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81" r:id="rId6"/>
    <p:sldId id="261" r:id="rId7"/>
    <p:sldId id="262" r:id="rId8"/>
    <p:sldId id="263" r:id="rId9"/>
    <p:sldId id="284" r:id="rId10"/>
    <p:sldId id="280" r:id="rId11"/>
    <p:sldId id="266" r:id="rId12"/>
    <p:sldId id="317" r:id="rId13"/>
    <p:sldId id="265" r:id="rId14"/>
    <p:sldId id="294" r:id="rId15"/>
    <p:sldId id="264" r:id="rId16"/>
    <p:sldId id="295" r:id="rId17"/>
    <p:sldId id="292" r:id="rId18"/>
    <p:sldId id="318" r:id="rId19"/>
    <p:sldId id="269" r:id="rId20"/>
    <p:sldId id="296" r:id="rId21"/>
    <p:sldId id="322" r:id="rId22"/>
    <p:sldId id="297" r:id="rId23"/>
    <p:sldId id="272" r:id="rId24"/>
    <p:sldId id="275" r:id="rId25"/>
    <p:sldId id="273" r:id="rId26"/>
    <p:sldId id="320" r:id="rId27"/>
    <p:sldId id="277" r:id="rId28"/>
    <p:sldId id="270" r:id="rId29"/>
    <p:sldId id="316" r:id="rId30"/>
    <p:sldId id="299" r:id="rId31"/>
    <p:sldId id="323" r:id="rId32"/>
    <p:sldId id="321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 varScale="1">
        <p:scale>
          <a:sx n="85" d="100"/>
          <a:sy n="85" d="100"/>
        </p:scale>
        <p:origin x="67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4173E-A607-4351-A57F-5E5C9B8FEED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5D4F-148B-4156-910A-DA363E516B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17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564C6BBF-8A83-464D-BDF0-87F629266F03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14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FC8F453-C8F8-410B-BD2B-B925015096A7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15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87CABFE0-1117-4E0F-A2B4-9FE5F1C41550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20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A1FD0389-5AF6-45D3-BE7F-A8EE59B9A427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21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06296F74-D022-46BB-A1EB-3D85653F4ED0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27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C2D27A4-883C-4E8E-9725-5BF328E9E3E3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30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51464EBF-5EC7-44E6-AB36-34F1BB145603}" type="slidenum">
              <a:rPr lang="fr-FR" smtClean="0">
                <a:latin typeface="Times New Roman" pitchFamily="18" charset="0"/>
                <a:ea typeface="Microsoft YaHei" pitchFamily="34" charset="-122"/>
              </a:rPr>
              <a:pPr>
                <a:buFont typeface="Times New Roman" pitchFamily="18" charset="0"/>
                <a:buNone/>
              </a:pPr>
              <a:t>33</a:t>
            </a:fld>
            <a:endParaRPr lang="fr-FR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BA7A-756F-402C-91A2-2B1056FCC552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9B3C-CCD6-4CEB-BFBD-62E4C9195086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0F572-435C-4381-B0B2-31F7D026ED74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DA865-333B-423D-B16D-2981167D8010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6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D5CA6-3A90-4651-8E2C-669DB218F49C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3F0CF-1A6E-448F-A53B-03109F1B0B4F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004B-ABF5-4C59-8FC1-66F8BF850324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FD47-2EA3-4F26-AA71-E9D3B94701FE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7F33-A67D-4C0A-A76E-A34229B9D851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ACC2-74C7-480D-B266-E52B5BA43A47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2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ADB77-4E4E-4B92-A375-5394710D0EE5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CCCCF-5F2F-49FD-81DE-277666B0B02C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3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35BE-5CF3-4F73-B6A7-3CAB6CE4418A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9662-B407-4CB4-822B-7963475BCAA1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FF75-F420-4671-8E3A-8715BD990645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92C7-8342-4E6A-8E3D-A8B65C0CA9EC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8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5D19A-8A04-48F5-97C8-D41BAE1E6A9D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80EA-357D-4217-8A07-EA1A30B6B3B6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6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326E5-344C-4D1A-A6EC-0A2C8A4D2090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0C07-7203-4B9D-9053-237396D6C406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fr-FR" noProof="0" dirty="0"/>
              <a:t>Cliquez sur l'icône pour ajouter une image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D870-CAFF-4D38-B49E-CDF1971E0F8B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1AF0-0C6A-472A-85B2-1DE33B5DC96D}" type="slidenum">
              <a:rPr lang="fr-FR" altLang="fr-FR">
                <a:solidFill>
                  <a:srgbClr val="795339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en-US" altLang="en-US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D6223A2-37AD-4236-8EA1-70DADFA0DB75}" type="datetimeFigureOut">
              <a:rPr lang="fr-FR">
                <a:solidFill>
                  <a:srgbClr val="795339"/>
                </a:solidFill>
              </a:rPr>
              <a:pPr>
                <a:defRPr/>
              </a:pPr>
              <a:t>27/02/2021</a:t>
            </a:fld>
            <a:endParaRPr lang="fr-FR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lang="en-US" sz="120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fr-FR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Candar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2C60F-A1A6-4480-8621-D19B25254998}" type="slidenum">
              <a:rPr lang="fr-FR" altLang="fr-FR">
                <a:solidFill>
                  <a:srgbClr val="79533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2.%20Shoah%20par%20balles%20(site).mp4" TargetMode="External"/><Relationship Id="rId3" Type="http://schemas.openxmlformats.org/officeDocument/2006/relationships/slide" Target="slide27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hyperlink" Target="Auschwitz,%20plong&#233;e%20dans%20l'enfer%20-%20YouTube.web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Sobibor.2018.FRENCH.HDRip.XviD-GAZOAL.Zone-Telechargement1.Org.avi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campsmort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wannsee.wmv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1.%20La%20ghettoi&#776;sation%20des%20Juifs.mp4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C:\Users\france\Documents\STI Histoire\Seconde Guerre mondiale\shoah auschwitz entré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77771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ZoneTexte 5"/>
          <p:cNvSpPr txBox="1">
            <a:spLocks noChangeArrowheads="1"/>
          </p:cNvSpPr>
          <p:nvPr/>
        </p:nvSpPr>
        <p:spPr bwMode="auto">
          <a:xfrm>
            <a:off x="0" y="6149975"/>
            <a:ext cx="9396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La porte du camp d’extermination d’Auschwitz-Birkenau où un million de juifs  furent gazés entre 1941 et 1944. </a:t>
            </a:r>
          </a:p>
        </p:txBody>
      </p:sp>
      <p:sp>
        <p:nvSpPr>
          <p:cNvPr id="93188" name="ZoneTexte 3"/>
          <p:cNvSpPr txBox="1">
            <a:spLocks noChangeArrowheads="1"/>
          </p:cNvSpPr>
          <p:nvPr/>
        </p:nvSpPr>
        <p:spPr bwMode="auto">
          <a:xfrm>
            <a:off x="509588" y="-26988"/>
            <a:ext cx="7807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400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C/ le génocide juif et tzigane (la politique d’extermination des nazis) </a:t>
            </a:r>
          </a:p>
        </p:txBody>
      </p:sp>
    </p:spTree>
    <p:extLst>
      <p:ext uri="{BB962C8B-B14F-4D97-AF65-F5344CB8AC3E}">
        <p14:creationId xmlns:p14="http://schemas.microsoft.com/office/powerpoint/2010/main" val="3208740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38113"/>
            <a:ext cx="903922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9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96F5BF30-0513-41E0-A817-DFE59E31A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2567" b="58400"/>
          <a:stretch/>
        </p:blipFill>
        <p:spPr bwMode="auto">
          <a:xfrm>
            <a:off x="0" y="2822"/>
            <a:ext cx="9064002" cy="55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5B69535-A7A0-45E6-BCEB-965B33857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2000"/>
            <a:ext cx="93964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 6 camps d’extermination ont été conçus pour éliminer en quelques heures 95 à 99% des juifs et tziganes qui y rentraient. Les corps étaient ensuite brûlés dans des fours crématoires à grande capacité.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CBE20F-A316-497C-BC86-D5B47E8783E4}"/>
              </a:ext>
            </a:extLst>
          </p:cNvPr>
          <p:cNvSpPr/>
          <p:nvPr/>
        </p:nvSpPr>
        <p:spPr>
          <a:xfrm>
            <a:off x="6934200" y="1981200"/>
            <a:ext cx="1152128" cy="228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E0367F-DAF4-4DEB-B555-4F3E485DB538}"/>
              </a:ext>
            </a:extLst>
          </p:cNvPr>
          <p:cNvSpPr/>
          <p:nvPr/>
        </p:nvSpPr>
        <p:spPr>
          <a:xfrm>
            <a:off x="2057400" y="2677488"/>
            <a:ext cx="1152128" cy="37051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5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85421" y="822483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600" dirty="0">
                <a:latin typeface="Poor Richard" pitchFamily="18" charset="0"/>
                <a:ea typeface="MS Mincho" pitchFamily="49" charset="-128"/>
              </a:rPr>
              <a:t>Un enfant dans le ghetto de Varsovie</a:t>
            </a: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Ghettos (800 000 morts)</a:t>
            </a:r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dirty="0">
                <a:latin typeface="Comic Sans MS" pitchFamily="66" charset="0"/>
              </a:rPr>
              <a:t>quartiers </a:t>
            </a:r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murés dans les grandes villes </a:t>
            </a:r>
            <a:r>
              <a:rPr lang="fr-FR" dirty="0">
                <a:latin typeface="Comic Sans MS" pitchFamily="66" charset="0"/>
              </a:rPr>
              <a:t>où les juifs vont être rassemblés.</a:t>
            </a:r>
          </a:p>
          <a:p>
            <a:r>
              <a:rPr lang="fr-FR" dirty="0">
                <a:latin typeface="Comic Sans MS" pitchFamily="66" charset="0"/>
              </a:rPr>
              <a:t>Ils meurent de faim et de maladies </a:t>
            </a:r>
          </a:p>
          <a:p>
            <a:r>
              <a:rPr lang="fr-FR" dirty="0">
                <a:latin typeface="Comic Sans MS" pitchFamily="66" charset="0"/>
              </a:rPr>
              <a:t>( Varsovie )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4491588" y="843455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2312420" y="824822"/>
            <a:ext cx="2071904" cy="59766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endParaRPr lang="fr-FR" u="sng" dirty="0">
              <a:latin typeface="Poor Richard" pitchFamily="18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051720" y="0"/>
            <a:ext cx="5029920" cy="4579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r>
              <a:rPr lang="fr-FR" altLang="ja-JP" sz="2000" dirty="0">
                <a:latin typeface="Comic Sans MS" pitchFamily="66" charset="0"/>
                <a:ea typeface="MS Mincho" pitchFamily="49" charset="-128"/>
              </a:rPr>
              <a:t>Anéantir des peuples </a:t>
            </a:r>
            <a:endParaRPr lang="fr-FR" altLang="ja-JP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6" name="Line 6"/>
          <p:cNvSpPr>
            <a:spLocks noChangeShapeType="1"/>
          </p:cNvSpPr>
          <p:nvPr/>
        </p:nvSpPr>
        <p:spPr bwMode="auto">
          <a:xfrm>
            <a:off x="3275856" y="476672"/>
            <a:ext cx="0" cy="2534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 flipH="1">
            <a:off x="1619672" y="476672"/>
            <a:ext cx="504056" cy="28803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481872" y="1624491"/>
            <a:ext cx="18471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endParaRPr lang="fr-FR" dirty="0"/>
          </a:p>
        </p:txBody>
      </p:sp>
      <p:sp>
        <p:nvSpPr>
          <p:cNvPr id="48144" name="Line 19"/>
          <p:cNvSpPr>
            <a:spLocks noChangeShapeType="1"/>
          </p:cNvSpPr>
          <p:nvPr/>
        </p:nvSpPr>
        <p:spPr bwMode="auto">
          <a:xfrm>
            <a:off x="5220072" y="476672"/>
            <a:ext cx="0" cy="18289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47" name="Line 22"/>
          <p:cNvSpPr>
            <a:spLocks noChangeShapeType="1"/>
          </p:cNvSpPr>
          <p:nvPr/>
        </p:nvSpPr>
        <p:spPr bwMode="auto">
          <a:xfrm>
            <a:off x="7020272" y="476672"/>
            <a:ext cx="288032" cy="21602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pic>
        <p:nvPicPr>
          <p:cNvPr id="48150" name="Picture 10" descr="894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444" y="1470555"/>
            <a:ext cx="14401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1" name="Text Box 11"/>
          <p:cNvSpPr txBox="1">
            <a:spLocks noChangeArrowheads="1"/>
          </p:cNvSpPr>
          <p:nvPr/>
        </p:nvSpPr>
        <p:spPr bwMode="auto">
          <a:xfrm>
            <a:off x="437046" y="3355726"/>
            <a:ext cx="1592640" cy="3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6804248" y="764704"/>
            <a:ext cx="2339752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ChangeArrowheads="1"/>
          </p:cNvSpPr>
          <p:nvPr/>
        </p:nvSpPr>
        <p:spPr bwMode="auto">
          <a:xfrm>
            <a:off x="5795963" y="1066800"/>
            <a:ext cx="3348037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 Puis, lors de l’invasion de l’URSS en 1941, des groupes de SS, </a:t>
            </a:r>
            <a:r>
              <a:rPr lang="fr-FR" altLang="en-US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les Einsatzgruppen</a:t>
            </a: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, étaient chargés de fusiller en masse juifs et communistes. Bilan: 750 000 morts entre juin 1941 et janvier 1942.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en-US" sz="2000" dirty="0">
              <a:solidFill>
                <a:prstClr val="white"/>
              </a:solidFill>
              <a:latin typeface="Comic Sans MS" pitchFamily="66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Trop lent, trop voyant pour les nazis.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en-US" sz="2000" dirty="0">
              <a:solidFill>
                <a:prstClr val="white"/>
              </a:solidFill>
              <a:latin typeface="Comic Sans MS" pitchFamily="66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en-US" sz="2000" dirty="0">
              <a:solidFill>
                <a:prstClr val="white"/>
              </a:solidFill>
              <a:latin typeface="Comic Sans MS" pitchFamily="66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D’où la solution d’un gazage de masse à partir de la fin 1941. </a:t>
            </a:r>
          </a:p>
        </p:txBody>
      </p:sp>
      <p:pic>
        <p:nvPicPr>
          <p:cNvPr id="5" name="Picture 2" descr="C:\Users\france\Documents\STI Histoire\Seconde Guerre mondiale\einsatzgruppen-the-last-jew-in-vinnit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075B9A-EAB4-4C79-9E5A-2A5373E9EE5C}"/>
              </a:ext>
            </a:extLst>
          </p:cNvPr>
          <p:cNvSpPr txBox="1"/>
          <p:nvPr/>
        </p:nvSpPr>
        <p:spPr>
          <a:xfrm>
            <a:off x="5715661" y="220444"/>
            <a:ext cx="4639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2400" b="1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b) les Einsatzgruppen</a:t>
            </a:r>
            <a:endParaRPr lang="fr-F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7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3487408" cy="2592288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4077072"/>
            <a:ext cx="3631975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59" y="1556792"/>
            <a:ext cx="3817407" cy="2376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4077072"/>
            <a:ext cx="3647638" cy="2376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251520" y="404664"/>
            <a:ext cx="2556000" cy="799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fr-FR" dirty="0">
                <a:solidFill>
                  <a:srgbClr val="0070C0"/>
                </a:solidFill>
                <a:latin typeface="Comic Sans MS" pitchFamily="66" charset="0"/>
              </a:rPr>
              <a:t>Le massacre de Liepaja en Lettonie, décembre 1941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4211960" y="764704"/>
            <a:ext cx="457200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r-FR" dirty="0">
                <a:solidFill>
                  <a:srgbClr val="0070C0"/>
                </a:solidFill>
                <a:latin typeface="Comic Sans MS" pitchFamily="66" charset="0"/>
                <a:ea typeface="MS Gothic" pitchFamily="49" charset="-128"/>
              </a:rPr>
              <a:t> La plupart des victimes sont dévêtues, puis fusillées au bord de fosses.</a:t>
            </a:r>
          </a:p>
        </p:txBody>
      </p:sp>
      <p:pic>
        <p:nvPicPr>
          <p:cNvPr id="8" name="Picture 10" descr="C:\Users\ROUSSEL\AppData\Local\Microsoft\Windows\INetCache\IE\O6YZ4IYN\PngMedium-Cartoon-movie-camera-12711[1].gif">
            <a:hlinkClick r:id="rId8" action="ppaction://hlinkfile"/>
            <a:extLst>
              <a:ext uri="{FF2B5EF4-FFF2-40B4-BE49-F238E27FC236}">
                <a16:creationId xmlns:a16="http://schemas.microsoft.com/office/drawing/2014/main" id="{92677213-1FA5-4310-8675-B7AC9E1EC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89" y="2209800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0"/>
            <a:ext cx="3844800" cy="29278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0" y="1700808"/>
            <a:ext cx="5225760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sz="2200" dirty="0">
                <a:solidFill>
                  <a:srgbClr val="000000"/>
                </a:solidFill>
                <a:latin typeface="Comic Sans MS" pitchFamily="66" charset="0"/>
              </a:rPr>
              <a:t>  «</a:t>
            </a:r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  Je peux donc constater que l’objectif                                                      de </a:t>
            </a:r>
            <a:r>
              <a:rPr lang="fr-FR" sz="2000" dirty="0">
                <a:latin typeface="Comic Sans MS" pitchFamily="66" charset="0"/>
              </a:rPr>
              <a:t>résoudre</a:t>
            </a:r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dirty="0">
                <a:latin typeface="Comic Sans MS" pitchFamily="66" charset="0"/>
              </a:rPr>
              <a:t>le problème </a:t>
            </a:r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juif en Lituanie a  été atteint par </a:t>
            </a:r>
            <a:r>
              <a:rPr lang="fr-FR" sz="2000" u="sng" dirty="0">
                <a:latin typeface="Comic Sans MS" pitchFamily="66" charset="0"/>
              </a:rPr>
              <a:t>l’Einsatzcommando 3. </a:t>
            </a:r>
            <a:br>
              <a:rPr lang="fr-FR" sz="2000" b="1" dirty="0">
                <a:solidFill>
                  <a:srgbClr val="000000"/>
                </a:solidFill>
                <a:latin typeface="Calibri" pitchFamily="34" charset="0"/>
              </a:rPr>
            </a:br>
            <a:endParaRPr lang="fr-FR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996952"/>
            <a:ext cx="8820472" cy="39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Nos exécutions sont avant tout une </a:t>
            </a:r>
            <a:r>
              <a:rPr lang="fr-FR" sz="2000" dirty="0">
                <a:latin typeface="Comic Sans MS" pitchFamily="66" charset="0"/>
              </a:rPr>
              <a:t>question d’organisation.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573016"/>
            <a:ext cx="8424936" cy="100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On a dû rassembler les Juifs sur un lieu ou à divers endroits.                                              Selon leur nombre, il a fallu choisir un lieu approprié pour creuser une fosse. </a:t>
            </a:r>
            <a:endParaRPr lang="fr-FR" sz="2000" dirty="0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53136"/>
            <a:ext cx="8556480" cy="101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10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On a transporté les Juifs par groupe de 500, avec des distances de 2 km entre deux groupes. </a:t>
            </a:r>
          </a:p>
          <a:p>
            <a:pPr>
              <a:lnSpc>
                <a:spcPct val="10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sz="2000" dirty="0">
                <a:solidFill>
                  <a:srgbClr val="000000"/>
                </a:solidFill>
                <a:latin typeface="Comic Sans MS" pitchFamily="66" charset="0"/>
              </a:rPr>
              <a:t>Ce travail a été difficile et éprouvant pour nos nerfs », </a:t>
            </a:r>
            <a:endParaRPr lang="fr-FR" sz="2000" dirty="0">
              <a:latin typeface="Comic Sans MS" pitchFamily="6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877272"/>
            <a:ext cx="8892480" cy="8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Comic Sans MS" pitchFamily="66" charset="0"/>
              </a:rPr>
              <a:t>Bilan des exécutions effectuées par l’Einsatzcommando 3 jusqu’au 1er décembre 1941:   </a:t>
            </a:r>
            <a:r>
              <a:rPr lang="fr-FR" sz="2400" b="1" dirty="0">
                <a:solidFill>
                  <a:srgbClr val="C00000"/>
                </a:solidFill>
                <a:latin typeface="Comic Sans MS" pitchFamily="66" charset="0"/>
              </a:rPr>
              <a:t>137 346</a:t>
            </a:r>
            <a:r>
              <a:rPr lang="fr-FR" sz="2400" dirty="0">
                <a:solidFill>
                  <a:srgbClr val="C00000"/>
                </a:solidFill>
                <a:latin typeface="Comic Sans MS" pitchFamily="66" charset="0"/>
              </a:rPr>
              <a:t>  personnes.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47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latin typeface="Comic Sans MS" pitchFamily="66" charset="0"/>
              </a:rPr>
              <a:t>Le rapport du colonel SS Jager:  la destruction des juifs de Lituanie: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923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Comic Sans MS" pitchFamily="66" charset="0"/>
              </a:rPr>
              <a:t>Comment le colonel SS considère-t-il </a:t>
            </a:r>
          </a:p>
          <a:p>
            <a:r>
              <a:rPr lang="fr-FR" sz="2000" dirty="0">
                <a:solidFill>
                  <a:srgbClr val="0070C0"/>
                </a:solidFill>
                <a:latin typeface="Comic Sans MS" pitchFamily="66" charset="0"/>
              </a:rPr>
              <a:t>ces exécutions  et leurs conséquences ?</a:t>
            </a:r>
            <a:endParaRPr lang="fr-FR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2060848"/>
          </a:xfrm>
        </p:spPr>
        <p:txBody>
          <a:bodyPr anchor="t">
            <a:normAutofit fontScale="90000"/>
          </a:bodyPr>
          <a:lstStyle/>
          <a:p>
            <a:pPr algn="l" eaLnBrk="1"/>
            <a:r>
              <a:rPr lang="fr-FR" sz="2400" dirty="0">
                <a:solidFill>
                  <a:srgbClr val="0033CC"/>
                </a:solidFill>
                <a:latin typeface="Comic Sans MS" pitchFamily="66" charset="0"/>
                <a:ea typeface="MS Gothic" pitchFamily="49" charset="-128"/>
                <a:cs typeface="Tahoma" pitchFamily="34" charset="0"/>
              </a:rPr>
              <a:t>Les opérations de tueries menées par les Einsatzgruppen          n’ étant pas jugées assez rapides, ou étant considérées comme trop éprouvantes pour les bourreaux et difficilement généralisables à toute l’Europe, les nazis mettent sur pied un premier centre de mise à mort par camion à gaz.</a:t>
            </a:r>
            <a:endParaRPr lang="fr-FR" sz="2200" dirty="0">
              <a:ea typeface="MS Gothic" pitchFamily="49" charset="-128"/>
              <a:cs typeface="Tahoma" pitchFamily="34" charset="0"/>
            </a:endParaRPr>
          </a:p>
        </p:txBody>
      </p:sp>
      <p:pic>
        <p:nvPicPr>
          <p:cNvPr id="11267" name="Picture 5" descr="S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04864"/>
            <a:ext cx="5904656" cy="426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07504" y="4293096"/>
            <a:ext cx="2841120" cy="17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eaLnBrk="0">
              <a:spcBef>
                <a:spcPct val="50000"/>
              </a:spcBef>
            </a:pPr>
            <a:r>
              <a:rPr lang="fr-FR" sz="2200" dirty="0">
                <a:latin typeface="Comic Sans MS" pitchFamily="66" charset="0"/>
                <a:ea typeface="MS PGothic" pitchFamily="34" charset="-128"/>
              </a:rPr>
              <a:t>Premier essai de camion à gaz au camp de Sachsenhausen en novembre 1941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40407" r="2386" b="1508"/>
          <a:stretch/>
        </p:blipFill>
        <p:spPr>
          <a:xfrm>
            <a:off x="251520" y="120406"/>
            <a:ext cx="8676456" cy="6748355"/>
          </a:xfrm>
        </p:spPr>
      </p:pic>
    </p:spTree>
    <p:extLst>
      <p:ext uri="{BB962C8B-B14F-4D97-AF65-F5344CB8AC3E}">
        <p14:creationId xmlns:p14="http://schemas.microsoft.com/office/powerpoint/2010/main" val="868506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85421" y="822483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600" dirty="0">
                <a:latin typeface="Poor Richard" pitchFamily="18" charset="0"/>
                <a:ea typeface="MS Mincho" pitchFamily="49" charset="-128"/>
              </a:rPr>
              <a:t>Un enfant dans le ghetto de Varsovie</a:t>
            </a: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Ghettos (800 000 morts)</a:t>
            </a:r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dirty="0">
                <a:latin typeface="Comic Sans MS" pitchFamily="66" charset="0"/>
              </a:rPr>
              <a:t>quartier </a:t>
            </a:r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muré dans les grandes villes </a:t>
            </a:r>
            <a:r>
              <a:rPr lang="fr-FR" dirty="0">
                <a:latin typeface="Comic Sans MS" pitchFamily="66" charset="0"/>
              </a:rPr>
              <a:t>où les juifs vont être rassemblés.</a:t>
            </a:r>
          </a:p>
          <a:p>
            <a:r>
              <a:rPr lang="fr-FR" dirty="0">
                <a:latin typeface="Comic Sans MS" pitchFamily="66" charset="0"/>
              </a:rPr>
              <a:t>Ils meurent de faim et de maladies </a:t>
            </a:r>
          </a:p>
          <a:p>
            <a:r>
              <a:rPr lang="fr-FR" dirty="0">
                <a:latin typeface="Comic Sans MS" pitchFamily="66" charset="0"/>
              </a:rPr>
              <a:t>( Varsovie )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4499992" y="764704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2312420" y="824822"/>
            <a:ext cx="2071904" cy="59766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endParaRPr lang="fr-FR" u="sng" dirty="0">
              <a:latin typeface="Poor Richard" pitchFamily="18" charset="0"/>
              <a:ea typeface="MS Mincho" pitchFamily="49" charset="-128"/>
            </a:endParaRPr>
          </a:p>
          <a:p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Les Einsatzgruppen </a:t>
            </a:r>
          </a:p>
          <a:p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(commandos de la mort) (1,3 </a:t>
            </a:r>
            <a:r>
              <a:rPr lang="fr-FR" sz="1600" dirty="0" err="1">
                <a:solidFill>
                  <a:srgbClr val="FF0000"/>
                </a:solidFill>
                <a:latin typeface="Comic Sans MS" pitchFamily="66" charset="0"/>
              </a:rPr>
              <a:t>milliions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 de morts)</a:t>
            </a:r>
          </a:p>
          <a:p>
            <a:r>
              <a:rPr lang="fr-FR" sz="1600" dirty="0">
                <a:latin typeface="Comic Sans MS" pitchFamily="66" charset="0"/>
              </a:rPr>
              <a:t>unités militaires </a:t>
            </a:r>
            <a:r>
              <a:rPr lang="fr-FR" sz="1600" dirty="0" err="1">
                <a:latin typeface="Comic Sans MS" pitchFamily="66" charset="0"/>
              </a:rPr>
              <a:t>SS.Ils</a:t>
            </a:r>
            <a:r>
              <a:rPr lang="fr-FR" sz="1600" dirty="0">
                <a:latin typeface="Comic Sans MS" pitchFamily="66" charset="0"/>
              </a:rPr>
              <a:t> rassemblent et fusillent tous les juifs et tsiganes dans les régions conquises .</a:t>
            </a: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 Avec deux méthodes </a:t>
            </a:r>
          </a:p>
          <a:p>
            <a:pPr marL="285750" indent="-285750">
              <a:buFontTx/>
              <a:buChar char="-"/>
            </a:pP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Les exécutions par balle </a:t>
            </a: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(la shoah par balles)</a:t>
            </a:r>
          </a:p>
          <a:p>
            <a:pPr marL="285750" indent="-285750">
              <a:buFontTx/>
              <a:buChar char="-"/>
            </a:pP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Les camions à gaz.</a:t>
            </a:r>
            <a:r>
              <a:rPr lang="fr-FR" sz="1600" dirty="0">
                <a:latin typeface="Comic Sans MS" pitchFamily="66" charset="0"/>
              </a:rPr>
              <a:t> </a:t>
            </a:r>
          </a:p>
          <a:p>
            <a:endParaRPr lang="fr-FR" altLang="ja-JP" sz="1600" u="sng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051720" y="0"/>
            <a:ext cx="5029920" cy="4579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r>
              <a:rPr lang="fr-FR" altLang="ja-JP" sz="2000" dirty="0">
                <a:latin typeface="Comic Sans MS" pitchFamily="66" charset="0"/>
                <a:ea typeface="MS Mincho" pitchFamily="49" charset="-128"/>
              </a:rPr>
              <a:t>Anéantir des peuples </a:t>
            </a:r>
            <a:endParaRPr lang="fr-FR" altLang="ja-JP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6" name="Line 6"/>
          <p:cNvSpPr>
            <a:spLocks noChangeShapeType="1"/>
          </p:cNvSpPr>
          <p:nvPr/>
        </p:nvSpPr>
        <p:spPr bwMode="auto">
          <a:xfrm>
            <a:off x="3275856" y="476672"/>
            <a:ext cx="0" cy="2534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 flipH="1">
            <a:off x="1619672" y="476672"/>
            <a:ext cx="504056" cy="28803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481872" y="1624491"/>
            <a:ext cx="18471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endParaRPr lang="fr-FR" dirty="0"/>
          </a:p>
        </p:txBody>
      </p:sp>
      <p:pic>
        <p:nvPicPr>
          <p:cNvPr id="48141" name="Picture 14" descr="karkov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272" y="1196752"/>
            <a:ext cx="1800200" cy="149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Text Box 15"/>
          <p:cNvSpPr txBox="1">
            <a:spLocks noChangeArrowheads="1"/>
          </p:cNvSpPr>
          <p:nvPr/>
        </p:nvSpPr>
        <p:spPr bwMode="auto">
          <a:xfrm>
            <a:off x="2448272" y="836712"/>
            <a:ext cx="1800200" cy="39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000" dirty="0">
                <a:latin typeface="Comic Sans MS" pitchFamily="66" charset="0"/>
                <a:ea typeface="MS Mincho" pitchFamily="49" charset="-128"/>
              </a:rPr>
              <a:t>Exécution d’une femme et son enfant, 1942.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48144" name="Line 19"/>
          <p:cNvSpPr>
            <a:spLocks noChangeShapeType="1"/>
          </p:cNvSpPr>
          <p:nvPr/>
        </p:nvSpPr>
        <p:spPr bwMode="auto">
          <a:xfrm>
            <a:off x="5220072" y="476672"/>
            <a:ext cx="0" cy="18289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47" name="Line 22"/>
          <p:cNvSpPr>
            <a:spLocks noChangeShapeType="1"/>
          </p:cNvSpPr>
          <p:nvPr/>
        </p:nvSpPr>
        <p:spPr bwMode="auto">
          <a:xfrm>
            <a:off x="7020272" y="476672"/>
            <a:ext cx="288032" cy="21602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pic>
        <p:nvPicPr>
          <p:cNvPr id="48150" name="Picture 10" descr="894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44" y="1470555"/>
            <a:ext cx="14401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1" name="Text Box 11"/>
          <p:cNvSpPr txBox="1">
            <a:spLocks noChangeArrowheads="1"/>
          </p:cNvSpPr>
          <p:nvPr/>
        </p:nvSpPr>
        <p:spPr bwMode="auto">
          <a:xfrm>
            <a:off x="437046" y="3355726"/>
            <a:ext cx="1592640" cy="3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6804248" y="764704"/>
            <a:ext cx="2339752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c) Les camps de la mort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22536" r="14970" b="11737"/>
          <a:stretch>
            <a:fillRect/>
          </a:stretch>
        </p:blipFill>
        <p:spPr bwMode="auto">
          <a:xfrm>
            <a:off x="304800" y="533400"/>
            <a:ext cx="4495800" cy="2667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t="8490" r="16896" b="29874"/>
          <a:stretch>
            <a:fillRect/>
          </a:stretch>
        </p:blipFill>
        <p:spPr bwMode="auto">
          <a:xfrm>
            <a:off x="5355432" y="237621"/>
            <a:ext cx="2667000" cy="3733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04800" y="3276600"/>
            <a:ext cx="449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La rampe de déchargement des déportés et l’entrée du camp d’Auschwitz.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20782" b="52100"/>
          <a:stretch>
            <a:fillRect/>
          </a:stretch>
        </p:blipFill>
        <p:spPr bwMode="auto">
          <a:xfrm>
            <a:off x="228600" y="4038600"/>
            <a:ext cx="3962400" cy="17383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8600" y="57912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« Arbeit macht frei »(le travail rend libre) peut-on lire à l’entrée du camp .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2767013" cy="2867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6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381250" cy="3000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C:\Users\ROUSSEL\AppData\Local\Microsoft\Windows\INetCache\IE\O6YZ4IYN\PngMedium-Cartoon-movie-camera-12711[1].gif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222375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90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3" grpId="0" autoUpdateAnimBg="0"/>
      <p:bldP spid="2765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oneTexte 5"/>
          <p:cNvSpPr txBox="1">
            <a:spLocks noChangeArrowheads="1"/>
          </p:cNvSpPr>
          <p:nvPr/>
        </p:nvSpPr>
        <p:spPr bwMode="auto">
          <a:xfrm>
            <a:off x="5360534" y="0"/>
            <a:ext cx="39576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400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1°) Qui est responsable?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en-US" sz="2000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94211" name="Picture 2" descr="C:\Users\france\Documents\STI Histoire\Seconde Guerre mondiale\Nazi 1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93553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5444B151-5DAD-43BA-B52A-CE79F8E2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221" y="389320"/>
            <a:ext cx="3957638" cy="4352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68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sz="2200" dirty="0">
                <a:solidFill>
                  <a:schemeClr val="bg1"/>
                </a:solidFill>
                <a:latin typeface="Comic Sans MS" pitchFamily="66" charset="0"/>
              </a:rPr>
              <a:t>« Nous nous débarrassons entièrement des Juifs destructeurs. […] Je procède en ces matières d’une façon glacée. Je me sens être seulement l’exécuteur de la volonté de l’histoire. »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fr-FR" sz="2200" dirty="0">
              <a:solidFill>
                <a:schemeClr val="bg1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sz="2200" dirty="0">
                <a:solidFill>
                  <a:schemeClr val="bg1"/>
                </a:solidFill>
                <a:latin typeface="Comic Sans MS" pitchFamily="66" charset="0"/>
              </a:rPr>
              <a:t>« En exterminant cette peste, nous rendrons à l’humanité un service dont nos soldats ne peuvent avoir la moindre idée. 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99C25-33F3-45D4-A11B-38484D7F97C1}"/>
              </a:ext>
            </a:extLst>
          </p:cNvPr>
          <p:cNvSpPr/>
          <p:nvPr/>
        </p:nvSpPr>
        <p:spPr>
          <a:xfrm>
            <a:off x="5171621" y="525963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Qui a écrit ces « idées »?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Dans quel livre ?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A quel date ?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Comment peut-on qualifier ce type d’idées ? </a:t>
            </a:r>
          </a:p>
        </p:txBody>
      </p:sp>
    </p:spTree>
    <p:extLst>
      <p:ext uri="{BB962C8B-B14F-4D97-AF65-F5344CB8AC3E}">
        <p14:creationId xmlns:p14="http://schemas.microsoft.com/office/powerpoint/2010/main" val="228224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2321"/>
            <a:ext cx="9142560" cy="53256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fr-FR" dirty="0">
                <a:solidFill>
                  <a:srgbClr val="FF0000"/>
                </a:solidFill>
                <a:latin typeface="Comic Sans MS" pitchFamily="66" charset="0"/>
                <a:ea typeface="MS Gothic" pitchFamily="49" charset="-128"/>
              </a:rPr>
              <a:t>Ne pas confondre</a:t>
            </a:r>
            <a:r>
              <a:rPr lang="fr-FR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: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- le </a:t>
            </a:r>
            <a:r>
              <a:rPr lang="fr-FR" u="sng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camp de concentration</a:t>
            </a:r>
            <a:r>
              <a:rPr lang="fr-FR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 qui est un camp de travail où sont enfermés les opposants aux nazis (ils finissent par mourir à cause du travail)</a:t>
            </a:r>
          </a:p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fr-FR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- le </a:t>
            </a:r>
            <a:r>
              <a:rPr lang="fr-FR" u="sng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camp d'extermination</a:t>
            </a:r>
            <a:r>
              <a:rPr lang="fr-FR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</a:rPr>
              <a:t> dans lequel les prisonniers sont exterminés en masse, de manière industrielle (chambres à gaz, fours crématoires)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60" y="1535202"/>
            <a:ext cx="8292960" cy="5193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52160" y="155013"/>
            <a:ext cx="8239680" cy="1110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2000"/>
              </a:lnSpc>
              <a:spcBef>
                <a:spcPts val="579"/>
              </a:spcBef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fr-FR" sz="2400" dirty="0">
                <a:solidFill>
                  <a:srgbClr val="0070C0"/>
                </a:solidFill>
                <a:latin typeface="Comic Sans MS" pitchFamily="66" charset="0"/>
              </a:rPr>
              <a:t>Partout en Europe, les Juifs sont arrêtés et acheminés en wagons à bestiaux dans  les centres de mise à mort qui ont été construits spécialement pour cela</a:t>
            </a:r>
            <a:r>
              <a:rPr lang="fr-FR" sz="2500" dirty="0">
                <a:solidFill>
                  <a:srgbClr val="000000"/>
                </a:solidFill>
                <a:latin typeface="Calibri" pitchFamily="34" charset="0"/>
              </a:rPr>
              <a:t>.                           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aus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08787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2924944"/>
            <a:ext cx="7092280" cy="646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fr-FR" dirty="0">
                <a:latin typeface="Comic Sans MS" pitchFamily="66" charset="0"/>
              </a:rPr>
              <a:t> </a:t>
            </a:r>
            <a:r>
              <a:rPr lang="fr-FR" u="sng" dirty="0">
                <a:solidFill>
                  <a:srgbClr val="0000FF"/>
                </a:solidFill>
                <a:latin typeface="Comic Sans MS" pitchFamily="66" charset="0"/>
              </a:rPr>
              <a:t>Le tri</a:t>
            </a:r>
            <a:r>
              <a:rPr lang="fr-FR" dirty="0">
                <a:solidFill>
                  <a:srgbClr val="0000FF"/>
                </a:solidFill>
                <a:latin typeface="Comic Sans MS" pitchFamily="66" charset="0"/>
              </a:rPr>
              <a:t>. Un choix est fait: les valides sont utilisés pour le travail; </a:t>
            </a:r>
          </a:p>
          <a:p>
            <a:r>
              <a:rPr lang="fr-FR" dirty="0">
                <a:solidFill>
                  <a:srgbClr val="0000FF"/>
                </a:solidFill>
                <a:latin typeface="Comic Sans MS" pitchFamily="66" charset="0"/>
              </a:rPr>
              <a:t>les « inutiles » sont exterminés. Chacun reçoit un numéro.</a:t>
            </a:r>
          </a:p>
        </p:txBody>
      </p:sp>
      <p:pic>
        <p:nvPicPr>
          <p:cNvPr id="52231" name="Picture 7" descr="AuschwitzSelektion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13340"/>
            <a:ext cx="6084168" cy="324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7"/>
          <p:cNvSpPr txBox="1">
            <a:spLocks noChangeArrowheads="1"/>
          </p:cNvSpPr>
          <p:nvPr/>
        </p:nvSpPr>
        <p:spPr bwMode="auto">
          <a:xfrm>
            <a:off x="6444208" y="4725144"/>
            <a:ext cx="2699792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eaLnBrk="0">
              <a:spcBef>
                <a:spcPct val="50000"/>
              </a:spcBef>
            </a:pPr>
            <a:r>
              <a:rPr lang="fr-FR" sz="2400" dirty="0">
                <a:solidFill>
                  <a:srgbClr val="002060"/>
                </a:solidFill>
                <a:latin typeface="Poor Richard" pitchFamily="18" charset="0"/>
                <a:ea typeface="MS PGothic" pitchFamily="34" charset="-128"/>
              </a:rPr>
              <a:t>Le tri des déportés sur la rampe à Auschwitz-Birkenau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492896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>
                <a:latin typeface="Poor Richard" pitchFamily="18" charset="0"/>
                <a:ea typeface="MS Mincho" pitchFamily="49" charset="-128"/>
              </a:rPr>
              <a:t>Bande dessinée </a:t>
            </a:r>
            <a:r>
              <a:rPr lang="fr-FR" altLang="ja-JP" i="1" dirty="0">
                <a:latin typeface="Poor Richard" pitchFamily="18" charset="0"/>
                <a:ea typeface="MS Mincho" pitchFamily="49" charset="-128"/>
              </a:rPr>
              <a:t>Maus</a:t>
            </a:r>
            <a:r>
              <a:rPr lang="fr-FR" altLang="ja-JP" dirty="0">
                <a:latin typeface="Poor Richard" pitchFamily="18" charset="0"/>
                <a:ea typeface="MS Mincho" pitchFamily="49" charset="-128"/>
              </a:rPr>
              <a:t>. 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5"/>
            <a:ext cx="439896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" y="2205038"/>
            <a:ext cx="4554538" cy="3490912"/>
          </a:xfrm>
        </p:spPr>
      </p:pic>
      <p:sp>
        <p:nvSpPr>
          <p:cNvPr id="108548" name="ZoneTexte 7"/>
          <p:cNvSpPr txBox="1">
            <a:spLocks noChangeArrowheads="1"/>
          </p:cNvSpPr>
          <p:nvPr/>
        </p:nvSpPr>
        <p:spPr bwMode="auto">
          <a:xfrm>
            <a:off x="107950" y="5876925"/>
            <a:ext cx="424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André Rogerie, résistant français déporté à Auschwitz. Tatoué à son arrivée.</a:t>
            </a:r>
          </a:p>
        </p:txBody>
      </p:sp>
      <p:sp>
        <p:nvSpPr>
          <p:cNvPr id="108549" name="ZoneTexte 8"/>
          <p:cNvSpPr txBox="1">
            <a:spLocks noChangeArrowheads="1"/>
          </p:cNvSpPr>
          <p:nvPr/>
        </p:nvSpPr>
        <p:spPr bwMode="auto">
          <a:xfrm>
            <a:off x="20638" y="31750"/>
            <a:ext cx="42481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Les déportés, non exécutés dans les chambres à gaz, intègrent le camp de travail. Ils servent de main d’œuvre gratuite.</a:t>
            </a:r>
          </a:p>
        </p:txBody>
      </p:sp>
    </p:spTree>
    <p:extLst>
      <p:ext uri="{BB962C8B-B14F-4D97-AF65-F5344CB8AC3E}">
        <p14:creationId xmlns:p14="http://schemas.microsoft.com/office/powerpoint/2010/main" val="390307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ChangeArrowheads="1"/>
          </p:cNvSpPr>
          <p:nvPr/>
        </p:nvSpPr>
        <p:spPr bwMode="auto">
          <a:xfrm>
            <a:off x="214313" y="5949950"/>
            <a:ext cx="8929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180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Baraques au camp d’Auschwitz-Birkenau. Cette photo a été prise après la libération du camp. Auschwitz-Birkenau, Pologne, après le 29 janvier 1945.</a:t>
            </a:r>
          </a:p>
        </p:txBody>
      </p:sp>
      <p:pic>
        <p:nvPicPr>
          <p:cNvPr id="111619" name="Picture 6" descr="C:\Users\france\Documents\STI Histoire\Seconde Guerre mondiale\04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073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175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france\Documents\STI Histoire\Seconde Guerre mondiale\gevangenen-auschwit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2675" y="-116160"/>
            <a:ext cx="4684675" cy="354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0" y="6211888"/>
            <a:ext cx="624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18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Des détenus à la libération du camp d’Auschwitz-Birkenau par l’armée soviétique, en janvier 1945</a:t>
            </a:r>
            <a:endParaRPr lang="fr-FR" altLang="en-US" sz="1800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" name="Picture 2" descr="http://upload.wikimedia.org/wikipedia/commons/d/d7/%22These_are_slave_laborers_in_the_Buchenwald_concentration_camp_near_Jena,_many_had_died_from_malnutrition_when_U.S._troo_-_NARA_-_535560.jpg">
            <a:extLst>
              <a:ext uri="{FF2B5EF4-FFF2-40B4-BE49-F238E27FC236}">
                <a16:creationId xmlns:a16="http://schemas.microsoft.com/office/drawing/2014/main" id="{2B01BBB5-2FDE-45AF-879C-E38E0E24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325" y="0"/>
            <a:ext cx="4684675" cy="380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B5D9423-813E-4E6F-AF6B-72E6E80F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05" y="3070979"/>
            <a:ext cx="4185240" cy="3140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9" descr="appel">
            <a:extLst>
              <a:ext uri="{FF2B5EF4-FFF2-40B4-BE49-F238E27FC236}">
                <a16:creationId xmlns:a16="http://schemas.microsoft.com/office/drawing/2014/main" id="{D0F85513-5D93-46A8-92E5-B9590ACE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01173"/>
            <a:ext cx="202088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85421" y="822483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600" dirty="0">
                <a:latin typeface="Poor Richard" pitchFamily="18" charset="0"/>
                <a:ea typeface="MS Mincho" pitchFamily="49" charset="-128"/>
              </a:rPr>
              <a:t>Un enfant dans le ghetto de Varsovie</a:t>
            </a: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Ghettos (800 000 morts)</a:t>
            </a:r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dirty="0">
                <a:latin typeface="Comic Sans MS" pitchFamily="66" charset="0"/>
              </a:rPr>
              <a:t>quartier </a:t>
            </a:r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muré dans les grandes villes </a:t>
            </a:r>
            <a:r>
              <a:rPr lang="fr-FR" dirty="0">
                <a:latin typeface="Comic Sans MS" pitchFamily="66" charset="0"/>
              </a:rPr>
              <a:t>où les juifs vont être rassemblés.</a:t>
            </a:r>
          </a:p>
          <a:p>
            <a:r>
              <a:rPr lang="fr-FR" dirty="0">
                <a:latin typeface="Comic Sans MS" pitchFamily="66" charset="0"/>
              </a:rPr>
              <a:t>Ils meurent de faim et de maladies </a:t>
            </a:r>
          </a:p>
          <a:p>
            <a:r>
              <a:rPr lang="fr-FR" dirty="0">
                <a:latin typeface="Comic Sans MS" pitchFamily="66" charset="0"/>
              </a:rPr>
              <a:t>( Varsovie )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4499992" y="764704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camps de concentration :</a:t>
            </a:r>
            <a:r>
              <a:rPr lang="fr-FR" altLang="ja-JP" u="sng" dirty="0">
                <a:latin typeface="Poor Richard" pitchFamily="18" charset="0"/>
                <a:ea typeface="MS Mincho" pitchFamily="49" charset="-128"/>
              </a:rPr>
              <a:t> </a:t>
            </a:r>
          </a:p>
          <a:p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La mort par le travail forcé dans des </a:t>
            </a:r>
            <a:r>
              <a:rPr lang="fr-FR" dirty="0">
                <a:latin typeface="Comic Sans MS" pitchFamily="66" charset="0"/>
              </a:rPr>
              <a:t>camp : les  conditions  de vie dans ces camps comme ceux du Struthof, Dachau sont terribles (manque de nourriture, coups , maladies , travail très difficile)</a:t>
            </a: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2312420" y="824822"/>
            <a:ext cx="2071904" cy="59766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endParaRPr lang="fr-FR" u="sng" dirty="0">
              <a:latin typeface="Poor Richard" pitchFamily="18" charset="0"/>
              <a:ea typeface="MS Mincho" pitchFamily="49" charset="-128"/>
            </a:endParaRPr>
          </a:p>
          <a:p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Les Einsatzgruppen </a:t>
            </a:r>
          </a:p>
          <a:p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(commandos de la mort) (1,3 millions de mort</a:t>
            </a:r>
            <a:r>
              <a:rPr lang="fr-FR" sz="1800" dirty="0">
                <a:solidFill>
                  <a:srgbClr val="FF0000"/>
                </a:solidFill>
                <a:latin typeface="Comic Sans MS" pitchFamily="66" charset="0"/>
              </a:rPr>
              <a:t>s)</a:t>
            </a:r>
          </a:p>
          <a:p>
            <a:r>
              <a:rPr lang="fr-FR" sz="1600" dirty="0">
                <a:latin typeface="Comic Sans MS" pitchFamily="66" charset="0"/>
              </a:rPr>
              <a:t>unités militaires SS. Ils rassemblent et fusillent tous les juifs et tsiganes dans les régions conquises .</a:t>
            </a: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 Avec deux méthodes </a:t>
            </a:r>
          </a:p>
          <a:p>
            <a:pPr marL="285750" indent="-285750">
              <a:buFontTx/>
              <a:buChar char="-"/>
            </a:pP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Les exécutions par balle </a:t>
            </a: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(la shoah par balles)</a:t>
            </a:r>
          </a:p>
          <a:p>
            <a:pPr marL="285750" indent="-285750">
              <a:buFontTx/>
              <a:buChar char="-"/>
            </a:pP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Les camions à gaz.</a:t>
            </a:r>
            <a:r>
              <a:rPr lang="fr-FR" sz="1600" dirty="0">
                <a:latin typeface="Comic Sans MS" pitchFamily="66" charset="0"/>
              </a:rPr>
              <a:t> </a:t>
            </a:r>
          </a:p>
          <a:p>
            <a:endParaRPr lang="fr-FR" altLang="ja-JP" sz="1600" u="sng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051720" y="0"/>
            <a:ext cx="5029920" cy="4579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r>
              <a:rPr lang="fr-FR" altLang="ja-JP" sz="2000" dirty="0">
                <a:latin typeface="Comic Sans MS" pitchFamily="66" charset="0"/>
                <a:ea typeface="MS Mincho" pitchFamily="49" charset="-128"/>
              </a:rPr>
              <a:t>Anéantir des peuples </a:t>
            </a:r>
            <a:endParaRPr lang="fr-FR" altLang="ja-JP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6" name="Line 6"/>
          <p:cNvSpPr>
            <a:spLocks noChangeShapeType="1"/>
          </p:cNvSpPr>
          <p:nvPr/>
        </p:nvSpPr>
        <p:spPr bwMode="auto">
          <a:xfrm>
            <a:off x="3275856" y="476672"/>
            <a:ext cx="0" cy="2534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 flipH="1">
            <a:off x="1619672" y="476672"/>
            <a:ext cx="504056" cy="28803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481872" y="1624491"/>
            <a:ext cx="18471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endParaRPr lang="fr-FR" dirty="0"/>
          </a:p>
        </p:txBody>
      </p:sp>
      <p:pic>
        <p:nvPicPr>
          <p:cNvPr id="48141" name="Picture 14" descr="karkov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272" y="1196752"/>
            <a:ext cx="1800200" cy="149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Text Box 15"/>
          <p:cNvSpPr txBox="1">
            <a:spLocks noChangeArrowheads="1"/>
          </p:cNvSpPr>
          <p:nvPr/>
        </p:nvSpPr>
        <p:spPr bwMode="auto">
          <a:xfrm>
            <a:off x="2448272" y="836712"/>
            <a:ext cx="1800200" cy="39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000" dirty="0">
                <a:latin typeface="Comic Sans MS" pitchFamily="66" charset="0"/>
                <a:ea typeface="MS Mincho" pitchFamily="49" charset="-128"/>
              </a:rPr>
              <a:t>Exécution d’une femme et son enfant, 1942.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48143" name="Picture 16" descr="strutho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2016224" cy="15554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8144" name="Line 19"/>
          <p:cNvSpPr>
            <a:spLocks noChangeShapeType="1"/>
          </p:cNvSpPr>
          <p:nvPr/>
        </p:nvSpPr>
        <p:spPr bwMode="auto">
          <a:xfrm>
            <a:off x="5220072" y="476672"/>
            <a:ext cx="0" cy="18289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47" name="Line 22"/>
          <p:cNvSpPr>
            <a:spLocks noChangeShapeType="1"/>
          </p:cNvSpPr>
          <p:nvPr/>
        </p:nvSpPr>
        <p:spPr bwMode="auto">
          <a:xfrm>
            <a:off x="7020272" y="476672"/>
            <a:ext cx="288032" cy="21602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pic>
        <p:nvPicPr>
          <p:cNvPr id="48150" name="Picture 10" descr="89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444" y="1470555"/>
            <a:ext cx="14401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1" name="Text Box 11"/>
          <p:cNvSpPr txBox="1">
            <a:spLocks noChangeArrowheads="1"/>
          </p:cNvSpPr>
          <p:nvPr/>
        </p:nvSpPr>
        <p:spPr bwMode="auto">
          <a:xfrm>
            <a:off x="437046" y="3355726"/>
            <a:ext cx="1592640" cy="3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6804248" y="764704"/>
            <a:ext cx="2339752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025477" cy="65973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051720" y="0"/>
            <a:ext cx="3240360" cy="1556792"/>
          </a:xfrm>
          <a:prstGeom prst="rect">
            <a:avLst/>
          </a:prstGeom>
          <a:solidFill>
            <a:schemeClr val="bg2"/>
          </a:solidFill>
        </p:spPr>
        <p:txBody>
          <a:bodyPr lIns="82945" tIns="41473" rIns="82945" bIns="41473"/>
          <a:lstStyle/>
          <a:p>
            <a:pPr eaLnBrk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fr-FR" sz="1500" kern="0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  <a:cs typeface="+mj-cs"/>
              </a:rPr>
              <a:t> Six centres de mise à mort ont fonctionné,  impliquant la participation de nombreux Allemands. </a:t>
            </a:r>
            <a:br>
              <a:rPr lang="fr-FR" sz="1500" kern="0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  <a:cs typeface="+mj-cs"/>
              </a:rPr>
            </a:br>
            <a:r>
              <a:rPr lang="fr-FR" sz="1500" kern="0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  <a:cs typeface="+mj-cs"/>
              </a:rPr>
              <a:t>Ils seront libérés par les armées alliées en </a:t>
            </a:r>
            <a:r>
              <a:rPr lang="fr-FR" sz="1500" b="1" kern="0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  <a:cs typeface="+mj-cs"/>
              </a:rPr>
              <a:t>1945 </a:t>
            </a:r>
            <a:br>
              <a:rPr lang="fr-FR" sz="1500" b="1" kern="0" dirty="0">
                <a:solidFill>
                  <a:srgbClr val="000000"/>
                </a:solidFill>
                <a:latin typeface="Comic Sans MS" pitchFamily="66" charset="0"/>
                <a:ea typeface="MS Gothic" pitchFamily="49" charset="-128"/>
                <a:cs typeface="+mj-cs"/>
              </a:rPr>
            </a:br>
            <a:endParaRPr lang="fr-FR" sz="1500" kern="0" dirty="0">
              <a:solidFill>
                <a:srgbClr val="00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283968" y="5013176"/>
            <a:ext cx="115212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3F9C450-90DF-49E6-8B56-B4465D4894F9}"/>
              </a:ext>
            </a:extLst>
          </p:cNvPr>
          <p:cNvSpPr/>
          <p:nvPr/>
        </p:nvSpPr>
        <p:spPr>
          <a:xfrm>
            <a:off x="6230922" y="4005064"/>
            <a:ext cx="115212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3D8C4F-8EDD-4038-9660-17D16D841303}"/>
              </a:ext>
            </a:extLst>
          </p:cNvPr>
          <p:cNvSpPr/>
          <p:nvPr/>
        </p:nvSpPr>
        <p:spPr>
          <a:xfrm>
            <a:off x="4303643" y="3581400"/>
            <a:ext cx="861221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6A02A03-1590-4C8F-BEBC-C0CF7DEF6F80}"/>
              </a:ext>
            </a:extLst>
          </p:cNvPr>
          <p:cNvSpPr/>
          <p:nvPr/>
        </p:nvSpPr>
        <p:spPr>
          <a:xfrm>
            <a:off x="5588496" y="3429000"/>
            <a:ext cx="115212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7218E3-8400-45E5-8736-B4272F2F97DF}"/>
              </a:ext>
            </a:extLst>
          </p:cNvPr>
          <p:cNvSpPr/>
          <p:nvPr/>
        </p:nvSpPr>
        <p:spPr>
          <a:xfrm>
            <a:off x="5453029" y="4293096"/>
            <a:ext cx="1152128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D2988E-D2DA-434D-876A-224C6E10BDC3}"/>
              </a:ext>
            </a:extLst>
          </p:cNvPr>
          <p:cNvSpPr/>
          <p:nvPr/>
        </p:nvSpPr>
        <p:spPr>
          <a:xfrm>
            <a:off x="6230922" y="4725144"/>
            <a:ext cx="93187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997DA4D-DF76-4E02-940F-54D747E549FF}"/>
              </a:ext>
            </a:extLst>
          </p:cNvPr>
          <p:cNvSpPr/>
          <p:nvPr/>
        </p:nvSpPr>
        <p:spPr>
          <a:xfrm>
            <a:off x="542460" y="6021288"/>
            <a:ext cx="1152128" cy="5760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CA5EDD6-A775-4143-AC91-E0979735712B}"/>
              </a:ext>
            </a:extLst>
          </p:cNvPr>
          <p:cNvSpPr/>
          <p:nvPr/>
        </p:nvSpPr>
        <p:spPr>
          <a:xfrm>
            <a:off x="1752600" y="5943600"/>
            <a:ext cx="1152128" cy="5760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0194" r="12286" b="10194"/>
          <a:stretch>
            <a:fillRect/>
          </a:stretch>
        </p:blipFill>
        <p:spPr bwMode="auto">
          <a:xfrm>
            <a:off x="152400" y="228600"/>
            <a:ext cx="3735388" cy="5105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4000" r="14000" b="20667"/>
          <a:stretch>
            <a:fillRect/>
          </a:stretch>
        </p:blipFill>
        <p:spPr bwMode="auto">
          <a:xfrm>
            <a:off x="3886200" y="228600"/>
            <a:ext cx="5257800" cy="4800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9600" y="5486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Vue aérienne et plan du camp d’Auschwitz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A91856-994A-4CAE-8A7D-078CDDFF2825}"/>
              </a:ext>
            </a:extLst>
          </p:cNvPr>
          <p:cNvSpPr/>
          <p:nvPr/>
        </p:nvSpPr>
        <p:spPr>
          <a:xfrm>
            <a:off x="4800599" y="358422"/>
            <a:ext cx="1295401" cy="42897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5E23DE-C436-4E78-B7BF-317591D02B35}"/>
              </a:ext>
            </a:extLst>
          </p:cNvPr>
          <p:cNvSpPr/>
          <p:nvPr/>
        </p:nvSpPr>
        <p:spPr>
          <a:xfrm>
            <a:off x="6515100" y="1457678"/>
            <a:ext cx="2476500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3C13-AF40-424F-B607-60153FA0DD8D}"/>
              </a:ext>
            </a:extLst>
          </p:cNvPr>
          <p:cNvSpPr/>
          <p:nvPr/>
        </p:nvSpPr>
        <p:spPr>
          <a:xfrm>
            <a:off x="4114799" y="1360311"/>
            <a:ext cx="685799" cy="1143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5060C6-67B2-4F8D-A9D4-BB475624365D}"/>
              </a:ext>
            </a:extLst>
          </p:cNvPr>
          <p:cNvSpPr/>
          <p:nvPr/>
        </p:nvSpPr>
        <p:spPr>
          <a:xfrm>
            <a:off x="6515100" y="2628900"/>
            <a:ext cx="2552700" cy="90946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5493B4-3756-4DC8-B350-D0246F816AFC}"/>
              </a:ext>
            </a:extLst>
          </p:cNvPr>
          <p:cNvSpPr/>
          <p:nvPr/>
        </p:nvSpPr>
        <p:spPr>
          <a:xfrm>
            <a:off x="4114799" y="3211690"/>
            <a:ext cx="685799" cy="114300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4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Numériser0013">
            <a:extLst>
              <a:ext uri="{FF2B5EF4-FFF2-40B4-BE49-F238E27FC236}">
                <a16:creationId xmlns:a16="http://schemas.microsoft.com/office/drawing/2014/main" id="{71BD8590-F7E4-4D5C-B784-0E6AEFF69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0" b="2029"/>
          <a:stretch/>
        </p:blipFill>
        <p:spPr bwMode="auto">
          <a:xfrm>
            <a:off x="-200112" y="3172673"/>
            <a:ext cx="9401350" cy="368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 descr="Numériser0021">
            <a:extLst>
              <a:ext uri="{FF2B5EF4-FFF2-40B4-BE49-F238E27FC236}">
                <a16:creationId xmlns:a16="http://schemas.microsoft.com/office/drawing/2014/main" id="{ABB7DE59-0908-4F48-9D04-559BD99DC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47960" r="48955" b="10949"/>
          <a:stretch/>
        </p:blipFill>
        <p:spPr bwMode="auto">
          <a:xfrm>
            <a:off x="4643438" y="0"/>
            <a:ext cx="37068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8465C73-2F1E-4411-B500-273E404C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99320" cy="2907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766E8AC-74CF-43C5-A90A-2F7406D8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28722"/>
            <a:ext cx="3799320" cy="2849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10" descr="C:\Users\ROUSSEL\AppData\Local\Microsoft\Windows\INetCache\IE\O6YZ4IYN\PngMedium-Cartoon-movie-camera-12711[1].gif">
            <a:hlinkClick r:id="rId6" action="ppaction://hlinkfile"/>
            <a:extLst>
              <a:ext uri="{FF2B5EF4-FFF2-40B4-BE49-F238E27FC236}">
                <a16:creationId xmlns:a16="http://schemas.microsoft.com/office/drawing/2014/main" id="{12E164D9-A2C0-4B65-A30E-DDCE1FD6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25" y="221087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8552802-9EB5-4D85-BE72-F000999A5F42}"/>
              </a:ext>
            </a:extLst>
          </p:cNvPr>
          <p:cNvSpPr/>
          <p:nvPr/>
        </p:nvSpPr>
        <p:spPr>
          <a:xfrm>
            <a:off x="4462332" y="6080056"/>
            <a:ext cx="4681668" cy="7779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6B13F1F-3522-45A0-97D5-A17B2947A52B}"/>
              </a:ext>
            </a:extLst>
          </p:cNvPr>
          <p:cNvSpPr/>
          <p:nvPr/>
        </p:nvSpPr>
        <p:spPr>
          <a:xfrm>
            <a:off x="3657600" y="6080057"/>
            <a:ext cx="838200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7A6BBFA-ECEC-43B9-AC81-0561E0E901A1}"/>
              </a:ext>
            </a:extLst>
          </p:cNvPr>
          <p:cNvSpPr/>
          <p:nvPr/>
        </p:nvSpPr>
        <p:spPr>
          <a:xfrm>
            <a:off x="6248400" y="4464996"/>
            <a:ext cx="2952838" cy="1021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F47B772-D7C7-49A2-ADD6-79183DFC368A}"/>
              </a:ext>
            </a:extLst>
          </p:cNvPr>
          <p:cNvSpPr/>
          <p:nvPr/>
        </p:nvSpPr>
        <p:spPr>
          <a:xfrm>
            <a:off x="533400" y="5867400"/>
            <a:ext cx="25908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717FA17-7233-474A-BC8C-9768DAB2288C}"/>
              </a:ext>
            </a:extLst>
          </p:cNvPr>
          <p:cNvSpPr/>
          <p:nvPr/>
        </p:nvSpPr>
        <p:spPr>
          <a:xfrm>
            <a:off x="3124200" y="5324691"/>
            <a:ext cx="6077038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25" y="303213"/>
            <a:ext cx="8094663" cy="5822950"/>
          </a:xfrm>
        </p:spPr>
      </p:pic>
      <p:sp>
        <p:nvSpPr>
          <p:cNvPr id="95235" name="ZoneTexte 4"/>
          <p:cNvSpPr txBox="1">
            <a:spLocks noChangeArrowheads="1"/>
          </p:cNvSpPr>
          <p:nvPr/>
        </p:nvSpPr>
        <p:spPr bwMode="auto">
          <a:xfrm>
            <a:off x="468313" y="6092825"/>
            <a:ext cx="813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Port obligatoire de l’étoile jaune. Berlin, 1941.</a:t>
            </a:r>
          </a:p>
        </p:txBody>
      </p:sp>
    </p:spTree>
    <p:extLst>
      <p:ext uri="{BB962C8B-B14F-4D97-AF65-F5344CB8AC3E}">
        <p14:creationId xmlns:p14="http://schemas.microsoft.com/office/powerpoint/2010/main" val="95037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88640"/>
            <a:ext cx="9156706" cy="66693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5679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fr-FR" dirty="0">
                <a:latin typeface="ArialMT" pitchFamily="32" charset="0"/>
              </a:rPr>
              <a:t>Le Sonderkommando brûle à l'air libre les corps de ceux qui viennent d'être gazés. Cette photographie, qui fait partie d’une série de quatre, a été prise en cachette par un membre du Sonderkommando avant d'être transmise à la résistance polonaise.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fr-FR" dirty="0">
                <a:latin typeface="ArialMT" pitchFamily="32" charset="0"/>
              </a:rPr>
              <a:t>Pendant |'été 1944,l'assassinat des Juifs hongrois se fait à un tel rythme que les fours crématoires tombent en panne ; il faut alors brûler les milliers de cadavres à l'air libre.</a:t>
            </a:r>
          </a:p>
        </p:txBody>
      </p:sp>
      <p:pic>
        <p:nvPicPr>
          <p:cNvPr id="4" name="Picture 10" descr="C:\Users\ROUSSEL\AppData\Local\Microsoft\Windows\INetCache\IE\O6YZ4IYN\PngMedium-Cartoon-movie-camera-12711[1].gif">
            <a:hlinkClick r:id="rId4" action="ppaction://hlinkfile"/>
            <a:extLst>
              <a:ext uri="{FF2B5EF4-FFF2-40B4-BE49-F238E27FC236}">
                <a16:creationId xmlns:a16="http://schemas.microsoft.com/office/drawing/2014/main" id="{EC5A693C-9752-4B7F-AA09-5F617CFF2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49" y="5304110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tissus">
            <a:extLst>
              <a:ext uri="{FF2B5EF4-FFF2-40B4-BE49-F238E27FC236}">
                <a16:creationId xmlns:a16="http://schemas.microsoft.com/office/drawing/2014/main" id="{CAF51AA6-23BE-4CEB-8EB5-E23B9EEE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" y="0"/>
            <a:ext cx="5077002" cy="37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Auschwitz-Shoes">
            <a:extLst>
              <a:ext uri="{FF2B5EF4-FFF2-40B4-BE49-F238E27FC236}">
                <a16:creationId xmlns:a16="http://schemas.microsoft.com/office/drawing/2014/main" id="{A04A53DF-8989-4316-91A5-20D1C638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auschwitz-expo">
            <a:extLst>
              <a:ext uri="{FF2B5EF4-FFF2-40B4-BE49-F238E27FC236}">
                <a16:creationId xmlns:a16="http://schemas.microsoft.com/office/drawing/2014/main" id="{A932A107-526E-4C5A-92EE-6F95AB9F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832225"/>
            <a:ext cx="40671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cheveux">
            <a:extLst>
              <a:ext uri="{FF2B5EF4-FFF2-40B4-BE49-F238E27FC236}">
                <a16:creationId xmlns:a16="http://schemas.microsoft.com/office/drawing/2014/main" id="{3D851B90-1E35-4E10-9B11-1113C92C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8400"/>
            <a:ext cx="464343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85421" y="822483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600" dirty="0">
                <a:latin typeface="Poor Richard" pitchFamily="18" charset="0"/>
                <a:ea typeface="MS Mincho" pitchFamily="49" charset="-128"/>
              </a:rPr>
              <a:t>Un enfant dans le ghetto de Varsovie</a:t>
            </a: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endParaRPr lang="fr-FR" sz="1600" dirty="0">
              <a:latin typeface="Poor Richard" pitchFamily="18" charset="0"/>
              <a:ea typeface="MS Mincho" pitchFamily="49" charset="-128"/>
            </a:endParaRPr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Ghettos (800 000 morts)</a:t>
            </a:r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dirty="0">
                <a:latin typeface="Comic Sans MS" pitchFamily="66" charset="0"/>
              </a:rPr>
              <a:t>quartier </a:t>
            </a:r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muré dans les grandes villes </a:t>
            </a:r>
            <a:r>
              <a:rPr lang="fr-FR" dirty="0">
                <a:latin typeface="Comic Sans MS" pitchFamily="66" charset="0"/>
              </a:rPr>
              <a:t>où les juifs vont être rassemblés.</a:t>
            </a:r>
          </a:p>
          <a:p>
            <a:r>
              <a:rPr lang="fr-FR" dirty="0">
                <a:latin typeface="Comic Sans MS" pitchFamily="66" charset="0"/>
              </a:rPr>
              <a:t>Ils meurent de faim et de maladies </a:t>
            </a:r>
          </a:p>
          <a:p>
            <a:r>
              <a:rPr lang="fr-FR" dirty="0">
                <a:latin typeface="Comic Sans MS" pitchFamily="66" charset="0"/>
              </a:rPr>
              <a:t>( Varsovie )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4499992" y="764704"/>
            <a:ext cx="2160240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camps de concentration :</a:t>
            </a:r>
            <a:r>
              <a:rPr lang="fr-FR" altLang="ja-JP" u="sng" dirty="0">
                <a:latin typeface="Poor Richard" pitchFamily="18" charset="0"/>
                <a:ea typeface="MS Mincho" pitchFamily="49" charset="-128"/>
              </a:rPr>
              <a:t> </a:t>
            </a:r>
          </a:p>
          <a:p>
            <a:r>
              <a:rPr lang="fr-FR" altLang="ja-JP" dirty="0">
                <a:latin typeface="Comic Sans MS" pitchFamily="66" charset="0"/>
                <a:ea typeface="MS Mincho" pitchFamily="49" charset="-128"/>
              </a:rPr>
              <a:t>La mort par le travail forcé dans des </a:t>
            </a:r>
            <a:r>
              <a:rPr lang="fr-FR" dirty="0">
                <a:latin typeface="Comic Sans MS" pitchFamily="66" charset="0"/>
              </a:rPr>
              <a:t>camp : les  conditions  de vie dans ces camps comme ceux du Struthof, Dachau sont terribles (manque de nourriture, coups , maladies , travail très difficile)</a:t>
            </a:r>
          </a:p>
        </p:txBody>
      </p: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2312420" y="824822"/>
            <a:ext cx="2071904" cy="59766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pPr algn="ctr"/>
            <a:endParaRPr lang="fr-FR" altLang="ja-JP" u="sng" dirty="0">
              <a:latin typeface="Poor Richard" pitchFamily="18" charset="0"/>
              <a:ea typeface="MS Mincho" pitchFamily="49" charset="-128"/>
            </a:endParaRPr>
          </a:p>
          <a:p>
            <a:endParaRPr lang="fr-FR" u="sng" dirty="0">
              <a:latin typeface="Poor Richard" pitchFamily="18" charset="0"/>
              <a:ea typeface="MS Mincho" pitchFamily="49" charset="-128"/>
            </a:endParaRPr>
          </a:p>
          <a:p>
            <a:r>
              <a:rPr lang="fr-FR" sz="1600" u="sng" dirty="0">
                <a:solidFill>
                  <a:srgbClr val="FF0000"/>
                </a:solidFill>
                <a:latin typeface="Comic Sans MS" pitchFamily="66" charset="0"/>
              </a:rPr>
              <a:t>Les Einsatzgruppen </a:t>
            </a:r>
          </a:p>
          <a:p>
            <a:r>
              <a:rPr lang="fr-FR" sz="1600" u="sng" dirty="0">
                <a:solidFill>
                  <a:srgbClr val="FF0000"/>
                </a:solidFill>
                <a:latin typeface="Comic Sans MS" pitchFamily="66" charset="0"/>
              </a:rPr>
              <a:t>(commandos de la mort) (1,3 millions de morts)</a:t>
            </a:r>
          </a:p>
          <a:p>
            <a:r>
              <a:rPr lang="fr-FR" sz="1600" dirty="0">
                <a:latin typeface="Comic Sans MS" pitchFamily="66" charset="0"/>
              </a:rPr>
              <a:t>unités militaires SS. Ils rassemblent et fusillent tous les juifs et tsiganes dans les régions conquises .</a:t>
            </a: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 Avec deux méthodes </a:t>
            </a:r>
          </a:p>
          <a:p>
            <a:pPr marL="285750" indent="-285750">
              <a:buFontTx/>
              <a:buChar char="-"/>
            </a:pPr>
            <a:r>
              <a:rPr lang="fr-FR" altLang="ja-JP" sz="1600" u="sng" dirty="0">
                <a:latin typeface="Comic Sans MS" pitchFamily="66" charset="0"/>
                <a:ea typeface="MS Mincho" pitchFamily="49" charset="-128"/>
              </a:rPr>
              <a:t>Les exécutions par balle </a:t>
            </a: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(la shoah par balles)</a:t>
            </a:r>
          </a:p>
          <a:p>
            <a:pPr marL="285750" indent="-285750">
              <a:buFontTx/>
              <a:buChar char="-"/>
            </a:pPr>
            <a:r>
              <a:rPr lang="fr-FR" altLang="ja-JP" sz="1600" dirty="0">
                <a:latin typeface="Comic Sans MS" pitchFamily="66" charset="0"/>
                <a:ea typeface="MS Mincho" pitchFamily="49" charset="-128"/>
              </a:rPr>
              <a:t>Les camions à gaz.</a:t>
            </a:r>
            <a:r>
              <a:rPr lang="fr-FR" sz="1600" dirty="0">
                <a:latin typeface="Comic Sans MS" pitchFamily="66" charset="0"/>
              </a:rPr>
              <a:t> </a:t>
            </a:r>
          </a:p>
          <a:p>
            <a:endParaRPr lang="fr-FR" altLang="ja-JP" sz="1600" u="sng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2051720" y="0"/>
            <a:ext cx="5029920" cy="45796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algn="ctr"/>
            <a:r>
              <a:rPr lang="fr-FR" altLang="ja-JP" sz="2000" dirty="0">
                <a:latin typeface="Comic Sans MS" pitchFamily="66" charset="0"/>
                <a:ea typeface="MS Mincho" pitchFamily="49" charset="-128"/>
              </a:rPr>
              <a:t>Anéantir des peuples </a:t>
            </a:r>
            <a:endParaRPr lang="fr-FR" altLang="ja-JP" dirty="0">
              <a:latin typeface="Comic Sans MS" pitchFamily="66" charset="0"/>
              <a:ea typeface="MS Mincho" pitchFamily="49" charset="-128"/>
            </a:endParaRPr>
          </a:p>
          <a:p>
            <a:endParaRPr lang="fr-FR" dirty="0"/>
          </a:p>
        </p:txBody>
      </p:sp>
      <p:sp>
        <p:nvSpPr>
          <p:cNvPr id="48136" name="Line 6"/>
          <p:cNvSpPr>
            <a:spLocks noChangeShapeType="1"/>
          </p:cNvSpPr>
          <p:nvPr/>
        </p:nvSpPr>
        <p:spPr bwMode="auto">
          <a:xfrm>
            <a:off x="3275856" y="476672"/>
            <a:ext cx="0" cy="2534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7" name="Line 7"/>
          <p:cNvSpPr>
            <a:spLocks noChangeShapeType="1"/>
          </p:cNvSpPr>
          <p:nvPr/>
        </p:nvSpPr>
        <p:spPr bwMode="auto">
          <a:xfrm flipH="1">
            <a:off x="1619672" y="476672"/>
            <a:ext cx="504056" cy="28803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2481872" y="1624491"/>
            <a:ext cx="18471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endParaRPr lang="fr-FR" dirty="0"/>
          </a:p>
        </p:txBody>
      </p:sp>
      <p:pic>
        <p:nvPicPr>
          <p:cNvPr id="48141" name="Picture 14" descr="karkov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272" y="1196752"/>
            <a:ext cx="1800200" cy="149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Text Box 15"/>
          <p:cNvSpPr txBox="1">
            <a:spLocks noChangeArrowheads="1"/>
          </p:cNvSpPr>
          <p:nvPr/>
        </p:nvSpPr>
        <p:spPr bwMode="auto">
          <a:xfrm>
            <a:off x="2448272" y="836712"/>
            <a:ext cx="1800200" cy="39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fr-FR" altLang="ja-JP" sz="1000" dirty="0">
                <a:latin typeface="Comic Sans MS" pitchFamily="66" charset="0"/>
                <a:ea typeface="MS Mincho" pitchFamily="49" charset="-128"/>
              </a:rPr>
              <a:t>Exécution d’une femme et son enfant, 1942.</a:t>
            </a:r>
            <a:endParaRPr lang="fr-FR" sz="2400" dirty="0">
              <a:latin typeface="Comic Sans MS" pitchFamily="66" charset="0"/>
            </a:endParaRPr>
          </a:p>
        </p:txBody>
      </p:sp>
      <p:pic>
        <p:nvPicPr>
          <p:cNvPr id="48143" name="Picture 16" descr="strutho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2016224" cy="15554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8144" name="Line 19"/>
          <p:cNvSpPr>
            <a:spLocks noChangeShapeType="1"/>
          </p:cNvSpPr>
          <p:nvPr/>
        </p:nvSpPr>
        <p:spPr bwMode="auto">
          <a:xfrm>
            <a:off x="5220072" y="476672"/>
            <a:ext cx="0" cy="18289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48147" name="Line 22"/>
          <p:cNvSpPr>
            <a:spLocks noChangeShapeType="1"/>
          </p:cNvSpPr>
          <p:nvPr/>
        </p:nvSpPr>
        <p:spPr bwMode="auto">
          <a:xfrm>
            <a:off x="7020272" y="476672"/>
            <a:ext cx="288032" cy="21602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pic>
        <p:nvPicPr>
          <p:cNvPr id="48150" name="Picture 10" descr="894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444" y="1470555"/>
            <a:ext cx="14401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1" name="Text Box 11"/>
          <p:cNvSpPr txBox="1">
            <a:spLocks noChangeArrowheads="1"/>
          </p:cNvSpPr>
          <p:nvPr/>
        </p:nvSpPr>
        <p:spPr bwMode="auto">
          <a:xfrm>
            <a:off x="437046" y="3355726"/>
            <a:ext cx="1592640" cy="39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6804248" y="764704"/>
            <a:ext cx="2339752" cy="590465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endParaRPr lang="fr-FR" u="sng" dirty="0">
              <a:latin typeface="Comic Sans MS" pitchFamily="66" charset="0"/>
            </a:endParaRPr>
          </a:p>
          <a:p>
            <a:r>
              <a:rPr lang="fr-FR" u="sng" dirty="0">
                <a:solidFill>
                  <a:srgbClr val="FF0000"/>
                </a:solidFill>
                <a:latin typeface="Comic Sans MS" pitchFamily="66" charset="0"/>
              </a:rPr>
              <a:t>Les camps d'extermination</a:t>
            </a:r>
            <a:r>
              <a:rPr lang="fr-FR" dirty="0">
                <a:solidFill>
                  <a:srgbClr val="FF0000"/>
                </a:solidFill>
                <a:latin typeface="Comic Sans MS" pitchFamily="66" charset="0"/>
              </a:rPr>
              <a:t> : </a:t>
            </a:r>
            <a:r>
              <a:rPr lang="fr-FR" dirty="0">
                <a:latin typeface="Comic Sans MS" pitchFamily="66" charset="0"/>
              </a:rPr>
              <a:t>avec des chambres à gaz (utilisation du </a:t>
            </a:r>
            <a:r>
              <a:rPr lang="fr-FR" dirty="0" err="1">
                <a:latin typeface="Comic Sans MS" pitchFamily="66" charset="0"/>
              </a:rPr>
              <a:t>Zylon</a:t>
            </a:r>
            <a:r>
              <a:rPr lang="fr-FR" dirty="0">
                <a:latin typeface="Comic Sans MS" pitchFamily="66" charset="0"/>
              </a:rPr>
              <a:t> B) comme Auschwitz-Birkenau. Les corps sont brulés dans des fours crématoires</a:t>
            </a:r>
            <a:endParaRPr lang="fr-FR" dirty="0"/>
          </a:p>
        </p:txBody>
      </p:sp>
      <p:pic>
        <p:nvPicPr>
          <p:cNvPr id="48145" name="Picture 20" descr="entree_auschwit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1640" y="801736"/>
            <a:ext cx="1800200" cy="14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3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96336" cy="5881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5949280"/>
            <a:ext cx="8622720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omic Sans MS" pitchFamily="66" charset="0"/>
              </a:rPr>
              <a:t>Il y a des volontaires : les Allemands, qui font partie des </a:t>
            </a:r>
            <a:r>
              <a:rPr lang="fr-FR" sz="2000" u="sng" dirty="0">
                <a:solidFill>
                  <a:srgbClr val="002060"/>
                </a:solidFill>
                <a:latin typeface="Comic Sans MS" pitchFamily="66" charset="0"/>
              </a:rPr>
              <a:t>Einsatzgruppen</a:t>
            </a:r>
            <a:r>
              <a:rPr lang="fr-FR" sz="2000" dirty="0">
                <a:solidFill>
                  <a:srgbClr val="002060"/>
                </a:solidFill>
                <a:latin typeface="Comic Sans MS" pitchFamily="66" charset="0"/>
              </a:rPr>
              <a:t>, des unités spéciales  et les policiers collabos.</a:t>
            </a:r>
            <a:endParaRPr lang="fr-FR" sz="2400" dirty="0">
              <a:solidFill>
                <a:srgbClr val="0000FF"/>
              </a:solidFill>
              <a:latin typeface="Poor Richar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8344" y="1556792"/>
            <a:ext cx="141096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Où?</a:t>
            </a:r>
          </a:p>
          <a:p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Quand ? </a:t>
            </a:r>
          </a:p>
          <a:p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Qui ?</a:t>
            </a:r>
          </a:p>
          <a:p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Dans quel </a:t>
            </a:r>
          </a:p>
          <a:p>
            <a:r>
              <a:rPr lang="fr-FR" dirty="0">
                <a:solidFill>
                  <a:srgbClr val="002060"/>
                </a:solidFill>
                <a:latin typeface="Comic Sans MS" pitchFamily="66" charset="0"/>
              </a:rPr>
              <a:t>contexte ?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724128" y="836712"/>
            <a:ext cx="1080120" cy="28803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6309320"/>
            <a:ext cx="1979712" cy="36004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203848" y="6021288"/>
            <a:ext cx="1296144" cy="28803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292080" y="3645024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  <a:latin typeface="Comic Sans MS" pitchFamily="66" charset="0"/>
              </a:rPr>
              <a:t>URSS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072" y="3645024"/>
            <a:ext cx="1080120" cy="36004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411760" y="2780928"/>
            <a:ext cx="1830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Avancée des </a:t>
            </a:r>
          </a:p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troupes </a:t>
            </a:r>
          </a:p>
          <a:p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allemandes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403648" y="1844824"/>
            <a:ext cx="2088232" cy="15121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899592" y="692696"/>
            <a:ext cx="1224136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259632" y="3717032"/>
            <a:ext cx="3240360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411760" y="4725144"/>
            <a:ext cx="4392488" cy="288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411760" y="2852936"/>
            <a:ext cx="1800200" cy="93610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183522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u="sng">
                <a:latin typeface="Times New Roman" pitchFamily="18" charset="0"/>
                <a:cs typeface="Times New Roman" pitchFamily="18" charset="0"/>
              </a:rPr>
              <a:t>Camp d’extermination et camp de concentration.</a:t>
            </a:r>
            <a:br>
              <a:rPr lang="fr-FR" u="sng">
                <a:latin typeface="Times New Roman" pitchFamily="18" charset="0"/>
                <a:cs typeface="Times New Roman" pitchFamily="18" charset="0"/>
              </a:rPr>
            </a:br>
            <a:endParaRPr lang="fr-FR"/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4284663" y="1176338"/>
            <a:ext cx="4473575" cy="41576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La "</a:t>
            </a:r>
            <a:r>
              <a:rPr lang="fr-FR" sz="2400" b="1" u="sng" dirty="0">
                <a:latin typeface="Times New Roman" pitchFamily="18" charset="0"/>
                <a:cs typeface="Times New Roman" pitchFamily="18" charset="0"/>
              </a:rPr>
              <a:t>Solution finale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" était le nom de code nazi pour la destruction délibérée, programmée, des Juifs d'Europe. La </a:t>
            </a:r>
            <a:r>
              <a:rPr lang="fr-FR" sz="2400" b="1" u="sng" dirty="0">
                <a:latin typeface="Times New Roman" pitchFamily="18" charset="0"/>
                <a:cs typeface="Times New Roman" pitchFamily="18" charset="0"/>
              </a:rPr>
              <a:t>Conférence de </a:t>
            </a:r>
            <a:r>
              <a:rPr lang="fr-FR" sz="2400" b="1" u="sng" dirty="0" err="1">
                <a:latin typeface="Times New Roman" pitchFamily="18" charset="0"/>
                <a:cs typeface="Times New Roman" pitchFamily="18" charset="0"/>
              </a:rPr>
              <a:t>Wannsee</a:t>
            </a:r>
            <a:r>
              <a:rPr lang="fr-FR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(janvier 1942) détermina la façon dont la solution du "problème juif" selon Hitler, par des assassinats de masse, serait transmise aux ministères et fonctionnaires concernés.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568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ZoneTexte 3"/>
          <p:cNvSpPr txBox="1">
            <a:spLocks noChangeArrowheads="1"/>
          </p:cNvSpPr>
          <p:nvPr/>
        </p:nvSpPr>
        <p:spPr bwMode="auto">
          <a:xfrm>
            <a:off x="396875" y="601503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Reinhard Heydrich, chef de la SD (Service de sécurité)</a:t>
            </a:r>
          </a:p>
        </p:txBody>
      </p:sp>
      <p:pic>
        <p:nvPicPr>
          <p:cNvPr id="7" name="Picture 10" descr="C:\Users\ROUSSEL\AppData\Local\Microsoft\Windows\INetCache\IE\O6YZ4IYN\PngMedium-Cartoon-movie-camera-12711[1].gif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05400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6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32162" r="37205" b="39359"/>
          <a:stretch/>
        </p:blipFill>
        <p:spPr>
          <a:xfrm>
            <a:off x="-99881" y="0"/>
            <a:ext cx="9243881" cy="6721282"/>
          </a:xfrm>
        </p:spPr>
      </p:pic>
    </p:spTree>
    <p:extLst>
      <p:ext uri="{BB962C8B-B14F-4D97-AF65-F5344CB8AC3E}">
        <p14:creationId xmlns:p14="http://schemas.microsoft.com/office/powerpoint/2010/main" val="81957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oneTexte 5"/>
          <p:cNvSpPr txBox="1">
            <a:spLocks noChangeArrowheads="1"/>
          </p:cNvSpPr>
          <p:nvPr/>
        </p:nvSpPr>
        <p:spPr bwMode="auto">
          <a:xfrm>
            <a:off x="-1588" y="4419600"/>
            <a:ext cx="8893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  Les trois principaux architectes de la « solution finale »: </a:t>
            </a:r>
            <a:r>
              <a:rPr lang="fr-FR" altLang="en-US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Heinrich Himmler</a:t>
            </a: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, chef des SS et, à droite, </a:t>
            </a:r>
            <a:r>
              <a:rPr lang="fr-FR" altLang="en-US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Reinhardt Heydrich</a:t>
            </a: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, patron de la Gestapo. C’est le 20 janvier 1942, qu’à la </a:t>
            </a:r>
            <a:r>
              <a:rPr lang="fr-FR" altLang="en-US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Conférence de </a:t>
            </a:r>
            <a:r>
              <a:rPr lang="fr-FR" altLang="en-US" sz="2000" dirty="0" err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Wansee</a:t>
            </a:r>
            <a:r>
              <a:rPr lang="fr-FR" altLang="en-US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(Berlin), présidée par Heydrich et </a:t>
            </a:r>
            <a:r>
              <a:rPr lang="fr-FR" altLang="en-US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Eichmann</a:t>
            </a:r>
            <a:r>
              <a:rPr lang="fr-FR" altLang="en-US" sz="2000" dirty="0">
                <a:solidFill>
                  <a:prstClr val="white"/>
                </a:solidFill>
                <a:latin typeface="Comic Sans MS" pitchFamily="66" charset="0"/>
                <a:cs typeface="Arial" charset="0"/>
              </a:rPr>
              <a:t>, que la décision d’une extermination systématique est prise et planifiée: la plus grande chasse à l’homme de l’histoire est lancée.   </a:t>
            </a:r>
          </a:p>
        </p:txBody>
      </p:sp>
      <p:pic>
        <p:nvPicPr>
          <p:cNvPr id="97283" name="Picture 2" descr="C:\Users\france\Documents\STI Histoire\Seconde Guerre mondiale\Himmler_Heydrich_and_Hans_Prutzmann_in_the_prewar_Black_SS_uniform.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280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93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dirty="0">
                <a:solidFill>
                  <a:srgbClr val="00B050"/>
                </a:solidFill>
              </a:rPr>
              <a:t>2°) Une guerre d’anéantissement : le génocide des Juifs et Tsiganes</a:t>
            </a:r>
          </a:p>
        </p:txBody>
      </p:sp>
      <p:pic>
        <p:nvPicPr>
          <p:cNvPr id="98307" name="Picture 6" descr="Numériser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9" t="52464" r="-69" b="3853"/>
          <a:stretch>
            <a:fillRect/>
          </a:stretch>
        </p:blipFill>
        <p:spPr bwMode="auto">
          <a:xfrm>
            <a:off x="3782660" y="1427162"/>
            <a:ext cx="5364162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7" descr="Numériser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7" r="42290" b="8075"/>
          <a:stretch>
            <a:fillRect/>
          </a:stretch>
        </p:blipFill>
        <p:spPr bwMode="auto">
          <a:xfrm>
            <a:off x="0" y="1989138"/>
            <a:ext cx="377825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644E62-895D-4CA9-BFEA-54DC9BB196D9}"/>
              </a:ext>
            </a:extLst>
          </p:cNvPr>
          <p:cNvSpPr/>
          <p:nvPr/>
        </p:nvSpPr>
        <p:spPr>
          <a:xfrm>
            <a:off x="3886200" y="2438400"/>
            <a:ext cx="1676400" cy="5326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B1365-1D9D-45F9-BAE6-2A8192C16045}"/>
              </a:ext>
            </a:extLst>
          </p:cNvPr>
          <p:cNvSpPr/>
          <p:nvPr/>
        </p:nvSpPr>
        <p:spPr>
          <a:xfrm>
            <a:off x="3881790" y="3048001"/>
            <a:ext cx="1676400" cy="5326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73503-A97D-410F-A273-0045E91A434B}"/>
              </a:ext>
            </a:extLst>
          </p:cNvPr>
          <p:cNvSpPr/>
          <p:nvPr/>
        </p:nvSpPr>
        <p:spPr>
          <a:xfrm>
            <a:off x="3962400" y="3657602"/>
            <a:ext cx="1676400" cy="6492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ADFC6-BA0D-48AA-AEFE-A40FEF63AB95}"/>
              </a:ext>
            </a:extLst>
          </p:cNvPr>
          <p:cNvSpPr/>
          <p:nvPr/>
        </p:nvSpPr>
        <p:spPr>
          <a:xfrm>
            <a:off x="3886200" y="4383881"/>
            <a:ext cx="18288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77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-533401" y="-379412"/>
            <a:ext cx="7182997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en-US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a) La </a:t>
            </a:r>
            <a:r>
              <a:rPr lang="fr-FR" altLang="en-US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ghettoisation</a:t>
            </a:r>
            <a:r>
              <a:rPr lang="fr-FR" altLang="en-US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altLang="en-US" dirty="0">
              <a:solidFill>
                <a:srgbClr val="FF0000"/>
              </a:solidFill>
            </a:endParaRPr>
          </a:p>
        </p:txBody>
      </p:sp>
      <p:pic>
        <p:nvPicPr>
          <p:cNvPr id="99331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5947" y="2398889"/>
            <a:ext cx="2759831" cy="3849511"/>
          </a:xfrm>
        </p:spPr>
      </p:pic>
      <p:sp>
        <p:nvSpPr>
          <p:cNvPr id="99332" name="ZoneTexte 2"/>
          <p:cNvSpPr txBox="1">
            <a:spLocks noChangeArrowheads="1"/>
          </p:cNvSpPr>
          <p:nvPr/>
        </p:nvSpPr>
        <p:spPr bwMode="auto">
          <a:xfrm>
            <a:off x="4183416" y="609600"/>
            <a:ext cx="49323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Construction des </a:t>
            </a:r>
            <a:r>
              <a:rPr lang="fr-FR" altLang="en-US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ghettos</a:t>
            </a:r>
            <a:r>
              <a:rPr lang="fr-FR" alt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quartiers juifs (ici Varsovie)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 vie était très difficile: 300 calories/jour/personne</a:t>
            </a:r>
          </a:p>
        </p:txBody>
      </p:sp>
      <p:pic>
        <p:nvPicPr>
          <p:cNvPr id="5" name="Picture 2" descr="C:\Users\france\Documents\STI Histoire\Seconde Guerre mondiale\56854896ghetto-dying-child-jpg.jpg">
            <a:extLst>
              <a:ext uri="{FF2B5EF4-FFF2-40B4-BE49-F238E27FC236}">
                <a16:creationId xmlns:a16="http://schemas.microsoft.com/office/drawing/2014/main" id="{E02ED163-9C93-45FB-A76F-016E2FE7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394956"/>
            <a:ext cx="3193860" cy="358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france\Documents\STI Histoire\Seconde Guerre mondiale\juifs_captures.jpg">
            <a:extLst>
              <a:ext uri="{FF2B5EF4-FFF2-40B4-BE49-F238E27FC236}">
                <a16:creationId xmlns:a16="http://schemas.microsoft.com/office/drawing/2014/main" id="{6A04076E-E49E-4107-97B6-6AFBEB7B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6002"/>
            <a:ext cx="4035038" cy="3014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1897F1EF-B6B4-4070-ABAB-49C17E761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3" y="3572934"/>
            <a:ext cx="325966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</a:pPr>
            <a:r>
              <a:rPr lang="fr-FR" altLang="en-US" sz="2000" dirty="0">
                <a:latin typeface="Comic Sans MS" pitchFamily="66" charset="0"/>
                <a:cs typeface="Arial" charset="0"/>
              </a:rPr>
              <a:t> D’abord la faim et la maladie.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en-US" sz="2000" dirty="0">
                <a:latin typeface="Comic Sans MS" pitchFamily="66" charset="0"/>
                <a:cs typeface="Arial" charset="0"/>
              </a:rPr>
              <a:t>Un million de juifs ont ainsi péri de mort lente dans les ghettos surpeuplés de Pologne, à Varsovie par exemple, où les Allemands les avaient concentrés. </a:t>
            </a:r>
          </a:p>
        </p:txBody>
      </p:sp>
      <p:pic>
        <p:nvPicPr>
          <p:cNvPr id="8" name="Picture 10" descr="C:\Users\ROUSSEL\AppData\Local\Microsoft\Windows\INetCache\IE\O6YZ4IYN\PngMedium-Cartoon-movie-camera-12711[1].gif">
            <a:hlinkClick r:id="rId5" action="ppaction://hlinkfile"/>
            <a:extLst>
              <a:ext uri="{FF2B5EF4-FFF2-40B4-BE49-F238E27FC236}">
                <a16:creationId xmlns:a16="http://schemas.microsoft.com/office/drawing/2014/main" id="{8260BAC5-2B09-4236-BE38-C628BDF8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51" y="5565775"/>
            <a:ext cx="5794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5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b="26415"/>
          <a:stretch/>
        </p:blipFill>
        <p:spPr>
          <a:xfrm>
            <a:off x="8467" y="0"/>
            <a:ext cx="5717122" cy="417937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" t="75200" r="35213" b="2658"/>
          <a:stretch/>
        </p:blipFill>
        <p:spPr>
          <a:xfrm>
            <a:off x="2133599" y="4149592"/>
            <a:ext cx="6010399" cy="27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99377"/>
      </p:ext>
    </p:extLst>
  </p:cSld>
  <p:clrMapOvr>
    <a:masterClrMapping/>
  </p:clrMapOvr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1531</Words>
  <Application>Microsoft Office PowerPoint</Application>
  <PresentationFormat>Affichage à l'écran (4:3)</PresentationFormat>
  <Paragraphs>219</Paragraphs>
  <Slides>33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ArialMT</vt:lpstr>
      <vt:lpstr>Calibri</vt:lpstr>
      <vt:lpstr>Candara</vt:lpstr>
      <vt:lpstr>Comic Sans MS</vt:lpstr>
      <vt:lpstr>Poor Richard</vt:lpstr>
      <vt:lpstr>Times New Roman</vt:lpstr>
      <vt:lpstr>Wingdings</vt:lpstr>
      <vt:lpstr>Wingdings 2</vt:lpstr>
      <vt:lpstr>Human</vt:lpstr>
      <vt:lpstr>Présentation PowerPoint</vt:lpstr>
      <vt:lpstr>Présentation PowerPoint</vt:lpstr>
      <vt:lpstr>Présentation PowerPoint</vt:lpstr>
      <vt:lpstr>Camp d’extermination et camp de concentration. </vt:lpstr>
      <vt:lpstr>Présentation PowerPoint</vt:lpstr>
      <vt:lpstr>Présentation PowerPoint</vt:lpstr>
      <vt:lpstr>2°) Une guerre d’anéantissement : le génocide des Juifs et Tsiganes</vt:lpstr>
      <vt:lpstr>a) La ghettoisation.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opérations de tueries menées par les Einsatzgruppen          n’ étant pas jugées assez rapides, ou étant considérées comme trop éprouvantes pour les bourreaux et difficilement généralisables à toute l’Europe, les nazis mettent sur pied un premier centre de mise à mort par camion à gaz.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ROUSSEL</dc:creator>
  <cp:lastModifiedBy>frederic Roussel</cp:lastModifiedBy>
  <cp:revision>39</cp:revision>
  <dcterms:created xsi:type="dcterms:W3CDTF">2019-08-07T14:41:40Z</dcterms:created>
  <dcterms:modified xsi:type="dcterms:W3CDTF">2021-02-27T10:32:21Z</dcterms:modified>
</cp:coreProperties>
</file>