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73" r:id="rId3"/>
    <p:sldId id="263" r:id="rId4"/>
    <p:sldId id="271" r:id="rId5"/>
    <p:sldId id="260" r:id="rId6"/>
    <p:sldId id="290" r:id="rId7"/>
    <p:sldId id="291" r:id="rId8"/>
    <p:sldId id="274" r:id="rId9"/>
    <p:sldId id="292" r:id="rId10"/>
    <p:sldId id="295" r:id="rId11"/>
    <p:sldId id="294" r:id="rId12"/>
    <p:sldId id="278" r:id="rId13"/>
    <p:sldId id="288" r:id="rId14"/>
    <p:sldId id="289" r:id="rId15"/>
    <p:sldId id="275" r:id="rId16"/>
    <p:sldId id="276" r:id="rId17"/>
    <p:sldId id="277" r:id="rId18"/>
    <p:sldId id="279" r:id="rId19"/>
    <p:sldId id="293" r:id="rId20"/>
    <p:sldId id="265" r:id="rId21"/>
    <p:sldId id="257"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974"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E89264-33C9-435C-9ADD-DBA9F6006918}" type="datetimeFigureOut">
              <a:rPr lang="fr-FR" smtClean="0"/>
              <a:t>08/03/2023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11DE0DA-080A-4E7C-8E7A-911F6449B702}" type="slidenum">
              <a:rPr lang="fr-FR" smtClean="0"/>
              <a:t>‹N°›</a:t>
            </a:fld>
            <a:endParaRPr lang="fr-FR"/>
          </a:p>
        </p:txBody>
      </p:sp>
    </p:spTree>
    <p:extLst>
      <p:ext uri="{BB962C8B-B14F-4D97-AF65-F5344CB8AC3E}">
        <p14:creationId xmlns:p14="http://schemas.microsoft.com/office/powerpoint/2010/main" val="16893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03688" y="260350"/>
            <a:ext cx="1728787" cy="129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167A02-C6B4-4D6E-AC41-3BD82963E08E}" type="slidenum">
              <a:rPr lang="fr-FR" smtClean="0">
                <a:solidFill>
                  <a:prstClr val="black"/>
                </a:solidFill>
              </a:rPr>
              <a:pPr/>
              <a:t>4</a:t>
            </a:fld>
            <a:endParaRPr lang="fr-FR" dirty="0">
              <a:solidFill>
                <a:prstClr val="black"/>
              </a:solidFill>
            </a:endParaRPr>
          </a:p>
        </p:txBody>
      </p:sp>
    </p:spTree>
    <p:extLst>
      <p:ext uri="{BB962C8B-B14F-4D97-AF65-F5344CB8AC3E}">
        <p14:creationId xmlns:p14="http://schemas.microsoft.com/office/powerpoint/2010/main" val="50933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16615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84284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272242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6000"/>
          </a:xfrm>
          <a:prstGeom prst="rect">
            <a:avLst/>
          </a:prstGeom>
          <a:solidFill>
            <a:srgbClr val="73A0E9"/>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2791708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350004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258575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7D3553B-4B47-406E-9675-7BB8EB50DA47}" type="datetimeFigureOut">
              <a:rPr lang="fr-FR" smtClean="0"/>
              <a:t>08/03/2023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12416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D3553B-4B47-406E-9675-7BB8EB50DA47}" type="datetimeFigureOut">
              <a:rPr lang="fr-FR" smtClean="0"/>
              <a:t>08/03/2023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39604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7D3553B-4B47-406E-9675-7BB8EB50DA47}" type="datetimeFigureOut">
              <a:rPr lang="fr-FR" smtClean="0"/>
              <a:t>08/03/2023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130479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D3553B-4B47-406E-9675-7BB8EB50DA47}" type="datetimeFigureOut">
              <a:rPr lang="fr-FR" smtClean="0"/>
              <a:t>08/03/2023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427355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D3553B-4B47-406E-9675-7BB8EB50DA47}" type="datetimeFigureOut">
              <a:rPr lang="fr-FR" smtClean="0"/>
              <a:t>08/03/2023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250909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D3553B-4B47-406E-9675-7BB8EB50DA47}" type="datetimeFigureOut">
              <a:rPr lang="fr-FR" smtClean="0"/>
              <a:t>08/03/2023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0F9FC2-A861-44B7-AB96-45F2A4E09D23}" type="slidenum">
              <a:rPr lang="fr-FR" smtClean="0"/>
              <a:t>‹N°›</a:t>
            </a:fld>
            <a:endParaRPr lang="fr-FR"/>
          </a:p>
        </p:txBody>
      </p:sp>
    </p:spTree>
    <p:extLst>
      <p:ext uri="{BB962C8B-B14F-4D97-AF65-F5344CB8AC3E}">
        <p14:creationId xmlns:p14="http://schemas.microsoft.com/office/powerpoint/2010/main" val="325756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3553B-4B47-406E-9675-7BB8EB50DA47}" type="datetimeFigureOut">
              <a:rPr lang="fr-FR" smtClean="0"/>
              <a:t>08/03/2023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F9FC2-A861-44B7-AB96-45F2A4E09D23}" type="slidenum">
              <a:rPr lang="fr-FR" smtClean="0"/>
              <a:t>‹N°›</a:t>
            </a:fld>
            <a:endParaRPr lang="fr-FR"/>
          </a:p>
        </p:txBody>
      </p:sp>
    </p:spTree>
    <p:extLst>
      <p:ext uri="{BB962C8B-B14F-4D97-AF65-F5344CB8AC3E}">
        <p14:creationId xmlns:p14="http://schemas.microsoft.com/office/powerpoint/2010/main" val="154733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notesSlide" Target="../notesSlides/notesSlide1.xml"/><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354162"/>
          </a:xfrm>
          <a:solidFill>
            <a:schemeClr val="accent1">
              <a:lumMod val="40000"/>
              <a:lumOff val="60000"/>
            </a:schemeClr>
          </a:solidFill>
        </p:spPr>
        <p:txBody>
          <a:bodyPr>
            <a:normAutofit fontScale="90000"/>
          </a:bodyPr>
          <a:lstStyle/>
          <a:p>
            <a:r>
              <a:rPr lang="fr-FR" dirty="0" smtClean="0"/>
              <a:t>Présentation du lycée Edouard Branly </a:t>
            </a:r>
            <a:endParaRPr lang="fr-FR" dirty="0"/>
          </a:p>
        </p:txBody>
      </p:sp>
      <p:sp>
        <p:nvSpPr>
          <p:cNvPr id="3" name="Espace réservé du contenu 2"/>
          <p:cNvSpPr>
            <a:spLocks noGrp="1"/>
          </p:cNvSpPr>
          <p:nvPr>
            <p:ph idx="1"/>
          </p:nvPr>
        </p:nvSpPr>
        <p:spPr>
          <a:xfrm>
            <a:off x="6444208" y="2012686"/>
            <a:ext cx="8229600" cy="4525963"/>
          </a:xfrm>
        </p:spPr>
        <p:txBody>
          <a:bodyPr/>
          <a:lstStyle/>
          <a:p>
            <a:pPr lvl="0"/>
            <a:r>
              <a:rPr kumimoji="0" lang="fr-FR" b="1" i="0" u="none" strike="noStrike" kern="0" cap="none" spc="0" normalizeH="0" baseline="0" noProof="0" dirty="0" smtClean="0">
                <a:ln>
                  <a:noFill/>
                </a:ln>
                <a:solidFill>
                  <a:prstClr val="white"/>
                </a:solidFill>
                <a:effectLst/>
                <a:uLnTx/>
                <a:uFillTx/>
                <a:latin typeface="Calibri Light" panose="020F0302020204030204"/>
                <a:ea typeface="+mn-ea"/>
                <a:cs typeface="Arial" panose="020B0604020202020204" pitchFamily="34" charset="0"/>
              </a:rPr>
              <a:t>Un lycée tourné vers la réussite</a:t>
            </a:r>
          </a:p>
          <a:p>
            <a:endParaRPr lang="fr-FR" dirty="0"/>
          </a:p>
        </p:txBody>
      </p:sp>
      <p:pic>
        <p:nvPicPr>
          <p:cNvPr id="4" name="Picture 10" descr="Résultat de recherche d'images pour &quot;projet scolaire lyc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5378">
            <a:off x="11185869" y="5031753"/>
            <a:ext cx="3363061" cy="1829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Organigramme : Alternative 4"/>
          <p:cNvSpPr/>
          <p:nvPr/>
        </p:nvSpPr>
        <p:spPr>
          <a:xfrm>
            <a:off x="8929414" y="7820562"/>
            <a:ext cx="5217248" cy="522713"/>
          </a:xfrm>
          <a:prstGeom prst="flowChartAlternateProcess">
            <a:avLst/>
          </a:prstGeom>
          <a:solidFill>
            <a:srgbClr val="C00000"/>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3600" b="0" i="0" u="none" strike="noStrike" kern="0" cap="none" spc="0" normalizeH="0" baseline="0" noProof="0" dirty="0">
                <a:ln>
                  <a:noFill/>
                </a:ln>
                <a:solidFill>
                  <a:prstClr val="white"/>
                </a:solidFill>
                <a:effectLst/>
                <a:uLnTx/>
                <a:uFillTx/>
                <a:latin typeface="Calibri" panose="020F0502020204030204"/>
                <a:ea typeface="+mn-ea"/>
                <a:cs typeface="+mn-cs"/>
              </a:rPr>
              <a:t>PORTES OUVERTES 2018</a:t>
            </a:r>
          </a:p>
        </p:txBody>
      </p:sp>
      <p:sp>
        <p:nvSpPr>
          <p:cNvPr id="6" name="Organigramme : Alternative 5"/>
          <p:cNvSpPr/>
          <p:nvPr/>
        </p:nvSpPr>
        <p:spPr>
          <a:xfrm>
            <a:off x="9045594" y="8643215"/>
            <a:ext cx="4984888" cy="1591225"/>
          </a:xfrm>
          <a:prstGeom prst="flowChartAlternateProcess">
            <a:avLst/>
          </a:prstGeom>
          <a:solidFill>
            <a:srgbClr val="D9D9D9"/>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VENDREDI 16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17h-19h30</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SAMEDI 17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9h- 12h</a:t>
            </a: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4276" t="6757" r="21290" b="49291"/>
          <a:stretch/>
        </p:blipFill>
        <p:spPr>
          <a:xfrm rot="406265">
            <a:off x="11080171" y="3499166"/>
            <a:ext cx="3044377" cy="1553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0" descr="Résultat de recherche d'images pour &quot;projet scolaire lyc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5378">
            <a:off x="5065054" y="4311274"/>
            <a:ext cx="3363061" cy="1829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Organigramme : Alternative 8"/>
          <p:cNvSpPr/>
          <p:nvPr/>
        </p:nvSpPr>
        <p:spPr>
          <a:xfrm>
            <a:off x="9081814" y="7972962"/>
            <a:ext cx="5217248" cy="522713"/>
          </a:xfrm>
          <a:prstGeom prst="flowChartAlternateProcess">
            <a:avLst/>
          </a:prstGeom>
          <a:solidFill>
            <a:srgbClr val="C00000"/>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3600" b="0" i="0" u="none" strike="noStrike" kern="0" cap="none" spc="0" normalizeH="0" baseline="0" noProof="0" dirty="0">
                <a:ln>
                  <a:noFill/>
                </a:ln>
                <a:solidFill>
                  <a:prstClr val="white"/>
                </a:solidFill>
                <a:effectLst/>
                <a:uLnTx/>
                <a:uFillTx/>
                <a:latin typeface="Calibri" panose="020F0502020204030204"/>
                <a:ea typeface="+mn-ea"/>
                <a:cs typeface="+mn-cs"/>
              </a:rPr>
              <a:t>PORTES OUVERTES 2018</a:t>
            </a:r>
          </a:p>
        </p:txBody>
      </p:sp>
      <p:sp>
        <p:nvSpPr>
          <p:cNvPr id="10" name="Organigramme : Alternative 9"/>
          <p:cNvSpPr/>
          <p:nvPr/>
        </p:nvSpPr>
        <p:spPr>
          <a:xfrm>
            <a:off x="9197994" y="8795615"/>
            <a:ext cx="4984888" cy="1591225"/>
          </a:xfrm>
          <a:prstGeom prst="flowChartAlternateProcess">
            <a:avLst/>
          </a:prstGeom>
          <a:solidFill>
            <a:srgbClr val="D9D9D9"/>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VENDREDI 16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17h-19h30</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SAMEDI 17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9h- 12h</a:t>
            </a:r>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4276" t="6757" r="21290" b="49291"/>
          <a:stretch/>
        </p:blipFill>
        <p:spPr>
          <a:xfrm rot="406265">
            <a:off x="11232571" y="3651566"/>
            <a:ext cx="3044377" cy="1553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 17"/>
          <p:cNvPicPr>
            <a:picLocks noChangeAspect="1"/>
          </p:cNvPicPr>
          <p:nvPr/>
        </p:nvPicPr>
        <p:blipFill rotWithShape="1">
          <a:blip r:embed="rId3" cstate="print">
            <a:extLst>
              <a:ext uri="{28A0092B-C50C-407E-A947-70E740481C1C}">
                <a14:useLocalDpi xmlns:a14="http://schemas.microsoft.com/office/drawing/2010/main" val="0"/>
              </a:ext>
            </a:extLst>
          </a:blip>
          <a:srcRect l="4276" t="6757" r="21290" b="49291"/>
          <a:stretch/>
        </p:blipFill>
        <p:spPr>
          <a:xfrm rot="406265">
            <a:off x="5225168" y="1430531"/>
            <a:ext cx="3608320" cy="1840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8" descr="Résultat de recherche d'images pour &quot;journée enseignement supérieu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00605">
            <a:off x="354396" y="4058426"/>
            <a:ext cx="2867374" cy="1729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8455">
            <a:off x="675728" y="1426895"/>
            <a:ext cx="3169559" cy="1735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 descr="D:\Dropbox\perso\Comunication lycée\4 page 20112-2013\source plaquette 2012-2013\plan d'acces a branly v3.png"/>
          <p:cNvPicPr>
            <a:picLocks noChangeAspect="1" noChangeArrowheads="1"/>
          </p:cNvPicPr>
          <p:nvPr/>
        </p:nvPicPr>
        <p:blipFill>
          <a:blip r:embed="rId6" cstate="print"/>
          <a:srcRect/>
          <a:stretch>
            <a:fillRect/>
          </a:stretch>
        </p:blipFill>
        <p:spPr bwMode="auto">
          <a:xfrm>
            <a:off x="3203848" y="2985204"/>
            <a:ext cx="3312368" cy="2113721"/>
          </a:xfrm>
          <a:prstGeom prst="rect">
            <a:avLst/>
          </a:prstGeom>
          <a:noFill/>
        </p:spPr>
      </p:pic>
    </p:spTree>
    <p:extLst>
      <p:ext uri="{BB962C8B-B14F-4D97-AF65-F5344CB8AC3E}">
        <p14:creationId xmlns:p14="http://schemas.microsoft.com/office/powerpoint/2010/main" val="3870365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 théâtre</a:t>
            </a:r>
            <a:endParaRPr lang="fr-FR" dirty="0"/>
          </a:p>
        </p:txBody>
      </p:sp>
      <p:sp>
        <p:nvSpPr>
          <p:cNvPr id="3" name="Espace réservé du texte 2"/>
          <p:cNvSpPr>
            <a:spLocks noGrp="1"/>
          </p:cNvSpPr>
          <p:nvPr>
            <p:ph type="body" sz="quarter" idx="13"/>
          </p:nvPr>
        </p:nvSpPr>
        <p:spPr>
          <a:xfrm>
            <a:off x="4860033" y="1106604"/>
            <a:ext cx="4032448" cy="4698660"/>
          </a:xfrm>
        </p:spPr>
        <p:txBody>
          <a:bodyPr>
            <a:normAutofit fontScale="92500" lnSpcReduction="20000"/>
          </a:bodyPr>
          <a:lstStyle/>
          <a:p>
            <a:pPr lvl="1"/>
            <a:r>
              <a:rPr lang="fr-FR" dirty="0" smtClean="0"/>
              <a:t>Les </a:t>
            </a:r>
            <a:r>
              <a:rPr lang="fr-FR" dirty="0"/>
              <a:t>élèves du lycée qui ont choisi l’option théâtre vont pouvoir monter sur scène et présenter leurs travaux au théâtre du Point du Jour qui nous accueille dans le cadre de notre partenariat.</a:t>
            </a:r>
          </a:p>
          <a:p>
            <a:r>
              <a:rPr lang="fr-FR" dirty="0"/>
              <a:t>La représentation </a:t>
            </a:r>
            <a:r>
              <a:rPr lang="fr-FR" dirty="0" smtClean="0"/>
              <a:t>a </a:t>
            </a:r>
            <a:r>
              <a:rPr lang="fr-FR" dirty="0"/>
              <a:t>lieu </a:t>
            </a:r>
            <a:r>
              <a:rPr lang="fr-FR" dirty="0" smtClean="0"/>
              <a:t>en juin à </a:t>
            </a:r>
            <a:r>
              <a:rPr lang="fr-FR" dirty="0"/>
              <a:t>19h. L’entrée est gratuite et ouverte à tous.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05" y="1124744"/>
            <a:ext cx="4098228" cy="4580848"/>
          </a:xfrm>
          <a:prstGeom prst="rect">
            <a:avLst/>
          </a:prstGeom>
        </p:spPr>
      </p:pic>
    </p:spTree>
    <p:extLst>
      <p:ext uri="{BB962C8B-B14F-4D97-AF65-F5344CB8AC3E}">
        <p14:creationId xmlns:p14="http://schemas.microsoft.com/office/powerpoint/2010/main" val="315317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BREVET INITITIATION AERONAUTIQUE</a:t>
            </a:r>
            <a:endParaRPr lang="fr-FR" dirty="0"/>
          </a:p>
        </p:txBody>
      </p:sp>
      <p:sp>
        <p:nvSpPr>
          <p:cNvPr id="3" name="Espace réservé du texte 2"/>
          <p:cNvSpPr>
            <a:spLocks noGrp="1"/>
          </p:cNvSpPr>
          <p:nvPr>
            <p:ph type="body" sz="quarter" idx="13"/>
          </p:nvPr>
        </p:nvSpPr>
        <p:spPr/>
        <p:txBody>
          <a:bodyPr>
            <a:normAutofit fontScale="62500" lnSpcReduction="20000"/>
          </a:bodyPr>
          <a:lstStyle/>
          <a:p>
            <a:r>
              <a:rPr lang="fr-FR" dirty="0"/>
              <a:t>Nous sommes heureux de vous annoncer l’ouverture de la formation BIA au lycée Edouard Branly. </a:t>
            </a:r>
            <a:br>
              <a:rPr lang="fr-FR" dirty="0"/>
            </a:br>
            <a:r>
              <a:rPr lang="fr-FR" dirty="0"/>
              <a:t>Le Brevet d’Initiation à l’Aéronautique (BIA) est un diplôme de l’éducation nationale mis en œ</a:t>
            </a:r>
            <a:r>
              <a:rPr lang="fr-FR" dirty="0" smtClean="0"/>
              <a:t>uvre </a:t>
            </a:r>
            <a:r>
              <a:rPr lang="fr-FR" dirty="0"/>
              <a:t>en coordination avec la direction générale de l’aviation civile et le conseil national des fédérations aéronautiques et sportives.</a:t>
            </a:r>
            <a:br>
              <a:rPr lang="fr-FR" dirty="0"/>
            </a:br>
            <a:r>
              <a:rPr lang="fr-FR" dirty="0"/>
              <a:t>La préparation à cet examen qui aura lieu en mai 2023, se déroulera au lycée Branly sur le temps scolaire, le lundi de 17h à 18h30, avec l’appui et l’expertise d’un professeur de physique appliqué, également instructeur aéronautique.</a:t>
            </a:r>
            <a:br>
              <a:rPr lang="fr-FR" dirty="0"/>
            </a:br>
            <a:r>
              <a:rPr lang="fr-FR" dirty="0"/>
              <a:t>Cette initiation théorique à la culture scientifique et technique de l’aéronautique et du spatial, couronnée par la découverte du vol est une formidable entrée pour découvrir toute la richesse de ce monde.</a:t>
            </a:r>
            <a:br>
              <a:rPr lang="fr-FR" dirty="0"/>
            </a:br>
            <a:r>
              <a:rPr lang="fr-FR" dirty="0"/>
              <a:t>Le BIA permet de valoriser et découvrir tout un ensemble de connaissances et compétences. Il permet également aux jeunes détenteurs du BIA d’obtenir des aides pour se former au pilotage. </a:t>
            </a:r>
            <a:br>
              <a:rPr lang="fr-FR" dirty="0"/>
            </a:br>
            <a:r>
              <a:rPr lang="fr-FR" b="1" dirty="0"/>
              <a:t>Il est utile dans un CV pour des carrières aéronautiques.</a:t>
            </a:r>
            <a:br>
              <a:rPr lang="fr-FR" b="1" dirty="0"/>
            </a:br>
            <a:endParaRPr lang="fr-FR" b="1" dirty="0"/>
          </a:p>
        </p:txBody>
      </p:sp>
    </p:spTree>
    <p:extLst>
      <p:ext uri="{BB962C8B-B14F-4D97-AF65-F5344CB8AC3E}">
        <p14:creationId xmlns:p14="http://schemas.microsoft.com/office/powerpoint/2010/main" val="358585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Des temps de découverte du lycée </a:t>
            </a:r>
            <a:endParaRPr lang="fr-FR" dirty="0">
              <a:solidFill>
                <a:srgbClr val="FF0000"/>
              </a:solidFill>
            </a:endParaRPr>
          </a:p>
        </p:txBody>
      </p:sp>
      <p:sp>
        <p:nvSpPr>
          <p:cNvPr id="3" name="Espace réservé du contenu 2"/>
          <p:cNvSpPr>
            <a:spLocks noGrp="1"/>
          </p:cNvSpPr>
          <p:nvPr>
            <p:ph idx="1"/>
          </p:nvPr>
        </p:nvSpPr>
        <p:spPr>
          <a:xfrm>
            <a:off x="457200" y="1600200"/>
            <a:ext cx="8229600" cy="4997152"/>
          </a:xfrm>
          <a:solidFill>
            <a:schemeClr val="tx2">
              <a:lumMod val="20000"/>
              <a:lumOff val="80000"/>
            </a:schemeClr>
          </a:solidFill>
        </p:spPr>
        <p:txBody>
          <a:bodyPr>
            <a:normAutofit fontScale="85000" lnSpcReduction="20000"/>
          </a:bodyPr>
          <a:lstStyle/>
          <a:p>
            <a:r>
              <a:rPr lang="fr-FR" sz="2400" b="1" dirty="0" smtClean="0"/>
              <a:t>TRAVAILLER EN AUTONOMIE: Au CDI , dans les salles de travail dédiées , en étude,  en visant l’autonomie dès la classe de 3</a:t>
            </a:r>
            <a:r>
              <a:rPr lang="fr-FR" sz="2400" b="1" baseline="30000" dirty="0" smtClean="0"/>
              <a:t>ème</a:t>
            </a:r>
            <a:r>
              <a:rPr lang="fr-FR" sz="2400" b="1" dirty="0" smtClean="0"/>
              <a:t>.</a:t>
            </a:r>
            <a:endParaRPr lang="fr-FR" sz="2400" b="1" dirty="0"/>
          </a:p>
          <a:p>
            <a:r>
              <a:rPr lang="fr-FR" sz="2400" b="1" dirty="0" smtClean="0"/>
              <a:t>PREPARER SON PARCOURS? AVEC QUELLES AIDES ? Accompagnement personnalisé du Professeur Principal , avec la PSY EN du niveau 2</a:t>
            </a:r>
            <a:r>
              <a:rPr lang="fr-FR" sz="2400" b="1" baseline="30000" dirty="0" smtClean="0"/>
              <a:t>nde</a:t>
            </a:r>
            <a:r>
              <a:rPr lang="fr-FR" sz="2400" b="1" dirty="0" smtClean="0"/>
              <a:t> , avec les CPE </a:t>
            </a:r>
            <a:endParaRPr lang="fr-FR" sz="2400" b="1" dirty="0"/>
          </a:p>
          <a:p>
            <a:r>
              <a:rPr lang="fr-FR" sz="2400" b="1" dirty="0" smtClean="0"/>
              <a:t>Présentation des EDS en 2</a:t>
            </a:r>
            <a:r>
              <a:rPr lang="fr-FR" sz="2400" b="1" baseline="30000" dirty="0" smtClean="0"/>
              <a:t>nde</a:t>
            </a:r>
            <a:r>
              <a:rPr lang="fr-FR" sz="2400" b="1" dirty="0" smtClean="0"/>
              <a:t> , forum métiers , forum entreprises , </a:t>
            </a:r>
            <a:r>
              <a:rPr lang="fr-FR" sz="2400" b="1" dirty="0" err="1" smtClean="0"/>
              <a:t>etc</a:t>
            </a:r>
            <a:r>
              <a:rPr lang="fr-FR" sz="2400" b="1" dirty="0" smtClean="0"/>
              <a:t> </a:t>
            </a:r>
          </a:p>
          <a:p>
            <a:r>
              <a:rPr lang="fr-FR" sz="2400" b="1" dirty="0" smtClean="0"/>
              <a:t>Etudes encadrées en 2</a:t>
            </a:r>
            <a:r>
              <a:rPr lang="fr-FR" sz="2400" b="1" baseline="30000" dirty="0" smtClean="0"/>
              <a:t>nde</a:t>
            </a:r>
            <a:r>
              <a:rPr lang="fr-FR" sz="2400" b="1" dirty="0" smtClean="0"/>
              <a:t> </a:t>
            </a:r>
          </a:p>
          <a:p>
            <a:r>
              <a:rPr lang="fr-FR" sz="2400" b="1" dirty="0" smtClean="0"/>
              <a:t>Internat </a:t>
            </a:r>
          </a:p>
          <a:p>
            <a:endParaRPr lang="fr-FR" sz="2400" b="1" dirty="0" smtClean="0"/>
          </a:p>
          <a:p>
            <a:r>
              <a:rPr lang="fr-FR" sz="2400" b="1" dirty="0" smtClean="0"/>
              <a:t>S’INVESTIR DANS LES PROJETS : échanges linguistiques , CESCE , projets culturels , sorties pédagogiques , projets E3D ,  CVL et vie lycéenne,</a:t>
            </a:r>
          </a:p>
          <a:p>
            <a:r>
              <a:rPr lang="fr-FR" sz="2400" b="1" dirty="0" smtClean="0"/>
              <a:t>Partenariats Armée de Terre et Marine  en voie pro ,  Partenariat INSA pour STI2D , Sciences Po , Olympiades de Physique . </a:t>
            </a:r>
          </a:p>
          <a:p>
            <a:endParaRPr lang="fr-FR" sz="2400" b="1" dirty="0" smtClean="0"/>
          </a:p>
          <a:p>
            <a:r>
              <a:rPr lang="fr-FR" sz="2400" b="1" dirty="0" smtClean="0"/>
              <a:t>PREPARER LA TRANSITION DES LE COLLEGE? Se préparer à travailler en autonomie , à approfondir son travail scolaire , lire , avoir le gout des études , choisir son projet de façon construite et positive , pas par défaut </a:t>
            </a:r>
          </a:p>
          <a:p>
            <a:endParaRPr lang="fr-FR" sz="2400" b="1" dirty="0" smtClean="0"/>
          </a:p>
        </p:txBody>
      </p:sp>
      <p:sp>
        <p:nvSpPr>
          <p:cNvPr id="4" name="Organigramme : Alternative 3"/>
          <p:cNvSpPr/>
          <p:nvPr/>
        </p:nvSpPr>
        <p:spPr>
          <a:xfrm>
            <a:off x="9197994" y="8831143"/>
            <a:ext cx="4984888" cy="1591225"/>
          </a:xfrm>
          <a:prstGeom prst="flowChartAlternateProcess">
            <a:avLst/>
          </a:prstGeom>
          <a:solidFill>
            <a:srgbClr val="D9D9D9"/>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VENDREDI 16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17h-19h30</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a:ln>
                  <a:noFill/>
                </a:ln>
                <a:solidFill>
                  <a:prstClr val="black"/>
                </a:solidFill>
                <a:effectLst/>
                <a:uLnTx/>
                <a:uFillTx/>
                <a:latin typeface="Calibri Light" panose="020F0302020204030204"/>
                <a:ea typeface="+mn-ea"/>
                <a:cs typeface="+mn-cs"/>
              </a:rPr>
              <a:t>SAMEDI 17 MARS</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black"/>
                </a:solidFill>
                <a:effectLst/>
                <a:uLnTx/>
                <a:uFillTx/>
                <a:latin typeface="Calibri Light" panose="020F0302020204030204"/>
                <a:ea typeface="+mn-ea"/>
                <a:cs typeface="+mn-cs"/>
              </a:rPr>
              <a:t>9h- 12h</a:t>
            </a:r>
          </a:p>
        </p:txBody>
      </p:sp>
      <p:sp>
        <p:nvSpPr>
          <p:cNvPr id="5" name="Titre 4"/>
          <p:cNvSpPr txBox="1">
            <a:spLocks/>
          </p:cNvSpPr>
          <p:nvPr/>
        </p:nvSpPr>
        <p:spPr>
          <a:xfrm>
            <a:off x="683568" y="332656"/>
            <a:ext cx="8229600" cy="1143000"/>
          </a:xfrm>
          <a:prstGeom prst="flowChartAlternateProcess">
            <a:avLst/>
          </a:prstGeom>
          <a:solidFill>
            <a:schemeClr val="accent1">
              <a:lumMod val="20000"/>
              <a:lumOff val="80000"/>
            </a:schemeClr>
          </a:solidFill>
          <a:ln w="12700" cap="flat" cmpd="sng" algn="ctr">
            <a:noFill/>
            <a:prstDash val="solid"/>
            <a:miter lim="800000"/>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474971">
              <a:spcBef>
                <a:spcPts val="0"/>
              </a:spcBef>
              <a:defRPr/>
            </a:pPr>
            <a:r>
              <a:rPr lang="fr-FR" sz="2400" b="1" kern="0" dirty="0" smtClean="0">
                <a:latin typeface="Arial" panose="020B0604020202020204" pitchFamily="34" charset="0"/>
                <a:ea typeface="+mn-ea"/>
                <a:cs typeface="Arial" panose="020B0604020202020204" pitchFamily="34" charset="0"/>
              </a:rPr>
              <a:t> </a:t>
            </a:r>
            <a:r>
              <a:rPr lang="fr-FR" sz="2800" b="1" kern="0" dirty="0" smtClean="0">
                <a:latin typeface="Calibri" panose="020F0502020204030204" pitchFamily="34" charset="0"/>
                <a:ea typeface="+mn-ea"/>
                <a:cs typeface="Calibri" panose="020F0502020204030204" pitchFamily="34" charset="0"/>
              </a:rPr>
              <a:t>Se préparer dès le collège pour une transition facilitée  et un parcours réussi au lycée  </a:t>
            </a:r>
            <a:endParaRPr lang="fr-FR" sz="2800" b="1" kern="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70108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r>
              <a:rPr lang="fr-FR" dirty="0"/>
              <a:t>Actions proposées pour faciliter la liaison 3ème/2nde</a:t>
            </a:r>
          </a:p>
        </p:txBody>
      </p:sp>
      <p:sp>
        <p:nvSpPr>
          <p:cNvPr id="3" name="Espace réservé du contenu 2"/>
          <p:cNvSpPr>
            <a:spLocks noGrp="1"/>
          </p:cNvSpPr>
          <p:nvPr>
            <p:ph sz="half" idx="1"/>
          </p:nvPr>
        </p:nvSpPr>
        <p:spPr>
          <a:xfrm>
            <a:off x="457200" y="1556792"/>
            <a:ext cx="3682752" cy="4569371"/>
          </a:xfrm>
          <a:solidFill>
            <a:schemeClr val="accent1">
              <a:lumMod val="40000"/>
              <a:lumOff val="60000"/>
            </a:schemeClr>
          </a:solidFill>
        </p:spPr>
        <p:txBody>
          <a:bodyPr>
            <a:normAutofit fontScale="92500"/>
          </a:bodyPr>
          <a:lstStyle/>
          <a:p>
            <a:pPr marL="0" indent="0">
              <a:buNone/>
            </a:pPr>
            <a:r>
              <a:rPr lang="fr-FR" sz="2400" b="1" dirty="0" smtClean="0"/>
              <a:t>2</a:t>
            </a:r>
            <a:r>
              <a:rPr lang="fr-FR" sz="2400" b="1" baseline="30000" dirty="0" smtClean="0"/>
              <a:t>nde</a:t>
            </a:r>
            <a:r>
              <a:rPr lang="fr-FR" sz="2400" b="1" dirty="0" smtClean="0"/>
              <a:t> Générale et technologique </a:t>
            </a:r>
          </a:p>
          <a:p>
            <a:pPr marL="0" indent="0">
              <a:buNone/>
            </a:pPr>
            <a:endParaRPr lang="fr-FR" sz="2400" dirty="0"/>
          </a:p>
          <a:p>
            <a:r>
              <a:rPr lang="fr-FR" sz="2400" dirty="0" smtClean="0"/>
              <a:t>Visite et découverte du lycée par tous les élèves de 3</a:t>
            </a:r>
            <a:r>
              <a:rPr lang="fr-FR" sz="2400" baseline="30000" dirty="0" smtClean="0"/>
              <a:t>ème</a:t>
            </a:r>
            <a:r>
              <a:rPr lang="fr-FR" sz="2400" dirty="0" smtClean="0"/>
              <a:t> du secteur </a:t>
            </a:r>
          </a:p>
          <a:p>
            <a:r>
              <a:rPr lang="fr-FR" sz="2400" b="1" dirty="0" smtClean="0"/>
              <a:t>Mini stages en STI2D pour les 3èmes  ( mars /avril ) </a:t>
            </a:r>
            <a:r>
              <a:rPr lang="fr-FR" sz="2400" dirty="0" smtClean="0"/>
              <a:t>pour se projeter dans cette voie et se préparer dès la classe de 2</a:t>
            </a:r>
            <a:r>
              <a:rPr lang="fr-FR" sz="2400" baseline="30000" dirty="0" smtClean="0"/>
              <a:t>nde</a:t>
            </a:r>
            <a:r>
              <a:rPr lang="fr-FR" sz="2400" dirty="0" smtClean="0"/>
              <a:t> GT </a:t>
            </a:r>
          </a:p>
          <a:p>
            <a:pPr marL="0" indent="0">
              <a:buNone/>
            </a:pPr>
            <a:endParaRPr lang="fr-FR" sz="2400" dirty="0" smtClean="0"/>
          </a:p>
          <a:p>
            <a:pPr marL="0" indent="0">
              <a:buNone/>
            </a:pPr>
            <a:endParaRPr lang="fr-FR" sz="2400" dirty="0" smtClean="0"/>
          </a:p>
        </p:txBody>
      </p:sp>
      <p:sp>
        <p:nvSpPr>
          <p:cNvPr id="4" name="Espace réservé du contenu 3"/>
          <p:cNvSpPr>
            <a:spLocks noGrp="1"/>
          </p:cNvSpPr>
          <p:nvPr>
            <p:ph sz="half" idx="2"/>
          </p:nvPr>
        </p:nvSpPr>
        <p:spPr>
          <a:xfrm>
            <a:off x="4648200" y="1484784"/>
            <a:ext cx="3596208" cy="4641379"/>
          </a:xfrm>
          <a:solidFill>
            <a:schemeClr val="accent2">
              <a:lumMod val="20000"/>
              <a:lumOff val="80000"/>
            </a:schemeClr>
          </a:solidFill>
        </p:spPr>
        <p:txBody>
          <a:bodyPr>
            <a:normAutofit fontScale="92500"/>
          </a:bodyPr>
          <a:lstStyle/>
          <a:p>
            <a:r>
              <a:rPr lang="fr-FR" b="1" dirty="0" smtClean="0"/>
              <a:t>2</a:t>
            </a:r>
            <a:r>
              <a:rPr lang="fr-FR" b="1" baseline="30000" dirty="0" smtClean="0"/>
              <a:t>nde</a:t>
            </a:r>
            <a:r>
              <a:rPr lang="fr-FR" b="1" dirty="0" smtClean="0"/>
              <a:t> professionnelle</a:t>
            </a:r>
          </a:p>
          <a:p>
            <a:endParaRPr lang="fr-FR" dirty="0"/>
          </a:p>
          <a:p>
            <a:r>
              <a:rPr lang="fr-FR" sz="2400" dirty="0" smtClean="0"/>
              <a:t>Mini stage découverte de la 2</a:t>
            </a:r>
            <a:r>
              <a:rPr lang="fr-FR" sz="2400" baseline="30000" dirty="0" smtClean="0"/>
              <a:t>nde</a:t>
            </a:r>
            <a:r>
              <a:rPr lang="fr-FR" sz="2400" dirty="0" smtClean="0"/>
              <a:t> TNE sur 1 demi journée ( 30 mars )</a:t>
            </a:r>
          </a:p>
          <a:p>
            <a:r>
              <a:rPr lang="fr-FR" dirty="0" smtClean="0"/>
              <a:t>Journée d’immersion pour les élèves du secteur : comprendre et connaitre la formation en voie pro </a:t>
            </a:r>
            <a:endParaRPr lang="fr-FR" dirty="0"/>
          </a:p>
        </p:txBody>
      </p:sp>
    </p:spTree>
    <p:extLst>
      <p:ext uri="{BB962C8B-B14F-4D97-AF65-F5344CB8AC3E}">
        <p14:creationId xmlns:p14="http://schemas.microsoft.com/office/powerpoint/2010/main" val="698664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0"/>
            <a:ext cx="8424936" cy="6858000"/>
          </a:xfrm>
        </p:spPr>
      </p:pic>
    </p:spTree>
    <p:extLst>
      <p:ext uri="{BB962C8B-B14F-4D97-AF65-F5344CB8AC3E}">
        <p14:creationId xmlns:p14="http://schemas.microsoft.com/office/powerpoint/2010/main" val="436812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4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850900" algn="l"/>
              </a:tabLst>
              <a:defRPr>
                <a:solidFill>
                  <a:schemeClr val="tx1"/>
                </a:solidFill>
                <a:latin typeface="Arial" pitchFamily="34" charset="0"/>
                <a:cs typeface="Arial" pitchFamily="34" charset="0"/>
              </a:defRPr>
            </a:lvl1pPr>
            <a:lvl2pPr fontAlgn="base">
              <a:spcBef>
                <a:spcPct val="0"/>
              </a:spcBef>
              <a:spcAft>
                <a:spcPct val="0"/>
              </a:spcAft>
              <a:tabLst>
                <a:tab pos="850900" algn="l"/>
              </a:tabLst>
              <a:defRPr>
                <a:solidFill>
                  <a:schemeClr val="tx1"/>
                </a:solidFill>
                <a:latin typeface="Arial" pitchFamily="34" charset="0"/>
                <a:cs typeface="Arial" pitchFamily="34" charset="0"/>
              </a:defRPr>
            </a:lvl2pPr>
            <a:lvl3pPr fontAlgn="base">
              <a:spcBef>
                <a:spcPct val="0"/>
              </a:spcBef>
              <a:spcAft>
                <a:spcPct val="0"/>
              </a:spcAft>
              <a:tabLst>
                <a:tab pos="850900" algn="l"/>
              </a:tabLst>
              <a:defRPr>
                <a:solidFill>
                  <a:schemeClr val="tx1"/>
                </a:solidFill>
                <a:latin typeface="Arial" pitchFamily="34" charset="0"/>
                <a:cs typeface="Arial" pitchFamily="34" charset="0"/>
              </a:defRPr>
            </a:lvl3pPr>
            <a:lvl4pPr fontAlgn="base">
              <a:spcBef>
                <a:spcPct val="0"/>
              </a:spcBef>
              <a:spcAft>
                <a:spcPct val="0"/>
              </a:spcAft>
              <a:tabLst>
                <a:tab pos="850900" algn="l"/>
              </a:tabLst>
              <a:defRPr>
                <a:solidFill>
                  <a:schemeClr val="tx1"/>
                </a:solidFill>
                <a:latin typeface="Arial" pitchFamily="34" charset="0"/>
                <a:cs typeface="Arial" pitchFamily="34" charset="0"/>
              </a:defRPr>
            </a:lvl4pPr>
            <a:lvl5pPr fontAlgn="base">
              <a:spcBef>
                <a:spcPct val="0"/>
              </a:spcBef>
              <a:spcAft>
                <a:spcPct val="0"/>
              </a:spcAft>
              <a:tabLst>
                <a:tab pos="850900" algn="l"/>
              </a:tabLst>
              <a:defRPr>
                <a:solidFill>
                  <a:schemeClr val="tx1"/>
                </a:solidFill>
                <a:latin typeface="Arial" pitchFamily="34" charset="0"/>
                <a:cs typeface="Arial" pitchFamily="34" charset="0"/>
              </a:defRPr>
            </a:lvl5pPr>
            <a:lvl6pPr fontAlgn="base">
              <a:spcBef>
                <a:spcPct val="0"/>
              </a:spcBef>
              <a:spcAft>
                <a:spcPct val="0"/>
              </a:spcAft>
              <a:tabLst>
                <a:tab pos="850900" algn="l"/>
              </a:tabLst>
              <a:defRPr>
                <a:solidFill>
                  <a:schemeClr val="tx1"/>
                </a:solidFill>
                <a:latin typeface="Arial" pitchFamily="34" charset="0"/>
                <a:cs typeface="Arial" pitchFamily="34" charset="0"/>
              </a:defRPr>
            </a:lvl6pPr>
            <a:lvl7pPr fontAlgn="base">
              <a:spcBef>
                <a:spcPct val="0"/>
              </a:spcBef>
              <a:spcAft>
                <a:spcPct val="0"/>
              </a:spcAft>
              <a:tabLst>
                <a:tab pos="850900" algn="l"/>
              </a:tabLst>
              <a:defRPr>
                <a:solidFill>
                  <a:schemeClr val="tx1"/>
                </a:solidFill>
                <a:latin typeface="Arial" pitchFamily="34" charset="0"/>
                <a:cs typeface="Arial" pitchFamily="34" charset="0"/>
              </a:defRPr>
            </a:lvl7pPr>
            <a:lvl8pPr fontAlgn="base">
              <a:spcBef>
                <a:spcPct val="0"/>
              </a:spcBef>
              <a:spcAft>
                <a:spcPct val="0"/>
              </a:spcAft>
              <a:tabLst>
                <a:tab pos="850900" algn="l"/>
              </a:tabLst>
              <a:defRPr>
                <a:solidFill>
                  <a:schemeClr val="tx1"/>
                </a:solidFill>
                <a:latin typeface="Arial" pitchFamily="34" charset="0"/>
                <a:cs typeface="Arial" pitchFamily="34" charset="0"/>
              </a:defRPr>
            </a:lvl8pPr>
            <a:lvl9pPr fontAlgn="base">
              <a:spcBef>
                <a:spcPct val="0"/>
              </a:spcBef>
              <a:spcAft>
                <a:spcPct val="0"/>
              </a:spcAft>
              <a:tabLst>
                <a:tab pos="850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itre 1"/>
          <p:cNvSpPr>
            <a:spLocks noGrp="1"/>
          </p:cNvSpPr>
          <p:nvPr>
            <p:ph type="title"/>
          </p:nvPr>
        </p:nvSpPr>
        <p:spPr>
          <a:solidFill>
            <a:schemeClr val="accent1">
              <a:lumMod val="20000"/>
              <a:lumOff val="80000"/>
            </a:schemeClr>
          </a:solidFill>
        </p:spPr>
        <p:txBody>
          <a:bodyPr/>
          <a:lstStyle/>
          <a:p>
            <a:r>
              <a:rPr lang="fr-FR" dirty="0" smtClean="0"/>
              <a:t>Horaires en classe de 1ere G</a:t>
            </a:r>
            <a:endParaRPr lang="fr-FR" dirty="0"/>
          </a:p>
        </p:txBody>
      </p:sp>
      <p:sp>
        <p:nvSpPr>
          <p:cNvPr id="3" name="Espace réservé du texte 2"/>
          <p:cNvSpPr>
            <a:spLocks noGrp="1"/>
          </p:cNvSpPr>
          <p:nvPr>
            <p:ph type="body" idx="1"/>
          </p:nvPr>
        </p:nvSpPr>
        <p:spPr/>
        <p:txBody>
          <a:bodyPr>
            <a:normAutofit fontScale="92500"/>
          </a:bodyPr>
          <a:lstStyle/>
          <a:p>
            <a:r>
              <a:rPr lang="fr-FR" dirty="0" smtClean="0"/>
              <a:t>Enseignements </a:t>
            </a:r>
            <a:r>
              <a:rPr lang="fr-FR" dirty="0"/>
              <a:t>communs à tous </a:t>
            </a:r>
          </a:p>
          <a:p>
            <a:endParaRPr lang="fr-FR" dirty="0"/>
          </a:p>
        </p:txBody>
      </p:sp>
      <p:sp>
        <p:nvSpPr>
          <p:cNvPr id="4" name="Espace réservé du contenu 3"/>
          <p:cNvSpPr>
            <a:spLocks noGrp="1"/>
          </p:cNvSpPr>
          <p:nvPr>
            <p:ph sz="half" idx="2"/>
          </p:nvPr>
        </p:nvSpPr>
        <p:spPr>
          <a:solidFill>
            <a:schemeClr val="accent1">
              <a:lumMod val="40000"/>
              <a:lumOff val="60000"/>
            </a:schemeClr>
          </a:solidFill>
        </p:spPr>
        <p:txBody>
          <a:bodyPr>
            <a:normAutofit/>
          </a:bodyPr>
          <a:lstStyle/>
          <a:p>
            <a:r>
              <a:rPr lang="fr-FR" dirty="0" smtClean="0"/>
              <a:t>Français 4 h</a:t>
            </a:r>
          </a:p>
          <a:p>
            <a:r>
              <a:rPr lang="fr-FR" dirty="0" smtClean="0"/>
              <a:t>Histoire géo :3 h</a:t>
            </a:r>
          </a:p>
          <a:p>
            <a:r>
              <a:rPr lang="fr-FR" dirty="0" smtClean="0"/>
              <a:t>Langues vivantes  4h30</a:t>
            </a:r>
          </a:p>
          <a:p>
            <a:r>
              <a:rPr lang="fr-FR" dirty="0" smtClean="0"/>
              <a:t>Enseignement scientifique 2h</a:t>
            </a:r>
          </a:p>
          <a:p>
            <a:endParaRPr lang="fr-FR" dirty="0" smtClean="0"/>
          </a:p>
          <a:p>
            <a:r>
              <a:rPr lang="fr-FR" dirty="0" smtClean="0"/>
              <a:t>EPS 2h</a:t>
            </a:r>
          </a:p>
          <a:p>
            <a:r>
              <a:rPr lang="fr-FR" dirty="0" smtClean="0"/>
              <a:t>EMC </a:t>
            </a:r>
          </a:p>
        </p:txBody>
      </p:sp>
      <p:sp>
        <p:nvSpPr>
          <p:cNvPr id="6" name="Espace réservé du texte 5"/>
          <p:cNvSpPr>
            <a:spLocks noGrp="1"/>
          </p:cNvSpPr>
          <p:nvPr>
            <p:ph type="body" sz="quarter" idx="3"/>
          </p:nvPr>
        </p:nvSpPr>
        <p:spPr>
          <a:xfrm>
            <a:off x="4642737" y="1493584"/>
            <a:ext cx="4041775" cy="639762"/>
          </a:xfrm>
        </p:spPr>
        <p:txBody>
          <a:bodyPr>
            <a:normAutofit fontScale="92500" lnSpcReduction="20000"/>
          </a:bodyPr>
          <a:lstStyle/>
          <a:p>
            <a:r>
              <a:rPr lang="fr-FR" dirty="0" smtClean="0"/>
              <a:t>Enseignements </a:t>
            </a:r>
            <a:r>
              <a:rPr lang="fr-FR" dirty="0"/>
              <a:t>de </a:t>
            </a:r>
            <a:r>
              <a:rPr lang="fr-FR" dirty="0" smtClean="0"/>
              <a:t>spécialités  </a:t>
            </a:r>
            <a:r>
              <a:rPr lang="fr-FR" dirty="0"/>
              <a:t>3 au choix </a:t>
            </a:r>
            <a:r>
              <a:rPr lang="fr-FR" dirty="0" smtClean="0"/>
              <a:t>( 2 en terminale )</a:t>
            </a:r>
            <a:endParaRPr lang="fr-FR" dirty="0"/>
          </a:p>
        </p:txBody>
      </p:sp>
      <p:sp>
        <p:nvSpPr>
          <p:cNvPr id="5" name="Espace réservé du contenu 4"/>
          <p:cNvSpPr>
            <a:spLocks noGrp="1"/>
          </p:cNvSpPr>
          <p:nvPr>
            <p:ph sz="quarter" idx="4"/>
          </p:nvPr>
        </p:nvSpPr>
        <p:spPr>
          <a:solidFill>
            <a:schemeClr val="accent5">
              <a:lumMod val="20000"/>
              <a:lumOff val="80000"/>
            </a:schemeClr>
          </a:solidFill>
        </p:spPr>
        <p:txBody>
          <a:bodyPr>
            <a:normAutofit fontScale="92500" lnSpcReduction="10000"/>
          </a:bodyPr>
          <a:lstStyle/>
          <a:p>
            <a:r>
              <a:rPr lang="fr-FR" dirty="0" smtClean="0"/>
              <a:t>Maths </a:t>
            </a:r>
          </a:p>
          <a:p>
            <a:r>
              <a:rPr lang="fr-FR" dirty="0" smtClean="0"/>
              <a:t>Physique Chimie</a:t>
            </a:r>
          </a:p>
          <a:p>
            <a:r>
              <a:rPr lang="fr-FR" dirty="0" smtClean="0"/>
              <a:t>SVT </a:t>
            </a:r>
          </a:p>
          <a:p>
            <a:r>
              <a:rPr lang="fr-FR" dirty="0" smtClean="0"/>
              <a:t>Numérique et sciences informatique</a:t>
            </a:r>
          </a:p>
          <a:p>
            <a:r>
              <a:rPr lang="fr-FR" dirty="0" smtClean="0"/>
              <a:t>Sciences de l’Ingénieur</a:t>
            </a:r>
          </a:p>
          <a:p>
            <a:r>
              <a:rPr lang="fr-FR" dirty="0" smtClean="0"/>
              <a:t>Humanité littérature et Philosophie </a:t>
            </a:r>
          </a:p>
          <a:p>
            <a:r>
              <a:rPr lang="fr-FR" dirty="0" smtClean="0"/>
              <a:t>Histoire-géographie, géopolitique et </a:t>
            </a:r>
            <a:r>
              <a:rPr lang="fr-FR" dirty="0" err="1" smtClean="0"/>
              <a:t>sc</a:t>
            </a:r>
            <a:r>
              <a:rPr lang="fr-FR" dirty="0" smtClean="0"/>
              <a:t> politiques </a:t>
            </a:r>
          </a:p>
          <a:p>
            <a:r>
              <a:rPr lang="fr-FR" dirty="0" smtClean="0"/>
              <a:t>SES </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293097"/>
            <a:ext cx="3129431" cy="504056"/>
          </a:xfrm>
          <a:prstGeom prst="rect">
            <a:avLst/>
          </a:prstGeom>
        </p:spPr>
      </p:pic>
    </p:spTree>
    <p:extLst>
      <p:ext uri="{BB962C8B-B14F-4D97-AF65-F5344CB8AC3E}">
        <p14:creationId xmlns:p14="http://schemas.microsoft.com/office/powerpoint/2010/main" val="198284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r>
              <a:rPr lang="fr-FR" dirty="0" smtClean="0"/>
              <a:t>Horaires en classe de 1ere technologique STI2D ou STMG</a:t>
            </a:r>
            <a:endParaRPr lang="fr-FR" dirty="0"/>
          </a:p>
        </p:txBody>
      </p:sp>
      <p:sp>
        <p:nvSpPr>
          <p:cNvPr id="3" name="Espace réservé du texte 2"/>
          <p:cNvSpPr>
            <a:spLocks noGrp="1"/>
          </p:cNvSpPr>
          <p:nvPr>
            <p:ph type="body" idx="1"/>
          </p:nvPr>
        </p:nvSpPr>
        <p:spPr>
          <a:solidFill>
            <a:schemeClr val="accent5">
              <a:lumMod val="20000"/>
              <a:lumOff val="80000"/>
            </a:schemeClr>
          </a:solidFill>
        </p:spPr>
        <p:txBody>
          <a:bodyPr/>
          <a:lstStyle/>
          <a:p>
            <a:r>
              <a:rPr lang="fr-FR" dirty="0" smtClean="0"/>
              <a:t>Enseignements communs</a:t>
            </a:r>
            <a:endParaRPr lang="fr-FR" dirty="0"/>
          </a:p>
        </p:txBody>
      </p:sp>
      <p:sp>
        <p:nvSpPr>
          <p:cNvPr id="4" name="Espace réservé du contenu 3"/>
          <p:cNvSpPr>
            <a:spLocks noGrp="1"/>
          </p:cNvSpPr>
          <p:nvPr>
            <p:ph sz="half" idx="2"/>
          </p:nvPr>
        </p:nvSpPr>
        <p:spPr>
          <a:solidFill>
            <a:schemeClr val="accent4">
              <a:lumMod val="20000"/>
              <a:lumOff val="80000"/>
            </a:schemeClr>
          </a:solidFill>
        </p:spPr>
        <p:txBody>
          <a:bodyPr/>
          <a:lstStyle/>
          <a:p>
            <a:r>
              <a:rPr lang="fr-FR" dirty="0" smtClean="0"/>
              <a:t>Français  3 h</a:t>
            </a:r>
          </a:p>
          <a:p>
            <a:r>
              <a:rPr lang="fr-FR" dirty="0" smtClean="0"/>
              <a:t>Histoire-géographie 1h30</a:t>
            </a:r>
          </a:p>
          <a:p>
            <a:r>
              <a:rPr lang="fr-FR" dirty="0" smtClean="0"/>
              <a:t>Langues vivantes 4h dont ETLV</a:t>
            </a:r>
          </a:p>
          <a:p>
            <a:r>
              <a:rPr lang="fr-FR" dirty="0" smtClean="0"/>
              <a:t>EPS 2H </a:t>
            </a:r>
          </a:p>
          <a:p>
            <a:endParaRPr lang="fr-FR" dirty="0" smtClean="0"/>
          </a:p>
          <a:p>
            <a:r>
              <a:rPr lang="fr-FR" dirty="0" smtClean="0"/>
              <a:t>Mathématiques 3 h</a:t>
            </a:r>
            <a:endParaRPr lang="fr-FR" dirty="0"/>
          </a:p>
        </p:txBody>
      </p:sp>
      <p:sp>
        <p:nvSpPr>
          <p:cNvPr id="5" name="Espace réservé du texte 4"/>
          <p:cNvSpPr>
            <a:spLocks noGrp="1"/>
          </p:cNvSpPr>
          <p:nvPr>
            <p:ph type="body" sz="quarter" idx="3"/>
          </p:nvPr>
        </p:nvSpPr>
        <p:spPr>
          <a:solidFill>
            <a:schemeClr val="accent5">
              <a:lumMod val="20000"/>
              <a:lumOff val="80000"/>
            </a:schemeClr>
          </a:solidFill>
        </p:spPr>
        <p:txBody>
          <a:bodyPr/>
          <a:lstStyle/>
          <a:p>
            <a:r>
              <a:rPr lang="fr-FR" dirty="0" smtClean="0"/>
              <a:t>Enseignements de spécialités </a:t>
            </a:r>
            <a:endParaRPr lang="fr-FR" dirty="0"/>
          </a:p>
        </p:txBody>
      </p:sp>
      <p:sp>
        <p:nvSpPr>
          <p:cNvPr id="6" name="Espace réservé du contenu 5"/>
          <p:cNvSpPr>
            <a:spLocks noGrp="1"/>
          </p:cNvSpPr>
          <p:nvPr>
            <p:ph sz="quarter" idx="4"/>
          </p:nvPr>
        </p:nvSpPr>
        <p:spPr>
          <a:xfrm>
            <a:off x="4497388" y="2174875"/>
            <a:ext cx="4189413" cy="3846413"/>
          </a:xfrm>
          <a:solidFill>
            <a:schemeClr val="accent4">
              <a:lumMod val="40000"/>
              <a:lumOff val="60000"/>
            </a:schemeClr>
          </a:solidFill>
        </p:spPr>
        <p:txBody>
          <a:bodyPr/>
          <a:lstStyle/>
          <a:p>
            <a:r>
              <a:rPr lang="fr-FR" dirty="0" smtClean="0"/>
              <a:t>Innovation technologique 3h</a:t>
            </a:r>
          </a:p>
          <a:p>
            <a:r>
              <a:rPr lang="fr-FR" dirty="0" smtClean="0"/>
              <a:t>Ingénierie et </a:t>
            </a:r>
            <a:r>
              <a:rPr lang="fr-FR" dirty="0" err="1" smtClean="0"/>
              <a:t>dév</a:t>
            </a:r>
            <a:r>
              <a:rPr lang="fr-FR" dirty="0" smtClean="0"/>
              <a:t> durable 9h</a:t>
            </a:r>
          </a:p>
          <a:p>
            <a:r>
              <a:rPr lang="fr-FR" dirty="0" smtClean="0"/>
              <a:t>Physique et maths 6h</a:t>
            </a:r>
            <a:endParaRPr lang="fr-FR" dirty="0"/>
          </a:p>
          <a:p>
            <a:endParaRPr lang="fr-FR" dirty="0" smtClean="0"/>
          </a:p>
          <a:p>
            <a:r>
              <a:rPr lang="fr-FR" dirty="0" err="1" smtClean="0"/>
              <a:t>Sc</a:t>
            </a:r>
            <a:r>
              <a:rPr lang="fr-FR" dirty="0" smtClean="0"/>
              <a:t> de gestion </a:t>
            </a:r>
            <a:r>
              <a:rPr lang="fr-FR" dirty="0"/>
              <a:t>/</a:t>
            </a:r>
            <a:r>
              <a:rPr lang="fr-FR" dirty="0" smtClean="0"/>
              <a:t>numérique 7h</a:t>
            </a:r>
            <a:endParaRPr lang="fr-FR" dirty="0"/>
          </a:p>
          <a:p>
            <a:r>
              <a:rPr lang="fr-FR" dirty="0" smtClean="0"/>
              <a:t>Management 4h</a:t>
            </a:r>
          </a:p>
          <a:p>
            <a:r>
              <a:rPr lang="fr-FR" dirty="0" smtClean="0"/>
              <a:t>Droit et économie 4 h </a:t>
            </a:r>
            <a:endParaRPr lang="fr-FR" dirty="0"/>
          </a:p>
        </p:txBody>
      </p:sp>
    </p:spTree>
    <p:extLst>
      <p:ext uri="{BB962C8B-B14F-4D97-AF65-F5344CB8AC3E}">
        <p14:creationId xmlns:p14="http://schemas.microsoft.com/office/powerpoint/2010/main" val="1358559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solidFill>
            <a:schemeClr val="accent1">
              <a:lumMod val="40000"/>
              <a:lumOff val="60000"/>
            </a:schemeClr>
          </a:solidFill>
        </p:spPr>
        <p:txBody>
          <a:bodyPr/>
          <a:lstStyle/>
          <a:p>
            <a:r>
              <a:rPr lang="fr-FR" dirty="0" smtClean="0"/>
              <a:t>Horaires en classe de terminale</a:t>
            </a:r>
            <a:endParaRPr lang="fr-FR" dirty="0"/>
          </a:p>
        </p:txBody>
      </p:sp>
      <p:sp>
        <p:nvSpPr>
          <p:cNvPr id="8" name="Espace réservé du texte 7"/>
          <p:cNvSpPr>
            <a:spLocks noGrp="1"/>
          </p:cNvSpPr>
          <p:nvPr>
            <p:ph type="body" idx="1"/>
          </p:nvPr>
        </p:nvSpPr>
        <p:spPr>
          <a:solidFill>
            <a:schemeClr val="accent5">
              <a:lumMod val="20000"/>
              <a:lumOff val="80000"/>
            </a:schemeClr>
          </a:solidFill>
        </p:spPr>
        <p:txBody>
          <a:bodyPr/>
          <a:lstStyle/>
          <a:p>
            <a:r>
              <a:rPr lang="fr-FR" dirty="0" smtClean="0"/>
              <a:t>En  Terminale G </a:t>
            </a:r>
            <a:endParaRPr lang="fr-FR" dirty="0"/>
          </a:p>
        </p:txBody>
      </p:sp>
      <p:sp>
        <p:nvSpPr>
          <p:cNvPr id="9" name="Espace réservé du contenu 8"/>
          <p:cNvSpPr>
            <a:spLocks noGrp="1"/>
          </p:cNvSpPr>
          <p:nvPr>
            <p:ph sz="half" idx="2"/>
          </p:nvPr>
        </p:nvSpPr>
        <p:spPr>
          <a:solidFill>
            <a:schemeClr val="accent4">
              <a:lumMod val="20000"/>
              <a:lumOff val="80000"/>
            </a:schemeClr>
          </a:solidFill>
        </p:spPr>
        <p:txBody>
          <a:bodyPr>
            <a:normAutofit fontScale="92500" lnSpcReduction="10000"/>
          </a:bodyPr>
          <a:lstStyle/>
          <a:p>
            <a:r>
              <a:rPr lang="fr-FR" dirty="0" smtClean="0"/>
              <a:t>Philosophie  4h pour tous </a:t>
            </a:r>
          </a:p>
          <a:p>
            <a:r>
              <a:rPr lang="fr-FR" dirty="0" smtClean="0"/>
              <a:t>Histoire géo 4h </a:t>
            </a:r>
          </a:p>
          <a:p>
            <a:r>
              <a:rPr lang="fr-FR" dirty="0" smtClean="0"/>
              <a:t>LV 4 h </a:t>
            </a:r>
          </a:p>
          <a:p>
            <a:r>
              <a:rPr lang="fr-FR" dirty="0" err="1" smtClean="0"/>
              <a:t>Ens</a:t>
            </a:r>
            <a:r>
              <a:rPr lang="fr-FR" dirty="0" smtClean="0"/>
              <a:t> scientifique  2h</a:t>
            </a:r>
          </a:p>
          <a:p>
            <a:r>
              <a:rPr lang="fr-FR" dirty="0" smtClean="0"/>
              <a:t>EPS 2H </a:t>
            </a:r>
          </a:p>
          <a:p>
            <a:r>
              <a:rPr lang="fr-FR" dirty="0" smtClean="0"/>
              <a:t>2 enseignements de spécialité 6h</a:t>
            </a:r>
          </a:p>
          <a:p>
            <a:pPr marL="0" indent="0">
              <a:buNone/>
            </a:pPr>
            <a:r>
              <a:rPr lang="fr-FR" b="1" dirty="0" smtClean="0"/>
              <a:t>Au choix en option </a:t>
            </a:r>
          </a:p>
          <a:p>
            <a:r>
              <a:rPr lang="fr-FR" dirty="0" smtClean="0"/>
              <a:t>Maths expertes 3h</a:t>
            </a:r>
          </a:p>
          <a:p>
            <a:r>
              <a:rPr lang="fr-FR" dirty="0" smtClean="0"/>
              <a:t>Maths complémentaires 3 h</a:t>
            </a:r>
            <a:endParaRPr lang="fr-FR" dirty="0"/>
          </a:p>
        </p:txBody>
      </p:sp>
      <p:sp>
        <p:nvSpPr>
          <p:cNvPr id="10" name="Espace réservé du texte 9"/>
          <p:cNvSpPr>
            <a:spLocks noGrp="1"/>
          </p:cNvSpPr>
          <p:nvPr>
            <p:ph type="body" sz="quarter" idx="3"/>
          </p:nvPr>
        </p:nvSpPr>
        <p:spPr>
          <a:xfrm>
            <a:off x="4515549" y="1535113"/>
            <a:ext cx="4041775" cy="639762"/>
          </a:xfrm>
          <a:solidFill>
            <a:schemeClr val="accent5">
              <a:lumMod val="20000"/>
              <a:lumOff val="80000"/>
            </a:schemeClr>
          </a:solidFill>
        </p:spPr>
        <p:txBody>
          <a:bodyPr/>
          <a:lstStyle/>
          <a:p>
            <a:r>
              <a:rPr lang="fr-FR" dirty="0" smtClean="0"/>
              <a:t>En Terminale Technologique</a:t>
            </a:r>
            <a:endParaRPr lang="fr-FR" dirty="0"/>
          </a:p>
        </p:txBody>
      </p:sp>
      <p:sp>
        <p:nvSpPr>
          <p:cNvPr id="11" name="Espace réservé du contenu 10"/>
          <p:cNvSpPr>
            <a:spLocks noGrp="1"/>
          </p:cNvSpPr>
          <p:nvPr>
            <p:ph sz="quarter" idx="4"/>
          </p:nvPr>
        </p:nvSpPr>
        <p:spPr>
          <a:xfrm>
            <a:off x="4497389" y="2174875"/>
            <a:ext cx="4189412" cy="3951288"/>
          </a:xfrm>
          <a:solidFill>
            <a:schemeClr val="accent4">
              <a:lumMod val="40000"/>
              <a:lumOff val="60000"/>
            </a:schemeClr>
          </a:solidFill>
        </p:spPr>
        <p:txBody>
          <a:bodyPr>
            <a:normAutofit fontScale="92500"/>
          </a:bodyPr>
          <a:lstStyle/>
          <a:p>
            <a:r>
              <a:rPr lang="fr-FR" dirty="0" smtClean="0"/>
              <a:t>Philosophie 3 h pour tous </a:t>
            </a:r>
          </a:p>
          <a:p>
            <a:r>
              <a:rPr lang="fr-FR" dirty="0" smtClean="0"/>
              <a:t>1 enseignement spécifique  à choisir </a:t>
            </a:r>
          </a:p>
          <a:p>
            <a:pPr marL="0" indent="0">
              <a:buNone/>
            </a:pPr>
            <a:r>
              <a:rPr lang="fr-FR" dirty="0" smtClean="0"/>
              <a:t>4 choix possibles en STI2D </a:t>
            </a:r>
          </a:p>
          <a:p>
            <a:pPr marL="0" indent="0">
              <a:buNone/>
            </a:pPr>
            <a:r>
              <a:rPr lang="fr-FR" sz="1800" dirty="0" smtClean="0"/>
              <a:t>Architecture et construction</a:t>
            </a:r>
            <a:endParaRPr lang="fr-FR" sz="1800" dirty="0"/>
          </a:p>
          <a:p>
            <a:pPr marL="0" indent="0">
              <a:buNone/>
            </a:pPr>
            <a:r>
              <a:rPr lang="fr-FR" sz="1800" dirty="0" smtClean="0"/>
              <a:t>Energie /environnement</a:t>
            </a:r>
          </a:p>
          <a:p>
            <a:pPr marL="0" indent="0">
              <a:buNone/>
            </a:pPr>
            <a:r>
              <a:rPr lang="fr-FR" sz="1800" dirty="0" smtClean="0"/>
              <a:t>Innovation technologique </a:t>
            </a:r>
          </a:p>
          <a:p>
            <a:pPr marL="0" indent="0">
              <a:buNone/>
            </a:pPr>
            <a:r>
              <a:rPr lang="fr-FR" sz="1800" dirty="0" smtClean="0"/>
              <a:t>Systèmes d’information et numérique</a:t>
            </a:r>
          </a:p>
          <a:p>
            <a:pPr marL="0" indent="0">
              <a:buNone/>
            </a:pPr>
            <a:r>
              <a:rPr lang="fr-FR" dirty="0" smtClean="0"/>
              <a:t>2 choix possibles en STMG </a:t>
            </a:r>
          </a:p>
          <a:p>
            <a:r>
              <a:rPr lang="fr-FR" sz="1800" dirty="0" smtClean="0"/>
              <a:t>Marketing</a:t>
            </a:r>
          </a:p>
          <a:p>
            <a:r>
              <a:rPr lang="fr-FR" sz="1800" dirty="0" smtClean="0"/>
              <a:t>Ressources humaines et communication</a:t>
            </a:r>
            <a:endParaRPr lang="fr-FR" sz="1800" dirty="0"/>
          </a:p>
        </p:txBody>
      </p:sp>
    </p:spTree>
    <p:extLst>
      <p:ext uri="{BB962C8B-B14F-4D97-AF65-F5344CB8AC3E}">
        <p14:creationId xmlns:p14="http://schemas.microsoft.com/office/powerpoint/2010/main" val="1028964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a:bodyPr>
          <a:lstStyle/>
          <a:p>
            <a:r>
              <a:rPr lang="fr-FR" sz="3200" b="1" dirty="0" smtClean="0">
                <a:latin typeface="Calibri" panose="020F0502020204030204" pitchFamily="34" charset="0"/>
                <a:cs typeface="Calibri" panose="020F0502020204030204" pitchFamily="34" charset="0"/>
              </a:rPr>
              <a:t>La classe de 2</a:t>
            </a:r>
            <a:r>
              <a:rPr lang="fr-FR" sz="3200" b="1" baseline="30000" dirty="0" smtClean="0">
                <a:latin typeface="Calibri" panose="020F0502020204030204" pitchFamily="34" charset="0"/>
                <a:cs typeface="Calibri" panose="020F0502020204030204" pitchFamily="34" charset="0"/>
              </a:rPr>
              <a:t>nde</a:t>
            </a:r>
            <a:r>
              <a:rPr lang="fr-FR" sz="3200" b="1" dirty="0" smtClean="0">
                <a:latin typeface="Calibri" panose="020F0502020204030204" pitchFamily="34" charset="0"/>
                <a:cs typeface="Calibri" panose="020F0502020204030204" pitchFamily="34" charset="0"/>
              </a:rPr>
              <a:t> professionnelle TNE </a:t>
            </a:r>
            <a:endParaRPr lang="fr-FR" sz="3200" b="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solidFill>
            <a:schemeClr val="accent1">
              <a:lumMod val="40000"/>
              <a:lumOff val="60000"/>
            </a:schemeClr>
          </a:solidFill>
        </p:spPr>
        <p:txBody>
          <a:bodyPr>
            <a:normAutofit lnSpcReduction="10000"/>
          </a:bodyPr>
          <a:lstStyle/>
          <a:p>
            <a:pPr marL="0" indent="0">
              <a:buNone/>
            </a:pPr>
            <a:r>
              <a:rPr lang="fr-FR" b="1" dirty="0" smtClean="0"/>
              <a:t>Une 2</a:t>
            </a:r>
            <a:r>
              <a:rPr lang="fr-FR" b="1" baseline="30000" dirty="0" smtClean="0"/>
              <a:t>nde</a:t>
            </a:r>
            <a:r>
              <a:rPr lang="fr-FR" b="1" dirty="0" smtClean="0"/>
              <a:t> commune pour plusieurs bac pro</a:t>
            </a:r>
            <a:endParaRPr lang="fr-FR" b="1" dirty="0"/>
          </a:p>
          <a:p>
            <a:pPr marL="0" indent="0">
              <a:buNone/>
            </a:pPr>
            <a:r>
              <a:rPr lang="fr-FR" b="1" dirty="0"/>
              <a:t>M</a:t>
            </a:r>
            <a:r>
              <a:rPr lang="fr-FR" b="1" dirty="0" smtClean="0"/>
              <a:t>étiers du numérique et de la transition énergétique</a:t>
            </a:r>
            <a:endParaRPr lang="fr-FR" dirty="0" smtClean="0"/>
          </a:p>
          <a:p>
            <a:r>
              <a:rPr lang="fr-FR" dirty="0" smtClean="0"/>
              <a:t>  Bac Pro MELEC </a:t>
            </a:r>
          </a:p>
          <a:p>
            <a:r>
              <a:rPr lang="fr-FR" dirty="0" smtClean="0"/>
              <a:t>  Bac Pro CIEL ( SN rénové à R23 )</a:t>
            </a:r>
          </a:p>
          <a:p>
            <a:r>
              <a:rPr lang="fr-FR" dirty="0" smtClean="0"/>
              <a:t>Des partenariats </a:t>
            </a:r>
          </a:p>
          <a:p>
            <a:pPr marL="0" indent="0">
              <a:buNone/>
            </a:pPr>
            <a:r>
              <a:rPr lang="fr-FR" dirty="0"/>
              <a:t> </a:t>
            </a:r>
            <a:r>
              <a:rPr lang="fr-FR" dirty="0" smtClean="0"/>
              <a:t>               armée de terre , marine nationale </a:t>
            </a:r>
          </a:p>
          <a:p>
            <a:r>
              <a:rPr lang="fr-FR" dirty="0" smtClean="0"/>
              <a:t>Section européenne anglais, PFMP en Suède</a:t>
            </a:r>
            <a:endParaRPr lang="fr-FR" dirty="0"/>
          </a:p>
        </p:txBody>
      </p:sp>
    </p:spTree>
    <p:extLst>
      <p:ext uri="{BB962C8B-B14F-4D97-AF65-F5344CB8AC3E}">
        <p14:creationId xmlns:p14="http://schemas.microsoft.com/office/powerpoint/2010/main" val="3971442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632848" cy="1296144"/>
          </a:xfrm>
        </p:spPr>
        <p:txBody>
          <a:bodyPr>
            <a:normAutofit fontScale="90000"/>
          </a:bodyPr>
          <a:lstStyle/>
          <a:p>
            <a:r>
              <a:rPr lang="fr-FR" dirty="0" smtClean="0"/>
              <a:t>ERASMUS DAY-SECTION EURO</a:t>
            </a:r>
            <a:br>
              <a:rPr lang="fr-FR" dirty="0" smtClean="0"/>
            </a:br>
            <a:r>
              <a:rPr lang="fr-FR" dirty="0" smtClean="0"/>
              <a:t> VOIE PROFESSIONNELLE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28800"/>
            <a:ext cx="3394472" cy="4525963"/>
          </a:xfrm>
        </p:spPr>
      </p:pic>
      <p:sp>
        <p:nvSpPr>
          <p:cNvPr id="6" name="ZoneTexte 5"/>
          <p:cNvSpPr txBox="1"/>
          <p:nvPr/>
        </p:nvSpPr>
        <p:spPr>
          <a:xfrm>
            <a:off x="3995936" y="2285256"/>
            <a:ext cx="4392488" cy="369332"/>
          </a:xfrm>
          <a:prstGeom prst="rect">
            <a:avLst/>
          </a:prstGeom>
          <a:noFill/>
        </p:spPr>
        <p:txBody>
          <a:bodyPr wrap="square" rtlCol="0">
            <a:spAutoFit/>
          </a:bodyPr>
          <a:lstStyle/>
          <a:p>
            <a:endParaRPr lang="fr-FR" dirty="0"/>
          </a:p>
        </p:txBody>
      </p:sp>
      <p:sp>
        <p:nvSpPr>
          <p:cNvPr id="7" name="Rectangle 1"/>
          <p:cNvSpPr>
            <a:spLocks noChangeArrowheads="1"/>
          </p:cNvSpPr>
          <p:nvPr/>
        </p:nvSpPr>
        <p:spPr bwMode="auto">
          <a:xfrm>
            <a:off x="4211960" y="1750749"/>
            <a:ext cx="468052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A l’occasion des Erasmus </a:t>
            </a:r>
            <a:r>
              <a:rPr kumimoji="0" lang="fr-FR" sz="1800" b="0" i="0" u="none" strike="noStrike" cap="none" normalizeH="0" baseline="0" dirty="0" err="1" smtClean="0">
                <a:ln>
                  <a:noFill/>
                </a:ln>
                <a:solidFill>
                  <a:schemeClr val="tx1"/>
                </a:solidFill>
                <a:effectLst/>
                <a:latin typeface="Arial" charset="0"/>
                <a:cs typeface="Arial" charset="0"/>
              </a:rPr>
              <a:t>Days</a:t>
            </a:r>
            <a:r>
              <a:rPr kumimoji="0" lang="fr-FR" sz="1800" b="0" i="0" u="none" strike="noStrike" cap="none" normalizeH="0" baseline="0" dirty="0" smtClean="0">
                <a:ln>
                  <a:noFill/>
                </a:ln>
                <a:solidFill>
                  <a:schemeClr val="tx1"/>
                </a:solidFill>
                <a:effectLst/>
                <a:latin typeface="Arial" charset="0"/>
                <a:cs typeface="Arial" charset="0"/>
              </a:rPr>
              <a:t>, le lycée Edouard Branly organise son ERASMUS DAY le jeudi 13 octobre 2022.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Au programme de cette journée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6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Un stand d’information à destination des lycéens sera tenu pendant la pause de 10h00 dans le Hall du lycée. Les élèves pourront s’informer sur le </a:t>
            </a:r>
            <a:r>
              <a:rPr kumimoji="0" lang="fr-FR" sz="1800" b="1" i="0" u="none" strike="noStrike" cap="none" normalizeH="0" baseline="0" dirty="0" smtClean="0">
                <a:ln>
                  <a:noFill/>
                </a:ln>
                <a:solidFill>
                  <a:schemeClr val="tx1"/>
                </a:solidFill>
                <a:effectLst/>
                <a:latin typeface="Arial" charset="0"/>
                <a:cs typeface="Arial" charset="0"/>
              </a:rPr>
              <a:t>Projet ERASMUS PLUS du lycée avec les élèves qui vont partir en Suède en Novembre prochain, ainsi que les professeurs investis dans ce projet.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Les élèves inscrits en </a:t>
            </a:r>
            <a:r>
              <a:rPr kumimoji="0" lang="fr-FR" sz="1800" b="1" i="0" u="none" strike="noStrike" cap="none" normalizeH="0" baseline="0" dirty="0" smtClean="0">
                <a:ln>
                  <a:noFill/>
                </a:ln>
                <a:solidFill>
                  <a:schemeClr val="tx1"/>
                </a:solidFill>
                <a:effectLst/>
                <a:latin typeface="Arial" charset="0"/>
                <a:cs typeface="Arial" charset="0"/>
              </a:rPr>
              <a:t>Section Euro </a:t>
            </a:r>
            <a:r>
              <a:rPr kumimoji="0" lang="fr-FR" sz="1800" b="0" i="0" u="none" strike="noStrike" cap="none" normalizeH="0" baseline="0" dirty="0" smtClean="0">
                <a:ln>
                  <a:noFill/>
                </a:ln>
                <a:solidFill>
                  <a:schemeClr val="tx1"/>
                </a:solidFill>
                <a:effectLst/>
                <a:latin typeface="Arial" charset="0"/>
                <a:cs typeface="Arial" charset="0"/>
              </a:rPr>
              <a:t>sont conviés à cette réunion.</a:t>
            </a:r>
          </a:p>
        </p:txBody>
      </p:sp>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256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6713"/>
            <a:ext cx="762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0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a:bodyPr>
          <a:lstStyle/>
          <a:p>
            <a:r>
              <a:rPr lang="fr-FR" dirty="0" smtClean="0"/>
              <a:t>Un lycée Polyvalent </a:t>
            </a:r>
            <a:endParaRPr lang="fr-FR" dirty="0"/>
          </a:p>
        </p:txBody>
      </p:sp>
      <p:sp>
        <p:nvSpPr>
          <p:cNvPr id="3" name="Espace réservé du contenu 2"/>
          <p:cNvSpPr>
            <a:spLocks noGrp="1"/>
          </p:cNvSpPr>
          <p:nvPr>
            <p:ph idx="1"/>
          </p:nvPr>
        </p:nvSpPr>
        <p:spPr>
          <a:xfrm>
            <a:off x="457200" y="1772817"/>
            <a:ext cx="8229600" cy="4392488"/>
          </a:xfrm>
          <a:solidFill>
            <a:schemeClr val="accent1">
              <a:lumMod val="20000"/>
              <a:lumOff val="80000"/>
            </a:schemeClr>
          </a:solidFill>
        </p:spPr>
        <p:txBody>
          <a:bodyPr>
            <a:normAutofit fontScale="62500" lnSpcReduction="20000"/>
          </a:bodyPr>
          <a:lstStyle/>
          <a:p>
            <a:pPr marL="0" indent="0">
              <a:buNone/>
            </a:pPr>
            <a:r>
              <a:rPr lang="fr-FR" dirty="0" smtClean="0"/>
              <a:t>Le lycée Branly c’est 1500 élèves  et étudiants : </a:t>
            </a:r>
          </a:p>
          <a:p>
            <a:pPr marL="0" indent="0">
              <a:buNone/>
            </a:pPr>
            <a:r>
              <a:rPr lang="fr-FR" dirty="0" smtClean="0"/>
              <a:t>740 élèves en séries GT </a:t>
            </a:r>
            <a:r>
              <a:rPr lang="fr-FR" dirty="0"/>
              <a:t> </a:t>
            </a:r>
            <a:r>
              <a:rPr lang="fr-FR" dirty="0" smtClean="0"/>
              <a:t> </a:t>
            </a:r>
            <a:r>
              <a:rPr lang="fr-FR" dirty="0"/>
              <a:t>8</a:t>
            </a:r>
            <a:r>
              <a:rPr lang="fr-FR" dirty="0" smtClean="0"/>
              <a:t>  2ndes </a:t>
            </a:r>
          </a:p>
          <a:p>
            <a:pPr marL="0" indent="0">
              <a:buNone/>
            </a:pPr>
            <a:r>
              <a:rPr lang="fr-FR" dirty="0"/>
              <a:t>	</a:t>
            </a:r>
            <a:r>
              <a:rPr lang="fr-FR" dirty="0" smtClean="0"/>
              <a:t>	</a:t>
            </a:r>
            <a:r>
              <a:rPr lang="fr-FR" dirty="0"/>
              <a:t> </a:t>
            </a:r>
            <a:r>
              <a:rPr lang="fr-FR" dirty="0" smtClean="0"/>
              <a:t>               5  1G  et 5 TG </a:t>
            </a:r>
          </a:p>
          <a:p>
            <a:pPr marL="0" indent="0">
              <a:buNone/>
            </a:pPr>
            <a:r>
              <a:rPr lang="fr-FR" dirty="0"/>
              <a:t> </a:t>
            </a:r>
            <a:r>
              <a:rPr lang="fr-FR" dirty="0" smtClean="0"/>
              <a:t>                                            4  1 STI2D (24) et 3 T STI2D</a:t>
            </a:r>
          </a:p>
          <a:p>
            <a:pPr marL="0" indent="0">
              <a:buNone/>
            </a:pPr>
            <a:r>
              <a:rPr lang="fr-FR" dirty="0"/>
              <a:t>	</a:t>
            </a:r>
            <a:r>
              <a:rPr lang="fr-FR" dirty="0" smtClean="0"/>
              <a:t>		  1  1 STMG et 1 T STMG</a:t>
            </a:r>
          </a:p>
          <a:p>
            <a:pPr marL="0" indent="0">
              <a:buNone/>
            </a:pPr>
            <a:r>
              <a:rPr lang="fr-FR" dirty="0" smtClean="0"/>
              <a:t>360 élèves en série Professionnelle  4 classes par niveaux  </a:t>
            </a:r>
          </a:p>
          <a:p>
            <a:pPr marL="0" indent="0">
              <a:buNone/>
            </a:pPr>
            <a:r>
              <a:rPr lang="fr-FR" dirty="0"/>
              <a:t> </a:t>
            </a:r>
            <a:r>
              <a:rPr lang="fr-FR" dirty="0" smtClean="0"/>
              <a:t>                                          2 bacs pros  MELEC et SN (ciel) (</a:t>
            </a:r>
            <a:r>
              <a:rPr lang="fr-FR" sz="1700" dirty="0" err="1" smtClean="0"/>
              <a:t>cybersécurité</a:t>
            </a:r>
            <a:r>
              <a:rPr lang="fr-FR" sz="1700" dirty="0" smtClean="0"/>
              <a:t>, informatique et réseaux électroniques)</a:t>
            </a:r>
            <a:r>
              <a:rPr lang="fr-FR" dirty="0" smtClean="0"/>
              <a:t> après la 2</a:t>
            </a:r>
            <a:r>
              <a:rPr lang="fr-FR" baseline="30000" dirty="0" smtClean="0"/>
              <a:t>nde</a:t>
            </a:r>
            <a:r>
              <a:rPr lang="fr-FR" dirty="0" smtClean="0"/>
              <a:t> </a:t>
            </a:r>
            <a:r>
              <a:rPr lang="fr-FR" sz="1800" dirty="0" smtClean="0"/>
              <a:t>TNE(transition </a:t>
            </a:r>
            <a:r>
              <a:rPr lang="fr-FR" sz="1800" dirty="0" err="1" smtClean="0"/>
              <a:t>num</a:t>
            </a:r>
            <a:r>
              <a:rPr lang="fr-FR" sz="1800" dirty="0" smtClean="0"/>
              <a:t> et énergétique</a:t>
            </a:r>
            <a:r>
              <a:rPr lang="fr-FR" dirty="0" smtClean="0"/>
              <a:t>)</a:t>
            </a:r>
          </a:p>
          <a:p>
            <a:pPr marL="0" indent="0">
              <a:buNone/>
            </a:pPr>
            <a:r>
              <a:rPr lang="fr-FR" dirty="0" smtClean="0"/>
              <a:t>165 étudiants de BTS </a:t>
            </a:r>
          </a:p>
          <a:p>
            <a:pPr marL="0" indent="0">
              <a:buNone/>
            </a:pPr>
            <a:r>
              <a:rPr lang="fr-FR" dirty="0" smtClean="0"/>
              <a:t>110 étudiants de CPGE ( TSI et ATS )</a:t>
            </a:r>
          </a:p>
          <a:p>
            <a:pPr marL="0" indent="0">
              <a:buNone/>
            </a:pPr>
            <a:r>
              <a:rPr lang="fr-FR" dirty="0" smtClean="0"/>
              <a:t>110 étudiants en BTS   par alternance ou en mention complémentaire</a:t>
            </a:r>
            <a:endParaRPr lang="fr-FR" dirty="0"/>
          </a:p>
          <a:p>
            <a:pPr marL="0" indent="0">
              <a:buNone/>
            </a:pPr>
            <a:endParaRPr lang="fr-FR" dirty="0" smtClean="0"/>
          </a:p>
          <a:p>
            <a:pPr marL="0" indent="0">
              <a:buNone/>
            </a:pPr>
            <a:r>
              <a:rPr lang="fr-FR" dirty="0" smtClean="0"/>
              <a:t>1 internat filles et garçons pour les lycéens seulement </a:t>
            </a:r>
          </a:p>
          <a:p>
            <a:pPr marL="0" indent="0">
              <a:buNone/>
            </a:pPr>
            <a:r>
              <a:rPr lang="fr-FR" dirty="0" smtClean="0"/>
              <a:t>250 personnels </a:t>
            </a:r>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837754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a:bodyPr>
          <a:lstStyle/>
          <a:p>
            <a:r>
              <a:rPr lang="fr-FR" sz="4000" dirty="0" smtClean="0"/>
              <a:t>Transformation </a:t>
            </a:r>
            <a:r>
              <a:rPr lang="fr-FR" sz="4000" dirty="0"/>
              <a:t>V</a:t>
            </a:r>
            <a:r>
              <a:rPr lang="fr-FR" sz="4000" dirty="0" smtClean="0"/>
              <a:t>oie Professionnelle</a:t>
            </a:r>
            <a:endParaRPr lang="fr-FR" sz="4000" dirty="0"/>
          </a:p>
        </p:txBody>
      </p:sp>
      <p:sp>
        <p:nvSpPr>
          <p:cNvPr id="3" name="Espace réservé du contenu 2"/>
          <p:cNvSpPr>
            <a:spLocks noGrp="1"/>
          </p:cNvSpPr>
          <p:nvPr>
            <p:ph idx="1"/>
          </p:nvPr>
        </p:nvSpPr>
        <p:spPr>
          <a:solidFill>
            <a:schemeClr val="accent1">
              <a:lumMod val="20000"/>
              <a:lumOff val="80000"/>
            </a:schemeClr>
          </a:solidFill>
        </p:spPr>
        <p:txBody>
          <a:bodyPr/>
          <a:lstStyle/>
          <a:p>
            <a:r>
              <a:rPr lang="fr-FR" dirty="0" smtClean="0"/>
              <a:t>Co enseignement en français , maths et enseignement  professionnel : innovation pédagogique , recherche de stages , </a:t>
            </a:r>
          </a:p>
          <a:p>
            <a:pPr marL="0" indent="0">
              <a:buNone/>
            </a:pPr>
            <a:r>
              <a:rPr lang="fr-FR" dirty="0" smtClean="0"/>
              <a:t>    3h d’accompagnement personnalisé </a:t>
            </a:r>
          </a:p>
          <a:p>
            <a:r>
              <a:rPr lang="fr-FR" dirty="0" smtClean="0"/>
              <a:t> Le chef d’œuvre dès la classe de 1ere </a:t>
            </a:r>
          </a:p>
          <a:p>
            <a:r>
              <a:rPr lang="fr-FR" dirty="0"/>
              <a:t> </a:t>
            </a:r>
            <a:r>
              <a:rPr lang="fr-FR" dirty="0" smtClean="0"/>
              <a:t>L’ambition scolaire  et le parcours post bac  avec l’accompagnement des PP  </a:t>
            </a:r>
            <a:endParaRPr lang="fr-FR" dirty="0"/>
          </a:p>
        </p:txBody>
      </p:sp>
    </p:spTree>
    <p:extLst>
      <p:ext uri="{BB962C8B-B14F-4D97-AF65-F5344CB8AC3E}">
        <p14:creationId xmlns:p14="http://schemas.microsoft.com/office/powerpoint/2010/main" val="3712078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611560" y="923318"/>
            <a:ext cx="4824536" cy="1781051"/>
          </a:xfrm>
          <a:prstGeom prst="flowChartAlternateProcess">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MERCI DE VOTRE ATTENTION</a:t>
            </a:r>
            <a:endParaRPr kumimoji="0" lang="fr-FR" sz="36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 name="Organigramme : Alternative 4"/>
          <p:cNvSpPr/>
          <p:nvPr/>
        </p:nvSpPr>
        <p:spPr>
          <a:xfrm>
            <a:off x="272541" y="2812936"/>
            <a:ext cx="5724129" cy="3528391"/>
          </a:xfrm>
          <a:prstGeom prst="flowChartAlternateProcess">
            <a:avLst/>
          </a:prstGeom>
          <a:solidFill>
            <a:srgbClr val="002060"/>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Journées </a:t>
            </a:r>
            <a:r>
              <a:rPr kumimoji="0" lang="fr-FR" sz="3200" b="1" i="0" u="none" strike="noStrike" kern="0" cap="none" spc="0" normalizeH="0" baseline="0" noProof="0" smtClean="0">
                <a:ln>
                  <a:noFill/>
                </a:ln>
                <a:solidFill>
                  <a:prstClr val="white"/>
                </a:solidFill>
                <a:effectLst/>
                <a:uLnTx/>
                <a:uFillTx/>
                <a:latin typeface="Calibri" panose="020F0502020204030204" pitchFamily="34" charset="0"/>
                <a:cs typeface="Calibri" panose="020F0502020204030204" pitchFamily="34" charset="0"/>
              </a:rPr>
              <a:t>portes ouvertes </a:t>
            </a:r>
            <a:r>
              <a:rPr kumimoji="0" lang="fr-FR" sz="32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du lycée </a:t>
            </a:r>
          </a:p>
          <a:p>
            <a:pPr marL="0" marR="0" lvl="0" indent="0" algn="ctr" defTabSz="1474971" eaLnBrk="1" fontAlgn="auto" latinLnBrk="0" hangingPunct="1">
              <a:lnSpc>
                <a:spcPct val="100000"/>
              </a:lnSpc>
              <a:spcBef>
                <a:spcPts val="0"/>
              </a:spcBef>
              <a:spcAft>
                <a:spcPts val="0"/>
              </a:spcAft>
              <a:buClrTx/>
              <a:buSzTx/>
              <a:buFontTx/>
              <a:buNone/>
              <a:tabLst/>
              <a:defRPr/>
            </a:pPr>
            <a:r>
              <a:rPr lang="fr-FR" sz="3200" b="1" kern="0" dirty="0" smtClean="0">
                <a:solidFill>
                  <a:prstClr val="white"/>
                </a:solidFill>
                <a:latin typeface="Calibri" panose="020F0502020204030204" pitchFamily="34" charset="0"/>
                <a:cs typeface="Calibri" panose="020F0502020204030204" pitchFamily="34" charset="0"/>
              </a:rPr>
              <a:t>Vendredi 3 mars 17h 00 19h30 et</a:t>
            </a:r>
          </a:p>
          <a:p>
            <a:pPr marL="0" marR="0" lvl="0" indent="0" algn="ctr" defTabSz="1474971" eaLnBrk="1" fontAlgn="auto" latinLnBrk="0" hangingPunct="1">
              <a:lnSpc>
                <a:spcPct val="100000"/>
              </a:lnSpc>
              <a:spcBef>
                <a:spcPts val="0"/>
              </a:spcBef>
              <a:spcAft>
                <a:spcPts val="0"/>
              </a:spcAft>
              <a:buClrTx/>
              <a:buSzTx/>
              <a:buFontTx/>
              <a:buNone/>
              <a:tabLst/>
              <a:defRPr/>
            </a:pPr>
            <a:r>
              <a:rPr lang="fr-FR" sz="3200" b="1" kern="0" dirty="0" smtClean="0">
                <a:solidFill>
                  <a:prstClr val="white"/>
                </a:solidFill>
                <a:latin typeface="Calibri" panose="020F0502020204030204" pitchFamily="34" charset="0"/>
                <a:cs typeface="Calibri" panose="020F0502020204030204" pitchFamily="34" charset="0"/>
              </a:rPr>
              <a:t>Samedi 4 mars 9 h 12 h </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Site</a:t>
            </a:r>
            <a:r>
              <a:rPr kumimoji="0" lang="fr-FR" sz="3200" b="1" i="0" u="none" strike="noStrike" kern="0" cap="none" spc="0" normalizeH="0" noProof="0" dirty="0" smtClean="0">
                <a:ln>
                  <a:noFill/>
                </a:ln>
                <a:solidFill>
                  <a:prstClr val="white"/>
                </a:solidFill>
                <a:effectLst/>
                <a:uLnTx/>
                <a:uFillTx/>
                <a:latin typeface="Calibri" panose="020F0502020204030204" pitchFamily="34" charset="0"/>
                <a:cs typeface="Calibri" panose="020F0502020204030204" pitchFamily="34" charset="0"/>
              </a:rPr>
              <a:t> du lycée pour visite virtuelle</a:t>
            </a:r>
            <a:endParaRPr kumimoji="0" lang="fr-FR" sz="32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10" name="Picture 2" descr="Résultat de recherche d'images pour &quot;logo campus lumier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684" y="332656"/>
            <a:ext cx="934523" cy="5678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91880" y="1602285"/>
            <a:ext cx="4968552" cy="338554"/>
          </a:xfrm>
          <a:prstGeom prst="rect">
            <a:avLst/>
          </a:prstGeom>
        </p:spPr>
        <p:txBody>
          <a:bodyPr wrap="square">
            <a:spAutoFit/>
          </a:bodyPr>
          <a:lstStyle/>
          <a:p>
            <a:pPr marL="314628" lvl="1" algn="just" defTabSz="1474971">
              <a:tabLst>
                <a:tab pos="824861" algn="l"/>
              </a:tabLst>
            </a:pPr>
            <a:r>
              <a:rPr lang="fr-FR" sz="1600" b="1" dirty="0" smtClean="0">
                <a:solidFill>
                  <a:prstClr val="black"/>
                </a:solidFill>
                <a:latin typeface="Tw Cen MT" panose="020B0602020104020603" pitchFamily="34" charset="0"/>
              </a:rPr>
              <a:t>      </a:t>
            </a:r>
            <a:endParaRPr lang="fr-FR" sz="1600" b="1" dirty="0">
              <a:solidFill>
                <a:prstClr val="black"/>
              </a:solidFill>
              <a:latin typeface="Tw Cen MT" panose="020B0602020104020603" pitchFamily="34" charset="0"/>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7475" r="104826"/>
          <a:stretch/>
        </p:blipFill>
        <p:spPr>
          <a:xfrm>
            <a:off x="5796136" y="-648072"/>
            <a:ext cx="540467" cy="6858000"/>
          </a:xfrm>
          <a:prstGeom prst="rect">
            <a:avLst/>
          </a:prstGeom>
          <a:ln>
            <a:noFill/>
          </a:ln>
          <a:effectLst>
            <a:softEdge rad="112500"/>
          </a:effectLst>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5030" r="4689"/>
          <a:stretch/>
        </p:blipFill>
        <p:spPr>
          <a:xfrm>
            <a:off x="6300192" y="17839"/>
            <a:ext cx="2656398"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00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a:bodyPr>
          <a:lstStyle/>
          <a:p>
            <a:r>
              <a:rPr lang="fr-FR" sz="2800" dirty="0" smtClean="0"/>
              <a:t>Des </a:t>
            </a:r>
            <a:r>
              <a:rPr lang="fr-FR" sz="2800" dirty="0" smtClean="0">
                <a:latin typeface="Arial" panose="020B0604020202020204" pitchFamily="34" charset="0"/>
                <a:cs typeface="Arial" panose="020B0604020202020204" pitchFamily="34" charset="0"/>
              </a:rPr>
              <a:t>parcours</a:t>
            </a:r>
            <a:r>
              <a:rPr lang="fr-FR" sz="2800" dirty="0" smtClean="0"/>
              <a:t> multiples dans un lycée tourné vers la réussite</a:t>
            </a:r>
            <a:endParaRPr lang="fr-FR" sz="2800" dirty="0"/>
          </a:p>
        </p:txBody>
      </p:sp>
      <p:sp>
        <p:nvSpPr>
          <p:cNvPr id="3" name="Espace réservé du contenu 2"/>
          <p:cNvSpPr>
            <a:spLocks noGrp="1"/>
          </p:cNvSpPr>
          <p:nvPr>
            <p:ph idx="1"/>
          </p:nvPr>
        </p:nvSpPr>
        <p:spPr>
          <a:xfrm>
            <a:off x="457200" y="1772816"/>
            <a:ext cx="8229600" cy="4525963"/>
          </a:xfrm>
          <a:solidFill>
            <a:schemeClr val="accent1">
              <a:lumMod val="20000"/>
              <a:lumOff val="80000"/>
            </a:schemeClr>
          </a:solidFill>
        </p:spPr>
        <p:txBody>
          <a:bodyPr>
            <a:normAutofit fontScale="77500" lnSpcReduction="20000"/>
          </a:bodyPr>
          <a:lstStyle/>
          <a:p>
            <a:pPr marL="0" indent="0">
              <a:buNone/>
            </a:pPr>
            <a:r>
              <a:rPr lang="fr-FR" dirty="0" smtClean="0"/>
              <a:t>Pour quels projets d’études ?  </a:t>
            </a:r>
          </a:p>
          <a:p>
            <a:pPr marL="0" indent="0">
              <a:buNone/>
            </a:pPr>
            <a:r>
              <a:rPr lang="fr-FR" dirty="0" smtClean="0"/>
              <a:t>Quel bac ? </a:t>
            </a:r>
          </a:p>
          <a:p>
            <a:pPr marL="0" indent="0">
              <a:buNone/>
            </a:pPr>
            <a:r>
              <a:rPr lang="fr-FR" dirty="0" smtClean="0"/>
              <a:t>Quel parcours ? </a:t>
            </a:r>
          </a:p>
          <a:p>
            <a:r>
              <a:rPr lang="fr-FR" dirty="0"/>
              <a:t> </a:t>
            </a:r>
            <a:r>
              <a:rPr lang="fr-FR" dirty="0" smtClean="0"/>
              <a:t>8 classes de 2</a:t>
            </a:r>
            <a:r>
              <a:rPr lang="fr-FR" baseline="30000" dirty="0" smtClean="0"/>
              <a:t>nde</a:t>
            </a:r>
            <a:r>
              <a:rPr lang="fr-FR" dirty="0" smtClean="0"/>
              <a:t> GT et 4 classes de 2</a:t>
            </a:r>
            <a:r>
              <a:rPr lang="fr-FR" baseline="30000" dirty="0" smtClean="0"/>
              <a:t>nde</a:t>
            </a:r>
            <a:r>
              <a:rPr lang="fr-FR" dirty="0" smtClean="0"/>
              <a:t> pro TNE </a:t>
            </a:r>
          </a:p>
          <a:p>
            <a:r>
              <a:rPr lang="fr-FR" dirty="0" smtClean="0"/>
              <a:t>La filière générale :  5 classes  par niveaux (1 </a:t>
            </a:r>
            <a:r>
              <a:rPr lang="fr-FR" dirty="0" err="1" smtClean="0"/>
              <a:t>ere</a:t>
            </a:r>
            <a:r>
              <a:rPr lang="fr-FR" dirty="0" smtClean="0"/>
              <a:t> et </a:t>
            </a:r>
            <a:r>
              <a:rPr lang="fr-FR" dirty="0" err="1" smtClean="0"/>
              <a:t>term</a:t>
            </a:r>
            <a:r>
              <a:rPr lang="fr-FR" dirty="0" smtClean="0"/>
              <a:t> )</a:t>
            </a:r>
          </a:p>
          <a:p>
            <a:r>
              <a:rPr lang="fr-FR" dirty="0" smtClean="0"/>
              <a:t>La filière technologique :4 classes par niveaux , 2 séries </a:t>
            </a:r>
            <a:r>
              <a:rPr lang="fr-FR" sz="3800" dirty="0" smtClean="0"/>
              <a:t>STI2D</a:t>
            </a:r>
            <a:r>
              <a:rPr lang="fr-FR" sz="1200" dirty="0" smtClean="0"/>
              <a:t>Sces et technologie de l’industrie et du </a:t>
            </a:r>
            <a:r>
              <a:rPr lang="fr-FR" sz="1200" dirty="0" err="1" smtClean="0"/>
              <a:t>dvt</a:t>
            </a:r>
            <a:r>
              <a:rPr lang="fr-FR" sz="1200" dirty="0" smtClean="0"/>
              <a:t> durable</a:t>
            </a:r>
            <a:r>
              <a:rPr lang="fr-FR" dirty="0" smtClean="0"/>
              <a:t>( 4 spécificités en </a:t>
            </a:r>
            <a:r>
              <a:rPr lang="fr-FR" dirty="0" err="1" smtClean="0"/>
              <a:t>Tle</a:t>
            </a:r>
            <a:r>
              <a:rPr lang="fr-FR" sz="1500" dirty="0" smtClean="0"/>
              <a:t>:  </a:t>
            </a:r>
            <a:r>
              <a:rPr lang="fr-FR" sz="1500" dirty="0" err="1" smtClean="0"/>
              <a:t>Itec</a:t>
            </a:r>
            <a:r>
              <a:rPr lang="fr-FR" sz="1500" dirty="0" smtClean="0"/>
              <a:t>/ innovation écologique et éco construction, sin système d’information et numérique, EE: énergie et environnement</a:t>
            </a:r>
            <a:r>
              <a:rPr lang="fr-FR" dirty="0" smtClean="0"/>
              <a:t>) et STMG ( 2 spécificités )</a:t>
            </a:r>
          </a:p>
          <a:p>
            <a:r>
              <a:rPr lang="fr-FR" dirty="0" smtClean="0"/>
              <a:t>La filière professionnelle : 4 classes  par niveaux et 2 bacs à partir de la 1</a:t>
            </a:r>
            <a:r>
              <a:rPr lang="fr-FR" baseline="30000" dirty="0" smtClean="0"/>
              <a:t>re</a:t>
            </a:r>
            <a:r>
              <a:rPr lang="fr-FR" dirty="0" smtClean="0"/>
              <a:t> </a:t>
            </a:r>
          </a:p>
          <a:p>
            <a:pPr marL="0" indent="0">
              <a:buNone/>
            </a:pPr>
            <a:endParaRPr lang="fr-FR" dirty="0"/>
          </a:p>
        </p:txBody>
      </p:sp>
    </p:spTree>
    <p:extLst>
      <p:ext uri="{BB962C8B-B14F-4D97-AF65-F5344CB8AC3E}">
        <p14:creationId xmlns:p14="http://schemas.microsoft.com/office/powerpoint/2010/main" val="2141418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oneTexte 7"/>
          <p:cNvSpPr txBox="1"/>
          <p:nvPr>
            <p:custDataLst>
              <p:tags r:id="rId1"/>
            </p:custDataLst>
          </p:nvPr>
        </p:nvSpPr>
        <p:spPr>
          <a:xfrm>
            <a:off x="6142321" y="5265377"/>
            <a:ext cx="2654602" cy="1279361"/>
          </a:xfrm>
          <a:prstGeom prst="rect">
            <a:avLst/>
          </a:prstGeom>
          <a:noFill/>
        </p:spPr>
        <p:txBody>
          <a:bodyPr wrap="square" lIns="69379" tIns="34689" rIns="69379" bIns="34689" rtlCol="0">
            <a:spAutoFit/>
          </a:bodyPr>
          <a:lstStyle>
            <a:defPPr>
              <a:defRPr lang="fr-F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marL="172817" indent="-172817" algn="just">
              <a:buFont typeface="Arial" panose="020B0604020202020204" pitchFamily="34" charset="0"/>
              <a:buChar char="•"/>
              <a:tabLst>
                <a:tab pos="498876" algn="l"/>
              </a:tabLst>
            </a:pPr>
            <a:r>
              <a:rPr lang="fr-FR" sz="786" b="1" dirty="0">
                <a:solidFill>
                  <a:prstClr val="black"/>
                </a:solidFill>
                <a:latin typeface="Tw Cen MT" panose="020B0602020104020603" pitchFamily="34" charset="0"/>
              </a:rPr>
              <a:t>Espace Numérique de Travail </a:t>
            </a:r>
            <a:r>
              <a:rPr lang="fr-FR" sz="786" dirty="0">
                <a:solidFill>
                  <a:prstClr val="black"/>
                </a:solidFill>
                <a:latin typeface="Tw Cen MT" panose="020B0602020104020603" pitchFamily="34" charset="0"/>
              </a:rPr>
              <a:t>à destination des élèves et des parents pour gérer l’emploi du temps ainsi que suivre les résultats scolaires.</a:t>
            </a:r>
          </a:p>
          <a:p>
            <a:pPr marL="172817" indent="-172817" algn="just">
              <a:buFont typeface="Arial" panose="020B0604020202020204" pitchFamily="34" charset="0"/>
              <a:buChar char="•"/>
              <a:tabLst>
                <a:tab pos="498876" algn="l"/>
              </a:tabLst>
            </a:pPr>
            <a:r>
              <a:rPr lang="fr-FR" sz="786" b="1" dirty="0">
                <a:solidFill>
                  <a:prstClr val="black"/>
                </a:solidFill>
                <a:latin typeface="Tw Cen MT" panose="020B0602020104020603" pitchFamily="34" charset="0"/>
              </a:rPr>
              <a:t>Plateaux techniques </a:t>
            </a:r>
            <a:r>
              <a:rPr lang="fr-FR" sz="786" dirty="0">
                <a:solidFill>
                  <a:prstClr val="black"/>
                </a:solidFill>
                <a:latin typeface="Tw Cen MT" panose="020B0602020104020603" pitchFamily="34" charset="0"/>
              </a:rPr>
              <a:t>proposant des ateliers innovants avec des appareils de dernière génération.</a:t>
            </a:r>
          </a:p>
          <a:p>
            <a:pPr marL="172817" indent="-172817" algn="just">
              <a:buFont typeface="Arial" panose="020B0604020202020204" pitchFamily="34" charset="0"/>
              <a:buChar char="•"/>
              <a:tabLst>
                <a:tab pos="498876" algn="l"/>
              </a:tabLst>
            </a:pPr>
            <a:r>
              <a:rPr lang="fr-FR" sz="786" dirty="0">
                <a:solidFill>
                  <a:prstClr val="black"/>
                </a:solidFill>
                <a:latin typeface="Tw Cen MT" panose="020B0602020104020603" pitchFamily="34" charset="0"/>
              </a:rPr>
              <a:t>Des supports pédagogiques </a:t>
            </a:r>
            <a:r>
              <a:rPr lang="fr-FR" sz="786" b="1" dirty="0">
                <a:solidFill>
                  <a:prstClr val="black"/>
                </a:solidFill>
                <a:latin typeface="Tw Cen MT" panose="020B0602020104020603" pitchFamily="34" charset="0"/>
              </a:rPr>
              <a:t>modernes et innovants</a:t>
            </a:r>
          </a:p>
          <a:p>
            <a:pPr algn="just">
              <a:tabLst>
                <a:tab pos="498876" algn="l"/>
              </a:tabLst>
            </a:pPr>
            <a:r>
              <a:rPr lang="fr-FR" sz="786" dirty="0">
                <a:solidFill>
                  <a:prstClr val="black"/>
                </a:solidFill>
                <a:latin typeface="Tw Cen MT" panose="020B0602020104020603" pitchFamily="34" charset="0"/>
              </a:rPr>
              <a:t>      Vidéoprojecteurs interactifs, imprimantes 3D</a:t>
            </a:r>
          </a:p>
          <a:p>
            <a:pPr marL="172817" indent="-172817" algn="just">
              <a:buFont typeface="Arial" panose="020B0604020202020204" pitchFamily="34" charset="0"/>
              <a:buChar char="•"/>
              <a:tabLst>
                <a:tab pos="498876" algn="l"/>
              </a:tabLst>
            </a:pPr>
            <a:r>
              <a:rPr lang="fr-FR" sz="786" b="1" dirty="0">
                <a:solidFill>
                  <a:prstClr val="black"/>
                </a:solidFill>
                <a:latin typeface="Tw Cen MT" panose="020B0602020104020603" pitchFamily="34" charset="0"/>
              </a:rPr>
              <a:t>Un CDI de 430 m2 </a:t>
            </a:r>
            <a:r>
              <a:rPr lang="fr-FR" sz="786" dirty="0">
                <a:solidFill>
                  <a:prstClr val="black"/>
                </a:solidFill>
                <a:latin typeface="Tw Cen MT" panose="020B0602020104020603" pitchFamily="34" charset="0"/>
              </a:rPr>
              <a:t>riche en ressources pédagogiques, et autres ressources documentaires accessibles à tous, élèves comme enseignants.</a:t>
            </a:r>
          </a:p>
        </p:txBody>
      </p:sp>
      <p:sp>
        <p:nvSpPr>
          <p:cNvPr id="58" name="Organigramme : Alternative 57"/>
          <p:cNvSpPr/>
          <p:nvPr/>
        </p:nvSpPr>
        <p:spPr>
          <a:xfrm>
            <a:off x="273230" y="4960639"/>
            <a:ext cx="1220438" cy="180826"/>
          </a:xfrm>
          <a:prstGeom prst="flowChartAlternateProcess">
            <a:avLst/>
          </a:prstGeom>
          <a:solidFill>
            <a:srgbClr val="C0000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PARTENARIATS</a:t>
            </a:r>
          </a:p>
        </p:txBody>
      </p:sp>
      <p:sp>
        <p:nvSpPr>
          <p:cNvPr id="59" name="Rectangle 58"/>
          <p:cNvSpPr/>
          <p:nvPr/>
        </p:nvSpPr>
        <p:spPr>
          <a:xfrm>
            <a:off x="1779888" y="5311498"/>
            <a:ext cx="2815797" cy="1274806"/>
          </a:xfrm>
          <a:prstGeom prst="rect">
            <a:avLst/>
          </a:prstGeom>
        </p:spPr>
        <p:txBody>
          <a:bodyPr wrap="square" lIns="63724" tIns="31862" rIns="63724" bIns="31862">
            <a:spAutoFit/>
          </a:bodyPr>
          <a:lstStyle/>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Le lycée Edouard Branly pilote le </a:t>
            </a:r>
            <a:r>
              <a:rPr lang="fr-FR" sz="726" b="1" dirty="0">
                <a:solidFill>
                  <a:prstClr val="black"/>
                </a:solidFill>
                <a:latin typeface="Tw Cen MT" panose="020B0602020104020603" pitchFamily="34" charset="0"/>
              </a:rPr>
              <a:t>Campus LUMIERE.</a:t>
            </a: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pour des </a:t>
            </a:r>
            <a:r>
              <a:rPr lang="fr-FR" sz="726" b="1" dirty="0">
                <a:solidFill>
                  <a:prstClr val="black"/>
                </a:solidFill>
                <a:latin typeface="Tw Cen MT" panose="020B0602020104020603" pitchFamily="34" charset="0"/>
              </a:rPr>
              <a:t>échanges linguistiques </a:t>
            </a:r>
          </a:p>
          <a:p>
            <a:pPr marL="0" lvl="1" algn="just" defTabSz="892062">
              <a:spcBef>
                <a:spcPts val="181"/>
              </a:spcBef>
              <a:tabLst>
                <a:tab pos="498876" algn="l"/>
              </a:tabLst>
            </a:pPr>
            <a:r>
              <a:rPr lang="fr-FR" sz="726" b="1" dirty="0">
                <a:solidFill>
                  <a:prstClr val="black"/>
                </a:solidFill>
                <a:latin typeface="Tw Cen MT" panose="020B0602020104020603" pitchFamily="34" charset="0"/>
              </a:rPr>
              <a:t>     </a:t>
            </a:r>
            <a:r>
              <a:rPr lang="fr-FR" sz="726" dirty="0">
                <a:solidFill>
                  <a:prstClr val="black"/>
                </a:solidFill>
                <a:latin typeface="Tw Cen MT" panose="020B0602020104020603" pitchFamily="34" charset="0"/>
              </a:rPr>
              <a:t> (Suède, Italie, Espagne, Allemagne)</a:t>
            </a: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avec </a:t>
            </a:r>
            <a:r>
              <a:rPr lang="fr-FR" sz="726" b="1" dirty="0">
                <a:solidFill>
                  <a:prstClr val="black"/>
                </a:solidFill>
                <a:latin typeface="Tw Cen MT" panose="020B0602020104020603" pitchFamily="34" charset="0"/>
              </a:rPr>
              <a:t>l’INSA </a:t>
            </a: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avec </a:t>
            </a:r>
            <a:r>
              <a:rPr lang="fr-FR" sz="726" b="1" dirty="0">
                <a:solidFill>
                  <a:prstClr val="black"/>
                </a:solidFill>
                <a:latin typeface="Tw Cen MT" panose="020B0602020104020603" pitchFamily="34" charset="0"/>
              </a:rPr>
              <a:t>la Marine Nationale et l’Armée de Terre</a:t>
            </a: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avec le </a:t>
            </a:r>
            <a:r>
              <a:rPr lang="fr-FR" sz="726" b="1" dirty="0">
                <a:solidFill>
                  <a:prstClr val="black"/>
                </a:solidFill>
                <a:latin typeface="Tw Cen MT" panose="020B0602020104020603" pitchFamily="34" charset="0"/>
              </a:rPr>
              <a:t>théâtre du point du Jour – </a:t>
            </a:r>
            <a:r>
              <a:rPr lang="fr-FR" sz="726" dirty="0">
                <a:solidFill>
                  <a:prstClr val="black"/>
                </a:solidFill>
                <a:latin typeface="Tw Cen MT" panose="020B0602020104020603" pitchFamily="34" charset="0"/>
              </a:rPr>
              <a:t>Lyon 5</a:t>
            </a: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avec</a:t>
            </a:r>
            <a:r>
              <a:rPr lang="fr-FR" sz="726" b="1" dirty="0">
                <a:solidFill>
                  <a:prstClr val="black"/>
                </a:solidFill>
                <a:latin typeface="Tw Cen MT" panose="020B0602020104020603" pitchFamily="34" charset="0"/>
              </a:rPr>
              <a:t> l’ENSATT , Lyon 5</a:t>
            </a:r>
            <a:endParaRPr lang="fr-FR" sz="726" dirty="0">
              <a:solidFill>
                <a:prstClr val="black"/>
              </a:solidFill>
              <a:latin typeface="Tw Cen MT" panose="020B0602020104020603" pitchFamily="34" charset="0"/>
            </a:endParaRPr>
          </a:p>
          <a:p>
            <a:pPr marL="0" lvl="1" indent="-172817" algn="just" defTabSz="892062">
              <a:spcBef>
                <a:spcPts val="181"/>
              </a:spcBef>
              <a:buFont typeface="Arial" panose="020B0604020202020204" pitchFamily="34" charset="0"/>
              <a:buChar char="•"/>
              <a:tabLst>
                <a:tab pos="498876" algn="l"/>
              </a:tabLst>
            </a:pPr>
            <a:r>
              <a:rPr lang="fr-FR" sz="726" dirty="0">
                <a:solidFill>
                  <a:prstClr val="black"/>
                </a:solidFill>
                <a:latin typeface="Tw Cen MT" panose="020B0602020104020603" pitchFamily="34" charset="0"/>
              </a:rPr>
              <a:t>Partenariat avec </a:t>
            </a:r>
            <a:r>
              <a:rPr lang="fr-FR" sz="726" b="1" dirty="0">
                <a:solidFill>
                  <a:prstClr val="black"/>
                </a:solidFill>
                <a:latin typeface="Tw Cen MT" panose="020B0602020104020603" pitchFamily="34" charset="0"/>
              </a:rPr>
              <a:t>l’Ecole de Cirque de Ménival</a:t>
            </a:r>
          </a:p>
          <a:p>
            <a:pPr marL="0" lvl="1" indent="-172817" algn="just" defTabSz="892062">
              <a:spcBef>
                <a:spcPts val="181"/>
              </a:spcBef>
              <a:buFont typeface="Arial" panose="020B0604020202020204" pitchFamily="34" charset="0"/>
              <a:buChar char="•"/>
              <a:tabLst>
                <a:tab pos="498876" algn="l"/>
              </a:tabLst>
            </a:pPr>
            <a:r>
              <a:rPr lang="fr-FR" sz="726" b="1" dirty="0">
                <a:solidFill>
                  <a:prstClr val="black"/>
                </a:solidFill>
                <a:latin typeface="Tw Cen MT" panose="020B0602020104020603" pitchFamily="34" charset="0"/>
              </a:rPr>
              <a:t>Sections sportives volley-ball et futsal </a:t>
            </a:r>
          </a:p>
        </p:txBody>
      </p:sp>
      <p:sp>
        <p:nvSpPr>
          <p:cNvPr id="61" name="Organigramme : Alternative 60"/>
          <p:cNvSpPr/>
          <p:nvPr/>
        </p:nvSpPr>
        <p:spPr>
          <a:xfrm>
            <a:off x="383559" y="5153775"/>
            <a:ext cx="1110109" cy="193721"/>
          </a:xfrm>
          <a:prstGeom prst="flowChartAlternateProcess">
            <a:avLst/>
          </a:prstGeom>
          <a:solidFill>
            <a:srgbClr val="00206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INNOVATIONS</a:t>
            </a:r>
          </a:p>
        </p:txBody>
      </p:sp>
      <p:pic>
        <p:nvPicPr>
          <p:cNvPr id="6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975" y="5823670"/>
            <a:ext cx="592426" cy="50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0" descr="Résultat de recherche d'images pour &quot;insa&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81" y="5813700"/>
            <a:ext cx="726636" cy="455359"/>
          </a:xfrm>
          <a:prstGeom prst="rect">
            <a:avLst/>
          </a:prstGeom>
          <a:noFill/>
          <a:extLst>
            <a:ext uri="{909E8E84-426E-40DD-AFC4-6F175D3DCCD1}">
              <a14:hiddenFill xmlns:a14="http://schemas.microsoft.com/office/drawing/2010/main">
                <a:solidFill>
                  <a:srgbClr val="FFFFFF"/>
                </a:solidFill>
              </a14:hiddenFill>
            </a:ext>
          </a:extLst>
        </p:spPr>
      </p:pic>
      <p:sp>
        <p:nvSpPr>
          <p:cNvPr id="64" name="Organigramme : Alternative 63"/>
          <p:cNvSpPr/>
          <p:nvPr/>
        </p:nvSpPr>
        <p:spPr>
          <a:xfrm>
            <a:off x="4921883" y="4981488"/>
            <a:ext cx="1220438" cy="180826"/>
          </a:xfrm>
          <a:prstGeom prst="flowChartAlternateProcess">
            <a:avLst/>
          </a:prstGeom>
          <a:solidFill>
            <a:srgbClr val="C0000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ESPACE</a:t>
            </a:r>
          </a:p>
        </p:txBody>
      </p:sp>
      <p:sp>
        <p:nvSpPr>
          <p:cNvPr id="65" name="Organigramme : Alternative 64"/>
          <p:cNvSpPr/>
          <p:nvPr/>
        </p:nvSpPr>
        <p:spPr>
          <a:xfrm>
            <a:off x="5032212" y="5181973"/>
            <a:ext cx="1110109" cy="193721"/>
          </a:xfrm>
          <a:prstGeom prst="flowChartAlternateProcess">
            <a:avLst/>
          </a:prstGeom>
          <a:solidFill>
            <a:srgbClr val="00206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TRAVAIL</a:t>
            </a:r>
          </a:p>
        </p:txBody>
      </p:sp>
      <p:sp>
        <p:nvSpPr>
          <p:cNvPr id="66" name="Titre 1"/>
          <p:cNvSpPr txBox="1">
            <a:spLocks/>
          </p:cNvSpPr>
          <p:nvPr>
            <p:custDataLst>
              <p:tags r:id="rId2"/>
            </p:custDataLst>
          </p:nvPr>
        </p:nvSpPr>
        <p:spPr>
          <a:xfrm>
            <a:off x="-1" y="137661"/>
            <a:ext cx="9144001" cy="322327"/>
          </a:xfrm>
          <a:prstGeom prst="rect">
            <a:avLst/>
          </a:prstGeom>
          <a:solidFill>
            <a:srgbClr val="002060"/>
          </a:solidFill>
          <a:ln w="19050">
            <a:noFill/>
          </a:ln>
        </p:spPr>
        <p:txBody>
          <a:bodyPr vert="horz" lIns="63724" tIns="31862" rIns="63724" bIns="31862"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91" b="1" dirty="0">
                <a:ln>
                  <a:solidFill>
                    <a:prstClr val="white">
                      <a:lumMod val="65000"/>
                    </a:prstClr>
                  </a:solidFill>
                </a:ln>
                <a:solidFill>
                  <a:prstClr val="white"/>
                </a:solidFill>
                <a:latin typeface="Arial" panose="020B0604020202020204" pitchFamily="34" charset="0"/>
                <a:cs typeface="Arial" panose="020B0604020202020204" pitchFamily="34" charset="0"/>
              </a:rPr>
              <a:t>UNE  OFFRE  DE  FORMATION   RICHE   ET  VARIEE</a:t>
            </a:r>
          </a:p>
        </p:txBody>
      </p:sp>
      <p:sp>
        <p:nvSpPr>
          <p:cNvPr id="67" name="Organigramme : Alternative 66"/>
          <p:cNvSpPr/>
          <p:nvPr/>
        </p:nvSpPr>
        <p:spPr>
          <a:xfrm>
            <a:off x="1277851" y="1622349"/>
            <a:ext cx="2143025" cy="297215"/>
          </a:xfrm>
          <a:prstGeom prst="flowChartAlternateProcess">
            <a:avLst/>
          </a:prstGeom>
          <a:solidFill>
            <a:srgbClr val="C00000"/>
          </a:solidFill>
          <a:ln w="12700" cap="flat" cmpd="sng" algn="ctr">
            <a:noFill/>
            <a:prstDash val="solid"/>
            <a:miter lim="800000"/>
          </a:ln>
          <a:effectLst/>
        </p:spPr>
        <p:txBody>
          <a:bodyPr rtlCol="0" anchor="ctr"/>
          <a:lstStyle/>
          <a:p>
            <a:pPr algn="ctr" defTabSz="892062">
              <a:defRPr/>
            </a:pPr>
            <a:r>
              <a:rPr lang="fr-FR" sz="1572" b="1" kern="0" dirty="0">
                <a:solidFill>
                  <a:prstClr val="white"/>
                </a:solidFill>
                <a:latin typeface="Arial" panose="020B0604020202020204" pitchFamily="34" charset="0"/>
                <a:cs typeface="Arial" panose="020B0604020202020204" pitchFamily="34" charset="0"/>
              </a:rPr>
              <a:t>Second cycle</a:t>
            </a:r>
          </a:p>
        </p:txBody>
      </p:sp>
      <p:sp>
        <p:nvSpPr>
          <p:cNvPr id="69" name="Organigramme : Alternative 68"/>
          <p:cNvSpPr/>
          <p:nvPr/>
        </p:nvSpPr>
        <p:spPr>
          <a:xfrm>
            <a:off x="5019479" y="516986"/>
            <a:ext cx="3289853" cy="316484"/>
          </a:xfrm>
          <a:prstGeom prst="flowChartAlternateProcess">
            <a:avLst/>
          </a:prstGeom>
          <a:solidFill>
            <a:srgbClr val="C00000"/>
          </a:solidFill>
          <a:ln w="12700" cap="flat" cmpd="sng" algn="ctr">
            <a:noFill/>
            <a:prstDash val="solid"/>
            <a:miter lim="800000"/>
          </a:ln>
          <a:effectLst/>
        </p:spPr>
        <p:txBody>
          <a:bodyPr rtlCol="0" anchor="ctr"/>
          <a:lstStyle/>
          <a:p>
            <a:pPr algn="ctr" defTabSz="892062">
              <a:defRPr/>
            </a:pPr>
            <a:r>
              <a:rPr lang="fr-FR" sz="1572" b="1" kern="0" dirty="0">
                <a:solidFill>
                  <a:prstClr val="white"/>
                </a:solidFill>
                <a:latin typeface="Arial" panose="020B0604020202020204" pitchFamily="34" charset="0"/>
                <a:cs typeface="Arial" panose="020B0604020202020204" pitchFamily="34" charset="0"/>
              </a:rPr>
              <a:t>Enseignement supérieur</a:t>
            </a:r>
          </a:p>
        </p:txBody>
      </p:sp>
      <p:pic>
        <p:nvPicPr>
          <p:cNvPr id="71" name="Picture 2" descr="Résultat de recherche d'images pour &quot;cdi lycé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0165" y="5455348"/>
            <a:ext cx="912916" cy="609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2" name="Picture 4" descr="Résultat de recherche d'images pour &quot;cdi lycé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3735" y="5842763"/>
            <a:ext cx="1052945" cy="642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3" name="Picture 2" descr="Image associé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652" y="6227154"/>
            <a:ext cx="375433" cy="37543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Résultat de recherche d'images pour &quot;logo marine nationale&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2779" y="6220002"/>
            <a:ext cx="283965" cy="37583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à coins arrondis 77"/>
          <p:cNvSpPr/>
          <p:nvPr/>
        </p:nvSpPr>
        <p:spPr>
          <a:xfrm>
            <a:off x="119018" y="2062345"/>
            <a:ext cx="1387050" cy="2868260"/>
          </a:xfrm>
          <a:prstGeom prst="roundRect">
            <a:avLst>
              <a:gd name="adj" fmla="val 17568"/>
            </a:avLst>
          </a:prstGeom>
          <a:solidFill>
            <a:srgbClr val="6699FF"/>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31862" rIns="0" bIns="31862" rtlCol="0" anchor="t" anchorCtr="0"/>
          <a:lstStyle/>
          <a:p>
            <a:pPr algn="ctr" defTabSz="892062">
              <a:defRPr/>
            </a:pPr>
            <a:r>
              <a:rPr lang="fr-FR" sz="968" b="1" kern="0" dirty="0">
                <a:solidFill>
                  <a:srgbClr val="44546A">
                    <a:lumMod val="50000"/>
                  </a:srgbClr>
                </a:solidFill>
                <a:latin typeface="Calibri" panose="020F0502020204030204"/>
              </a:rPr>
              <a:t>BACCALAUREAT  GENERAL (3 ans)</a:t>
            </a:r>
          </a:p>
          <a:p>
            <a:pPr algn="ctr" defTabSz="892062">
              <a:defRPr/>
            </a:pPr>
            <a:endParaRPr lang="fr-FR" sz="665" b="1" kern="0" dirty="0">
              <a:solidFill>
                <a:srgbClr val="44546A">
                  <a:lumMod val="50000"/>
                </a:srgbClr>
              </a:solidFill>
              <a:latin typeface="Calibri" panose="020F0502020204030204"/>
            </a:endParaRPr>
          </a:p>
          <a:p>
            <a:pPr defTabSz="892062">
              <a:defRPr/>
            </a:pPr>
            <a:endParaRPr lang="fr-FR" sz="847" b="1" kern="0" cap="small" spc="-30" dirty="0">
              <a:solidFill>
                <a:prstClr val="white"/>
              </a:solidFill>
            </a:endParaRPr>
          </a:p>
          <a:p>
            <a:pPr defTabSz="892062">
              <a:defRPr/>
            </a:pPr>
            <a:endParaRPr lang="fr-FR" sz="847" b="1" kern="0" cap="small" spc="-30" dirty="0">
              <a:solidFill>
                <a:prstClr val="white"/>
              </a:solidFill>
            </a:endParaRPr>
          </a:p>
          <a:p>
            <a:pPr defTabSz="892062">
              <a:defRPr/>
            </a:pPr>
            <a:endParaRPr lang="fr-FR" sz="847" b="1" kern="0" cap="small" spc="-30" dirty="0">
              <a:solidFill>
                <a:prstClr val="white"/>
              </a:solidFill>
            </a:endParaRPr>
          </a:p>
          <a:p>
            <a:pPr defTabSz="892062">
              <a:defRPr/>
            </a:pPr>
            <a:endParaRPr lang="fr-FR" sz="484" b="1" kern="0" cap="small" spc="-30" dirty="0">
              <a:solidFill>
                <a:prstClr val="white"/>
              </a:solidFill>
            </a:endParaRPr>
          </a:p>
          <a:p>
            <a:pPr defTabSz="892062">
              <a:defRPr/>
            </a:pPr>
            <a:r>
              <a:rPr lang="fr-FR" sz="847" b="1" kern="0" cap="small" spc="-30" dirty="0">
                <a:solidFill>
                  <a:prstClr val="white"/>
                </a:solidFill>
              </a:rPr>
              <a:t>Enseignements de spécialités proposés en 1</a:t>
            </a:r>
            <a:r>
              <a:rPr lang="fr-FR" sz="847" b="1" kern="0" spc="-30" baseline="30000" dirty="0">
                <a:solidFill>
                  <a:prstClr val="white"/>
                </a:solidFill>
              </a:rPr>
              <a:t>ère</a:t>
            </a:r>
            <a:r>
              <a:rPr lang="fr-FR" sz="847" b="1" kern="0" cap="small" spc="-30" dirty="0">
                <a:solidFill>
                  <a:prstClr val="white"/>
                </a:solidFill>
              </a:rPr>
              <a:t> et Terminale :</a:t>
            </a:r>
          </a:p>
          <a:p>
            <a:pPr>
              <a:spcBef>
                <a:spcPts val="363"/>
              </a:spcBef>
            </a:pPr>
            <a:r>
              <a:rPr lang="fr-FR" sz="544" dirty="0"/>
              <a:t>Mathématiques </a:t>
            </a:r>
          </a:p>
          <a:p>
            <a:r>
              <a:rPr lang="fr-FR" sz="544" dirty="0"/>
              <a:t>Numérique et Sciences Informatiques </a:t>
            </a:r>
          </a:p>
          <a:p>
            <a:r>
              <a:rPr lang="fr-FR" sz="544" dirty="0"/>
              <a:t>Physique Chimie </a:t>
            </a:r>
          </a:p>
          <a:p>
            <a:r>
              <a:rPr lang="fr-FR" sz="544" dirty="0"/>
              <a:t>Sciences de la Vie et de la Terre </a:t>
            </a:r>
          </a:p>
          <a:p>
            <a:r>
              <a:rPr lang="fr-FR" sz="544" dirty="0"/>
              <a:t>Sciences de l‘Ingénieur </a:t>
            </a:r>
          </a:p>
          <a:p>
            <a:r>
              <a:rPr lang="fr-FR" sz="544" dirty="0"/>
              <a:t>Sciences </a:t>
            </a:r>
            <a:r>
              <a:rPr lang="fr-FR" sz="544" cap="all" dirty="0"/>
              <a:t>é</a:t>
            </a:r>
            <a:r>
              <a:rPr lang="fr-FR" sz="544" dirty="0"/>
              <a:t>conomiques et Sociales </a:t>
            </a:r>
          </a:p>
          <a:p>
            <a:r>
              <a:rPr lang="fr-FR" sz="544" dirty="0"/>
              <a:t>Histoire Géographie, Géopolitique et Sciences Politiques </a:t>
            </a:r>
          </a:p>
          <a:p>
            <a:r>
              <a:rPr lang="fr-FR" sz="544" dirty="0"/>
              <a:t>Humanités, Littérature et Philosophie</a:t>
            </a:r>
            <a:endParaRPr lang="fr-FR" sz="484" dirty="0"/>
          </a:p>
          <a:p>
            <a:pPr algn="ctr">
              <a:spcBef>
                <a:spcPts val="121"/>
              </a:spcBef>
            </a:pPr>
            <a:r>
              <a:rPr lang="fr-FR" sz="544" b="1" i="1" dirty="0">
                <a:solidFill>
                  <a:schemeClr val="bg1"/>
                </a:solidFill>
              </a:rPr>
              <a:t>3 enseignements de spécialités en 1</a:t>
            </a:r>
            <a:r>
              <a:rPr lang="fr-FR" sz="544" b="1" i="1" baseline="30000" dirty="0">
                <a:solidFill>
                  <a:schemeClr val="bg1"/>
                </a:solidFill>
              </a:rPr>
              <a:t>ère</a:t>
            </a:r>
            <a:r>
              <a:rPr lang="fr-FR" sz="544" b="1" i="1" dirty="0">
                <a:solidFill>
                  <a:schemeClr val="bg1"/>
                </a:solidFill>
              </a:rPr>
              <a:t>,</a:t>
            </a:r>
            <a:endParaRPr lang="fr-FR" sz="544" b="1" i="1" baseline="30000" dirty="0">
              <a:solidFill>
                <a:schemeClr val="bg1"/>
              </a:solidFill>
            </a:endParaRPr>
          </a:p>
          <a:p>
            <a:pPr algn="ctr"/>
            <a:r>
              <a:rPr lang="fr-FR" sz="544" b="1" i="1" dirty="0">
                <a:solidFill>
                  <a:schemeClr val="bg1"/>
                </a:solidFill>
              </a:rPr>
              <a:t>dont 1 non poursuivi en terminale </a:t>
            </a:r>
          </a:p>
          <a:p>
            <a:pPr>
              <a:spcBef>
                <a:spcPts val="363"/>
              </a:spcBef>
            </a:pPr>
            <a:r>
              <a:rPr lang="fr-FR" sz="635" b="1" dirty="0">
                <a:solidFill>
                  <a:schemeClr val="bg1"/>
                </a:solidFill>
              </a:rPr>
              <a:t>Enseignements optionnels :</a:t>
            </a:r>
            <a:endParaRPr lang="fr-FR" sz="635" dirty="0">
              <a:solidFill>
                <a:schemeClr val="bg1"/>
              </a:solidFill>
            </a:endParaRPr>
          </a:p>
          <a:p>
            <a:pPr>
              <a:spcBef>
                <a:spcPts val="60"/>
              </a:spcBef>
            </a:pPr>
            <a:r>
              <a:rPr lang="fr-FR" sz="544" dirty="0"/>
              <a:t>Théâtre</a:t>
            </a:r>
          </a:p>
          <a:p>
            <a:pPr>
              <a:spcBef>
                <a:spcPts val="60"/>
              </a:spcBef>
            </a:pPr>
            <a:r>
              <a:rPr lang="fr-FR" sz="544" dirty="0"/>
              <a:t>Section Européenne Anglais (DNL maths ou histoire)</a:t>
            </a:r>
          </a:p>
          <a:p>
            <a:pPr>
              <a:spcBef>
                <a:spcPts val="60"/>
              </a:spcBef>
            </a:pPr>
            <a:r>
              <a:rPr lang="fr-FR" sz="544" dirty="0"/>
              <a:t>Section sportive volley, futsal (recrutement spécifique)</a:t>
            </a:r>
            <a:endParaRPr lang="fr-FR" sz="726" b="1" kern="0" dirty="0">
              <a:latin typeface="Calibri" panose="020F0502020204030204"/>
            </a:endParaRPr>
          </a:p>
        </p:txBody>
      </p:sp>
      <p:sp>
        <p:nvSpPr>
          <p:cNvPr id="83" name="Rectangle à coins arrondis 82"/>
          <p:cNvSpPr/>
          <p:nvPr/>
        </p:nvSpPr>
        <p:spPr>
          <a:xfrm>
            <a:off x="1531970" y="2062345"/>
            <a:ext cx="1426254" cy="2868260"/>
          </a:xfrm>
          <a:prstGeom prst="roundRect">
            <a:avLst>
              <a:gd name="adj" fmla="val 14888"/>
            </a:avLst>
          </a:prstGeom>
          <a:solidFill>
            <a:srgbClr val="66CBFF"/>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31862" rIns="0" bIns="31862" rtlCol="0" anchor="t" anchorCtr="0"/>
          <a:lstStyle/>
          <a:p>
            <a:pPr algn="ctr" defTabSz="892062">
              <a:defRPr/>
            </a:pPr>
            <a:r>
              <a:rPr lang="fr-FR" sz="968" b="1" kern="0" dirty="0">
                <a:solidFill>
                  <a:srgbClr val="44546A">
                    <a:lumMod val="50000"/>
                  </a:srgbClr>
                </a:solidFill>
                <a:latin typeface="Calibri" panose="020F0502020204030204"/>
              </a:rPr>
              <a:t>BACCALAUREAT  TECHNOLOGIQUE (3 ans)</a:t>
            </a:r>
          </a:p>
          <a:p>
            <a:pPr algn="ctr" defTabSz="892062">
              <a:defRPr/>
            </a:pPr>
            <a:endParaRPr lang="fr-FR" sz="726" b="1" kern="0" dirty="0">
              <a:solidFill>
                <a:srgbClr val="44546A">
                  <a:lumMod val="50000"/>
                </a:srgbClr>
              </a:solidFill>
              <a:latin typeface="Calibri" panose="020F0502020204030204"/>
            </a:endParaRPr>
          </a:p>
          <a:p>
            <a:pPr algn="ctr" defTabSz="892062">
              <a:defRPr/>
            </a:pPr>
            <a:endParaRPr lang="fr-FR" sz="726" b="1" kern="0" dirty="0">
              <a:solidFill>
                <a:srgbClr val="44546A">
                  <a:lumMod val="50000"/>
                </a:srgbClr>
              </a:solidFill>
              <a:latin typeface="Calibri" panose="020F0502020204030204"/>
            </a:endParaRPr>
          </a:p>
          <a:p>
            <a:pPr algn="ctr" defTabSz="892062">
              <a:defRPr/>
            </a:pPr>
            <a:endParaRPr lang="fr-FR" sz="726" b="1" kern="0" dirty="0">
              <a:solidFill>
                <a:srgbClr val="44546A">
                  <a:lumMod val="50000"/>
                </a:srgbClr>
              </a:solidFill>
              <a:latin typeface="Calibri" panose="020F0502020204030204"/>
            </a:endParaRPr>
          </a:p>
          <a:p>
            <a:pPr defTabSz="892062">
              <a:lnSpc>
                <a:spcPts val="907"/>
              </a:lnSpc>
              <a:defRPr/>
            </a:pPr>
            <a:endParaRPr lang="fr-FR" sz="847" b="1" kern="0" cap="small" spc="-30" dirty="0">
              <a:solidFill>
                <a:prstClr val="white"/>
              </a:solidFill>
            </a:endParaRPr>
          </a:p>
          <a:p>
            <a:pPr defTabSz="892062">
              <a:lnSpc>
                <a:spcPts val="907"/>
              </a:lnSpc>
              <a:defRPr/>
            </a:pPr>
            <a:endParaRPr lang="fr-FR" sz="847" b="1" kern="0" cap="small" spc="-30" dirty="0">
              <a:solidFill>
                <a:prstClr val="white"/>
              </a:solidFill>
            </a:endParaRPr>
          </a:p>
          <a:p>
            <a:pPr defTabSz="892062">
              <a:lnSpc>
                <a:spcPts val="907"/>
              </a:lnSpc>
              <a:defRPr/>
            </a:pPr>
            <a:r>
              <a:rPr lang="fr-FR" sz="847" b="1" kern="0" cap="small" spc="-30" dirty="0">
                <a:solidFill>
                  <a:prstClr val="white"/>
                </a:solidFill>
              </a:rPr>
              <a:t>Sciences et Technologies de l'Industrie et du Développement Durable   -  S T I 2 D</a:t>
            </a:r>
          </a:p>
          <a:p>
            <a:pPr algn="just" defTabSz="892062">
              <a:lnSpc>
                <a:spcPts val="605"/>
              </a:lnSpc>
              <a:spcBef>
                <a:spcPts val="121"/>
              </a:spcBef>
              <a:defRPr/>
            </a:pPr>
            <a:r>
              <a:rPr lang="fr-FR" sz="544" kern="0" dirty="0"/>
              <a:t>La filière STI2D permet d’obtenir une culture scientifique et technologique débouchant sur tous les BTS, les DUT et la CPGE TSI. </a:t>
            </a:r>
          </a:p>
          <a:p>
            <a:pPr algn="just" defTabSz="892062">
              <a:lnSpc>
                <a:spcPts val="605"/>
              </a:lnSpc>
              <a:spcBef>
                <a:spcPts val="121"/>
              </a:spcBef>
              <a:defRPr/>
            </a:pPr>
            <a:r>
              <a:rPr lang="fr-FR" sz="544" kern="0" dirty="0"/>
              <a:t>Le lycée pro</a:t>
            </a:r>
            <a:r>
              <a:rPr lang="fr-FR" sz="544" kern="0" dirty="0">
                <a:solidFill>
                  <a:prstClr val="white"/>
                </a:solidFill>
              </a:rPr>
              <a:t>pose les 4 spécificités possibles en terminale </a:t>
            </a:r>
            <a:r>
              <a:rPr lang="fr-FR" sz="665" kern="0" dirty="0">
                <a:solidFill>
                  <a:prstClr val="white"/>
                </a:solidFill>
              </a:rPr>
              <a:t>:</a:t>
            </a:r>
          </a:p>
          <a:p>
            <a:pPr marL="103693" indent="-103693" defTabSz="892062">
              <a:lnSpc>
                <a:spcPts val="605"/>
              </a:lnSpc>
              <a:buFont typeface="Arial" panose="020B0604020202020204" pitchFamily="34" charset="0"/>
              <a:buChar char="•"/>
              <a:defRPr/>
            </a:pPr>
            <a:r>
              <a:rPr lang="fr-FR" sz="544" b="1" kern="0" cap="small" dirty="0"/>
              <a:t>A</a:t>
            </a:r>
            <a:r>
              <a:rPr lang="fr-FR" sz="544" kern="0" cap="small" dirty="0"/>
              <a:t>rchitecture &amp; </a:t>
            </a:r>
            <a:r>
              <a:rPr lang="fr-FR" sz="544" b="1" kern="0" cap="small" dirty="0"/>
              <a:t>C</a:t>
            </a:r>
            <a:r>
              <a:rPr lang="fr-FR" sz="544" kern="0" cap="small" dirty="0"/>
              <a:t>onstruction - </a:t>
            </a:r>
            <a:r>
              <a:rPr lang="fr-FR" sz="544" b="1" kern="0" cap="small" dirty="0"/>
              <a:t>AC</a:t>
            </a:r>
          </a:p>
          <a:p>
            <a:pPr marL="103693" indent="-103693" defTabSz="892062">
              <a:lnSpc>
                <a:spcPts val="605"/>
              </a:lnSpc>
              <a:buFont typeface="Arial" panose="020B0604020202020204" pitchFamily="34" charset="0"/>
              <a:buChar char="•"/>
              <a:defRPr/>
            </a:pPr>
            <a:r>
              <a:rPr lang="fr-FR" sz="544" b="1" kern="0" cap="small" dirty="0"/>
              <a:t>S</a:t>
            </a:r>
            <a:r>
              <a:rPr lang="fr-FR" sz="544" kern="0" cap="small" dirty="0"/>
              <a:t>ystèmes d’</a:t>
            </a:r>
            <a:r>
              <a:rPr lang="fr-FR" sz="544" b="1" kern="0" cap="small" dirty="0"/>
              <a:t>I</a:t>
            </a:r>
            <a:r>
              <a:rPr lang="fr-FR" sz="544" kern="0" cap="small" dirty="0"/>
              <a:t>nformation &amp;</a:t>
            </a:r>
            <a:r>
              <a:rPr lang="fr-FR" sz="544" b="1" kern="0" cap="small" dirty="0"/>
              <a:t>N</a:t>
            </a:r>
            <a:r>
              <a:rPr lang="fr-FR" sz="544" kern="0" cap="small" dirty="0"/>
              <a:t>umérique - </a:t>
            </a:r>
            <a:r>
              <a:rPr lang="fr-FR" sz="544" b="1" kern="0" cap="small" dirty="0"/>
              <a:t>SIN</a:t>
            </a:r>
          </a:p>
          <a:p>
            <a:pPr marL="103693" indent="-103693" defTabSz="892062">
              <a:lnSpc>
                <a:spcPts val="605"/>
              </a:lnSpc>
              <a:buFont typeface="Arial" panose="020B0604020202020204" pitchFamily="34" charset="0"/>
              <a:buChar char="•"/>
              <a:defRPr/>
            </a:pPr>
            <a:r>
              <a:rPr lang="fr-FR" sz="544" b="1" kern="0" cap="small" dirty="0"/>
              <a:t>I</a:t>
            </a:r>
            <a:r>
              <a:rPr lang="fr-FR" sz="544" kern="0" cap="small" dirty="0"/>
              <a:t>nnovation </a:t>
            </a:r>
            <a:r>
              <a:rPr lang="fr-FR" sz="544" b="1" kern="0" cap="small" dirty="0"/>
              <a:t>T</a:t>
            </a:r>
            <a:r>
              <a:rPr lang="fr-FR" sz="544" kern="0" cap="small" dirty="0"/>
              <a:t>ech. &amp; </a:t>
            </a:r>
            <a:r>
              <a:rPr lang="fr-FR" sz="544" b="1" kern="0" cap="small" dirty="0" err="1"/>
              <a:t>E</a:t>
            </a:r>
            <a:r>
              <a:rPr lang="fr-FR" sz="544" kern="0" cap="small" dirty="0" err="1"/>
              <a:t>co-</a:t>
            </a:r>
            <a:r>
              <a:rPr lang="fr-FR" sz="544" b="1" kern="0" cap="small" dirty="0" err="1"/>
              <a:t>C</a:t>
            </a:r>
            <a:r>
              <a:rPr lang="fr-FR" sz="544" kern="0" cap="small" dirty="0" err="1"/>
              <a:t>onception</a:t>
            </a:r>
            <a:r>
              <a:rPr lang="fr-FR" sz="544" kern="0" cap="small" dirty="0"/>
              <a:t> - </a:t>
            </a:r>
            <a:r>
              <a:rPr lang="fr-FR" sz="544" b="1" kern="0" cap="small" dirty="0"/>
              <a:t>ITEC</a:t>
            </a:r>
          </a:p>
          <a:p>
            <a:pPr marL="103693" indent="-103693" defTabSz="892062">
              <a:lnSpc>
                <a:spcPts val="605"/>
              </a:lnSpc>
              <a:buFont typeface="Arial" panose="020B0604020202020204" pitchFamily="34" charset="0"/>
              <a:buChar char="•"/>
              <a:defRPr/>
            </a:pPr>
            <a:r>
              <a:rPr lang="fr-FR" sz="544" b="1" kern="0" cap="small" dirty="0"/>
              <a:t>E</a:t>
            </a:r>
            <a:r>
              <a:rPr lang="fr-FR" sz="544" kern="0" cap="small" dirty="0"/>
              <a:t>nergie &amp; </a:t>
            </a:r>
            <a:r>
              <a:rPr lang="fr-FR" sz="544" b="1" kern="0" cap="small" dirty="0"/>
              <a:t>E</a:t>
            </a:r>
            <a:r>
              <a:rPr lang="fr-FR" sz="544" kern="0" cap="small" dirty="0"/>
              <a:t>nvironnement – </a:t>
            </a:r>
            <a:r>
              <a:rPr lang="fr-FR" sz="544" b="1" kern="0" cap="small" dirty="0"/>
              <a:t>EE</a:t>
            </a:r>
          </a:p>
          <a:p>
            <a:pPr defTabSz="892062">
              <a:lnSpc>
                <a:spcPts val="786"/>
              </a:lnSpc>
              <a:spcBef>
                <a:spcPts val="363"/>
              </a:spcBef>
              <a:defRPr/>
            </a:pPr>
            <a:r>
              <a:rPr lang="fr-FR" sz="726" b="1" kern="0" cap="small" spc="-36" dirty="0">
                <a:solidFill>
                  <a:prstClr val="white"/>
                </a:solidFill>
              </a:rPr>
              <a:t>Sciences et Technologies du Management et de la Gestion</a:t>
            </a:r>
            <a:r>
              <a:rPr lang="fr-FR" sz="726" b="1" kern="0" cap="small" spc="-63" dirty="0">
                <a:solidFill>
                  <a:prstClr val="white"/>
                </a:solidFill>
              </a:rPr>
              <a:t>  -  S T MG</a:t>
            </a:r>
          </a:p>
          <a:p>
            <a:pPr algn="just" defTabSz="892062">
              <a:lnSpc>
                <a:spcPts val="605"/>
              </a:lnSpc>
              <a:spcBef>
                <a:spcPts val="121"/>
              </a:spcBef>
              <a:defRPr/>
            </a:pPr>
            <a:r>
              <a:rPr lang="fr-FR" sz="544" kern="0" dirty="0"/>
              <a:t>La filière STMG permet d’obtenir les bases pour poursuivre des études en BTS, DUT ou écoles spécialisées dans le domaine tertiaire. </a:t>
            </a:r>
          </a:p>
          <a:p>
            <a:pPr algn="just" defTabSz="892062">
              <a:lnSpc>
                <a:spcPts val="605"/>
              </a:lnSpc>
              <a:spcBef>
                <a:spcPts val="121"/>
              </a:spcBef>
              <a:defRPr/>
            </a:pPr>
            <a:r>
              <a:rPr lang="fr-FR" sz="544" kern="0" dirty="0"/>
              <a:t>Le lycée propose 2 spécificités en terminale </a:t>
            </a:r>
            <a:r>
              <a:rPr lang="fr-FR" sz="665" kern="0" dirty="0">
                <a:solidFill>
                  <a:prstClr val="white"/>
                </a:solidFill>
              </a:rPr>
              <a:t>:</a:t>
            </a:r>
          </a:p>
          <a:p>
            <a:pPr marL="103693" indent="-103693" defTabSz="892062">
              <a:lnSpc>
                <a:spcPts val="605"/>
              </a:lnSpc>
              <a:buFont typeface="Arial" panose="020B0604020202020204" pitchFamily="34" charset="0"/>
              <a:buChar char="•"/>
              <a:defRPr/>
            </a:pPr>
            <a:r>
              <a:rPr lang="fr-FR" sz="544" b="1" kern="0" cap="small" dirty="0"/>
              <a:t>Mercatique</a:t>
            </a:r>
          </a:p>
          <a:p>
            <a:pPr marL="103693" indent="-103693" defTabSz="892062">
              <a:lnSpc>
                <a:spcPts val="605"/>
              </a:lnSpc>
              <a:buFont typeface="Arial" panose="020B0604020202020204" pitchFamily="34" charset="0"/>
              <a:buChar char="•"/>
              <a:defRPr/>
            </a:pPr>
            <a:r>
              <a:rPr lang="fr-FR" sz="544" b="1" kern="0" cap="small" dirty="0"/>
              <a:t>Ressources Humaines et Communication</a:t>
            </a:r>
          </a:p>
          <a:p>
            <a:pPr marL="103693" indent="-103693" defTabSz="892062">
              <a:lnSpc>
                <a:spcPts val="726"/>
              </a:lnSpc>
              <a:buFont typeface="Arial" panose="020B0604020202020204" pitchFamily="34" charset="0"/>
              <a:buChar char="•"/>
              <a:defRPr/>
            </a:pPr>
            <a:endParaRPr lang="fr-FR" sz="1028" kern="0" dirty="0">
              <a:solidFill>
                <a:srgbClr val="44546A">
                  <a:lumMod val="50000"/>
                </a:srgbClr>
              </a:solidFill>
              <a:latin typeface="Calibri" panose="020F0502020204030204"/>
            </a:endParaRPr>
          </a:p>
        </p:txBody>
      </p:sp>
      <p:sp>
        <p:nvSpPr>
          <p:cNvPr id="85" name="Rectangle à coins arrondis 84"/>
          <p:cNvSpPr/>
          <p:nvPr/>
        </p:nvSpPr>
        <p:spPr>
          <a:xfrm>
            <a:off x="2958224" y="2062345"/>
            <a:ext cx="1358863" cy="2868260"/>
          </a:xfrm>
          <a:prstGeom prst="roundRect">
            <a:avLst>
              <a:gd name="adj" fmla="val 14305"/>
            </a:avLst>
          </a:prstGeom>
          <a:solidFill>
            <a:srgbClr val="99CCFF"/>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21772" tIns="31862" rIns="0" bIns="31862" rtlCol="0" anchor="t" anchorCtr="0"/>
          <a:lstStyle/>
          <a:p>
            <a:pPr algn="ctr" defTabSz="892062">
              <a:defRPr/>
            </a:pPr>
            <a:r>
              <a:rPr lang="fr-FR" sz="968" b="1" kern="0" dirty="0">
                <a:solidFill>
                  <a:srgbClr val="44546A">
                    <a:lumMod val="50000"/>
                  </a:srgbClr>
                </a:solidFill>
              </a:rPr>
              <a:t>BACCALAUREAT  PROFESSIONNEL (3 ans)</a:t>
            </a:r>
          </a:p>
          <a:p>
            <a:pPr algn="ctr" defTabSz="892062">
              <a:defRPr/>
            </a:pPr>
            <a:endParaRPr lang="fr-FR" sz="968" b="1" kern="0" dirty="0">
              <a:solidFill>
                <a:srgbClr val="44546A">
                  <a:lumMod val="50000"/>
                </a:srgbClr>
              </a:solidFill>
            </a:endParaRPr>
          </a:p>
          <a:p>
            <a:pPr algn="ctr" defTabSz="892062">
              <a:defRPr/>
            </a:pPr>
            <a:endParaRPr lang="fr-FR" sz="968" b="1" kern="0" dirty="0">
              <a:solidFill>
                <a:srgbClr val="44546A">
                  <a:lumMod val="50000"/>
                </a:srgbClr>
              </a:solidFill>
            </a:endParaRPr>
          </a:p>
          <a:p>
            <a:pPr algn="ctr" defTabSz="892062">
              <a:defRPr/>
            </a:pPr>
            <a:endParaRPr lang="fr-FR" sz="968" b="1" kern="0" dirty="0">
              <a:solidFill>
                <a:srgbClr val="44546A">
                  <a:lumMod val="50000"/>
                </a:srgbClr>
              </a:solidFill>
            </a:endParaRPr>
          </a:p>
          <a:p>
            <a:pPr algn="ctr" defTabSz="892062">
              <a:defRPr/>
            </a:pPr>
            <a:endParaRPr lang="fr-FR" sz="968" b="1" kern="0" dirty="0">
              <a:solidFill>
                <a:srgbClr val="44546A">
                  <a:lumMod val="50000"/>
                </a:srgbClr>
              </a:solidFill>
            </a:endParaRPr>
          </a:p>
          <a:p>
            <a:pPr algn="ctr" defTabSz="892062">
              <a:defRPr/>
            </a:pPr>
            <a:endParaRPr lang="fr-FR" sz="968" b="1" kern="0" dirty="0">
              <a:solidFill>
                <a:srgbClr val="44546A">
                  <a:lumMod val="50000"/>
                </a:srgbClr>
              </a:solidFill>
            </a:endParaRPr>
          </a:p>
          <a:p>
            <a:pPr algn="ctr" defTabSz="892062">
              <a:defRPr/>
            </a:pPr>
            <a:endParaRPr lang="fr-FR" sz="968" b="1" kern="0" dirty="0">
              <a:solidFill>
                <a:srgbClr val="44546A">
                  <a:lumMod val="50000"/>
                </a:srgbClr>
              </a:solidFill>
            </a:endParaRPr>
          </a:p>
          <a:p>
            <a:pPr algn="ctr" defTabSz="892062">
              <a:defRPr/>
            </a:pPr>
            <a:endParaRPr lang="fr-FR" sz="726" b="1" kern="0" dirty="0">
              <a:solidFill>
                <a:srgbClr val="44546A">
                  <a:lumMod val="50000"/>
                </a:srgbClr>
              </a:solidFill>
            </a:endParaRPr>
          </a:p>
          <a:p>
            <a:pPr algn="ctr" defTabSz="892062">
              <a:defRPr/>
            </a:pPr>
            <a:r>
              <a:rPr lang="fr-FR" sz="847" b="1" kern="0" cap="small" spc="-30" dirty="0">
                <a:solidFill>
                  <a:prstClr val="white"/>
                </a:solidFill>
              </a:rPr>
              <a:t>en 1</a:t>
            </a:r>
            <a:r>
              <a:rPr lang="fr-FR" sz="847" b="1" kern="0" spc="-30" baseline="30000" dirty="0">
                <a:solidFill>
                  <a:prstClr val="white"/>
                </a:solidFill>
              </a:rPr>
              <a:t>ère</a:t>
            </a:r>
            <a:r>
              <a:rPr lang="fr-FR" sz="847" b="1" kern="0" cap="small" spc="-30" dirty="0">
                <a:solidFill>
                  <a:prstClr val="white"/>
                </a:solidFill>
              </a:rPr>
              <a:t> et Terminale :</a:t>
            </a:r>
          </a:p>
          <a:p>
            <a:pPr defTabSz="892062">
              <a:defRPr/>
            </a:pPr>
            <a:endParaRPr lang="fr-FR" sz="484" b="1" kern="0" dirty="0">
              <a:solidFill>
                <a:schemeClr val="bg1"/>
              </a:solidFill>
            </a:endParaRPr>
          </a:p>
          <a:p>
            <a:pPr algn="ctr" defTabSz="892062">
              <a:defRPr/>
            </a:pPr>
            <a:r>
              <a:rPr lang="fr-FR" sz="847" b="1" kern="0" dirty="0">
                <a:solidFill>
                  <a:schemeClr val="bg1"/>
                </a:solidFill>
              </a:rPr>
              <a:t>M</a:t>
            </a:r>
            <a:r>
              <a:rPr lang="fr-FR" sz="847" kern="0" dirty="0">
                <a:solidFill>
                  <a:schemeClr val="bg1"/>
                </a:solidFill>
              </a:rPr>
              <a:t>étiers de </a:t>
            </a:r>
            <a:r>
              <a:rPr lang="fr-FR" sz="847" b="1" kern="0" dirty="0">
                <a:solidFill>
                  <a:schemeClr val="bg1"/>
                </a:solidFill>
              </a:rPr>
              <a:t>l'</a:t>
            </a:r>
            <a:r>
              <a:rPr lang="fr-FR" sz="847" b="1" kern="0" cap="all" dirty="0">
                <a:solidFill>
                  <a:schemeClr val="bg1"/>
                </a:solidFill>
              </a:rPr>
              <a:t>él</a:t>
            </a:r>
            <a:r>
              <a:rPr lang="fr-FR" sz="847" b="1" kern="0" dirty="0">
                <a:solidFill>
                  <a:schemeClr val="bg1"/>
                </a:solidFill>
              </a:rPr>
              <a:t>ectricité</a:t>
            </a:r>
            <a:r>
              <a:rPr lang="fr-FR" sz="847" kern="0" dirty="0">
                <a:solidFill>
                  <a:schemeClr val="bg1"/>
                </a:solidFill>
              </a:rPr>
              <a:t> et de ses </a:t>
            </a:r>
            <a:r>
              <a:rPr lang="fr-FR" sz="847" b="1" kern="0" dirty="0">
                <a:solidFill>
                  <a:schemeClr val="bg1"/>
                </a:solidFill>
              </a:rPr>
              <a:t>E</a:t>
            </a:r>
            <a:r>
              <a:rPr lang="fr-FR" sz="847" kern="0" dirty="0">
                <a:solidFill>
                  <a:schemeClr val="bg1"/>
                </a:solidFill>
              </a:rPr>
              <a:t>nvironnements </a:t>
            </a:r>
            <a:r>
              <a:rPr lang="fr-FR" sz="847" b="1" kern="0" dirty="0">
                <a:solidFill>
                  <a:schemeClr val="bg1"/>
                </a:solidFill>
              </a:rPr>
              <a:t>C</a:t>
            </a:r>
            <a:r>
              <a:rPr lang="fr-FR" sz="847" kern="0" dirty="0">
                <a:solidFill>
                  <a:schemeClr val="bg1"/>
                </a:solidFill>
              </a:rPr>
              <a:t>onnectés – </a:t>
            </a:r>
            <a:r>
              <a:rPr lang="fr-FR" sz="847" b="1" kern="0" dirty="0">
                <a:solidFill>
                  <a:schemeClr val="bg1"/>
                </a:solidFill>
              </a:rPr>
              <a:t>MELEC</a:t>
            </a:r>
          </a:p>
          <a:p>
            <a:pPr algn="ctr" defTabSz="892062">
              <a:defRPr/>
            </a:pPr>
            <a:r>
              <a:rPr lang="fr-FR" sz="847" b="1" kern="0" dirty="0">
                <a:solidFill>
                  <a:schemeClr val="bg1"/>
                </a:solidFill>
              </a:rPr>
              <a:t>    </a:t>
            </a:r>
            <a:r>
              <a:rPr lang="fr-FR" sz="726" i="1" kern="0" dirty="0">
                <a:solidFill>
                  <a:schemeClr val="bg1"/>
                </a:solidFill>
              </a:rPr>
              <a:t>ou</a:t>
            </a:r>
          </a:p>
          <a:p>
            <a:pPr algn="ctr" defTabSz="892062">
              <a:defRPr/>
            </a:pPr>
            <a:r>
              <a:rPr lang="fr-FR" sz="847" b="1" kern="0" dirty="0">
                <a:solidFill>
                  <a:schemeClr val="bg1"/>
                </a:solidFill>
              </a:rPr>
              <a:t>Systèmes Numériques - SN</a:t>
            </a:r>
          </a:p>
          <a:p>
            <a:pPr defTabSz="892062">
              <a:defRPr/>
            </a:pPr>
            <a:r>
              <a:rPr lang="fr-FR" sz="665" kern="0" dirty="0"/>
              <a:t>Le lycée propose </a:t>
            </a:r>
            <a:r>
              <a:rPr lang="fr-FR" sz="665" b="1" kern="0" cap="small" dirty="0"/>
              <a:t>2 Options:</a:t>
            </a:r>
          </a:p>
          <a:p>
            <a:pPr marL="60848" indent="-60848" defTabSz="892062">
              <a:buFont typeface="Arial" panose="020B0604020202020204" pitchFamily="34" charset="0"/>
              <a:buChar char="•"/>
              <a:defRPr/>
            </a:pPr>
            <a:r>
              <a:rPr lang="fr-FR" sz="665" b="1" kern="0" cap="small" dirty="0"/>
              <a:t>A</a:t>
            </a:r>
            <a:r>
              <a:rPr lang="fr-FR" sz="665" kern="0" cap="small" dirty="0"/>
              <a:t>udiovisuels, </a:t>
            </a:r>
            <a:r>
              <a:rPr lang="fr-FR" sz="665" b="1" kern="0" cap="small" dirty="0"/>
              <a:t>R</a:t>
            </a:r>
            <a:r>
              <a:rPr lang="fr-FR" sz="665" kern="0" cap="small" dirty="0"/>
              <a:t>éseaux et </a:t>
            </a:r>
            <a:r>
              <a:rPr lang="fr-FR" sz="665" b="1" kern="0" cap="all" dirty="0"/>
              <a:t>é</a:t>
            </a:r>
            <a:r>
              <a:rPr lang="fr-FR" sz="665" kern="0" cap="small" dirty="0"/>
              <a:t>quipements </a:t>
            </a:r>
            <a:r>
              <a:rPr lang="fr-FR" sz="665" b="1" kern="0" cap="all" dirty="0"/>
              <a:t>d</a:t>
            </a:r>
            <a:r>
              <a:rPr lang="fr-FR" sz="665" kern="0" cap="small" dirty="0"/>
              <a:t>omestiques - </a:t>
            </a:r>
            <a:r>
              <a:rPr lang="fr-FR" sz="665" b="1" kern="0" cap="small" dirty="0"/>
              <a:t>ARED</a:t>
            </a:r>
            <a:r>
              <a:rPr lang="fr-FR" sz="665" i="1" kern="0" cap="small" dirty="0"/>
              <a:t>   </a:t>
            </a:r>
          </a:p>
          <a:p>
            <a:pPr marL="60848" indent="-60848" defTabSz="892062">
              <a:buFont typeface="Arial" panose="020B0604020202020204" pitchFamily="34" charset="0"/>
              <a:buChar char="•"/>
              <a:defRPr/>
            </a:pPr>
            <a:r>
              <a:rPr lang="fr-FR" sz="665" b="1" kern="0" cap="small" dirty="0"/>
              <a:t>R</a:t>
            </a:r>
            <a:r>
              <a:rPr lang="fr-FR" sz="665" kern="0" cap="small" dirty="0"/>
              <a:t>éseaux</a:t>
            </a:r>
            <a:r>
              <a:rPr lang="fr-FR" sz="665" b="1" kern="0" cap="small" dirty="0"/>
              <a:t> </a:t>
            </a:r>
            <a:r>
              <a:rPr lang="fr-FR" sz="665" b="1" kern="0" cap="all" dirty="0"/>
              <a:t>i</a:t>
            </a:r>
            <a:r>
              <a:rPr lang="fr-FR" sz="665" kern="0" cap="small" dirty="0"/>
              <a:t>nformatique et </a:t>
            </a:r>
            <a:r>
              <a:rPr lang="fr-FR" sz="665" b="1" kern="0" cap="all" dirty="0"/>
              <a:t>s</a:t>
            </a:r>
            <a:r>
              <a:rPr lang="fr-FR" sz="665" kern="0" cap="small" dirty="0"/>
              <a:t>ystèmes </a:t>
            </a:r>
            <a:r>
              <a:rPr lang="fr-FR" sz="665" b="1" kern="0" cap="all" dirty="0"/>
              <a:t>c</a:t>
            </a:r>
            <a:r>
              <a:rPr lang="fr-FR" sz="665" kern="0" cap="small" dirty="0"/>
              <a:t>ommunicants</a:t>
            </a:r>
            <a:r>
              <a:rPr lang="fr-FR" sz="665" i="1" kern="0" cap="small" dirty="0"/>
              <a:t> </a:t>
            </a:r>
            <a:r>
              <a:rPr lang="fr-FR" sz="665" kern="0" cap="small" dirty="0"/>
              <a:t>- </a:t>
            </a:r>
            <a:r>
              <a:rPr lang="fr-FR" sz="665" b="1" kern="0" cap="small" dirty="0"/>
              <a:t>RISC</a:t>
            </a:r>
          </a:p>
        </p:txBody>
      </p:sp>
      <p:sp>
        <p:nvSpPr>
          <p:cNvPr id="150" name="ZoneTexte 149"/>
          <p:cNvSpPr txBox="1"/>
          <p:nvPr/>
        </p:nvSpPr>
        <p:spPr>
          <a:xfrm rot="2333787">
            <a:off x="8272675" y="999580"/>
            <a:ext cx="839890" cy="185435"/>
          </a:xfrm>
          <a:prstGeom prst="rect">
            <a:avLst/>
          </a:prstGeom>
          <a:noFill/>
        </p:spPr>
        <p:txBody>
          <a:bodyPr wrap="square" rtlCol="0">
            <a:spAutoFit/>
          </a:bodyPr>
          <a:lstStyle/>
          <a:p>
            <a:pPr defTabSz="892062">
              <a:defRPr/>
            </a:pPr>
            <a:r>
              <a:rPr lang="fr-FR" sz="605" b="1" kern="0" dirty="0">
                <a:solidFill>
                  <a:prstClr val="white"/>
                </a:solidFill>
              </a:rPr>
              <a:t>Membre du Campus</a:t>
            </a:r>
            <a:endParaRPr lang="fr-FR" sz="605" kern="0" dirty="0">
              <a:solidFill>
                <a:prstClr val="black"/>
              </a:solidFill>
            </a:endParaRPr>
          </a:p>
        </p:txBody>
      </p:sp>
      <p:pic>
        <p:nvPicPr>
          <p:cNvPr id="153" name="Picture 2" descr="Résultat de recherche d'images pour &quot;logo campus lumiere&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93" y="5450219"/>
            <a:ext cx="565188" cy="34341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Résultat de recherche d'images pour &quot;LOGO CINéFABRIQUE&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3449" y="5350951"/>
            <a:ext cx="491812" cy="49181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à coins arrondis 44"/>
          <p:cNvSpPr/>
          <p:nvPr/>
        </p:nvSpPr>
        <p:spPr>
          <a:xfrm>
            <a:off x="5643777" y="904410"/>
            <a:ext cx="1168052" cy="1882006"/>
          </a:xfrm>
          <a:prstGeom prst="roundRect">
            <a:avLst>
              <a:gd name="adj" fmla="val 17953"/>
            </a:avLst>
          </a:prstGeom>
          <a:solidFill>
            <a:srgbClr val="8189C5"/>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968" b="1" kern="0" cap="small" spc="-70" dirty="0">
                <a:solidFill>
                  <a:prstClr val="black"/>
                </a:solidFill>
                <a:latin typeface="Calibri" panose="020F0502020204030204"/>
              </a:rPr>
              <a:t>Brevet Technicien Supérieur </a:t>
            </a:r>
          </a:p>
          <a:p>
            <a:pPr algn="ctr" defTabSz="892062">
              <a:defRPr/>
            </a:pPr>
            <a:r>
              <a:rPr lang="fr-FR" sz="968" b="1" kern="0" dirty="0">
                <a:solidFill>
                  <a:prstClr val="black"/>
                </a:solidFill>
                <a:latin typeface="Calibri" panose="020F0502020204030204"/>
              </a:rPr>
              <a:t>BTS - 2 ANS</a:t>
            </a:r>
          </a:p>
          <a:p>
            <a:pPr algn="ctr" defTabSz="892062">
              <a:defRPr/>
            </a:pPr>
            <a:endParaRPr lang="fr-FR" sz="302" b="1" kern="0" dirty="0">
              <a:solidFill>
                <a:prstClr val="black"/>
              </a:solidFill>
              <a:latin typeface="Calibri" panose="020F0502020204030204"/>
            </a:endParaRPr>
          </a:p>
          <a:p>
            <a:pPr defTabSz="892062">
              <a:buFont typeface="Arial" pitchFamily="34" charset="0"/>
              <a:buChar char="•"/>
              <a:defRPr/>
            </a:pPr>
            <a:r>
              <a:rPr lang="fr-FR" sz="847" b="1" kern="0" cap="small" dirty="0">
                <a:solidFill>
                  <a:prstClr val="white"/>
                </a:solidFill>
              </a:rPr>
              <a:t>S</a:t>
            </a:r>
            <a:r>
              <a:rPr lang="fr-FR" sz="847" b="1" kern="0" cap="small" spc="-56" dirty="0">
                <a:solidFill>
                  <a:prstClr val="white"/>
                </a:solidFill>
              </a:rPr>
              <a:t>ystèmes Numériques</a:t>
            </a:r>
            <a:endParaRPr lang="fr-FR" sz="847" kern="0" spc="-56" dirty="0">
              <a:solidFill>
                <a:prstClr val="white"/>
              </a:solidFill>
            </a:endParaRPr>
          </a:p>
          <a:p>
            <a:pPr defTabSz="892062">
              <a:defRPr/>
            </a:pPr>
            <a:r>
              <a:rPr lang="fr-FR" sz="484" kern="0" dirty="0">
                <a:solidFill>
                  <a:prstClr val="white"/>
                </a:solidFill>
              </a:rPr>
              <a:t>     </a:t>
            </a:r>
            <a:r>
              <a:rPr lang="fr-FR" sz="544" kern="0" dirty="0">
                <a:solidFill>
                  <a:prstClr val="white"/>
                </a:solidFill>
              </a:rPr>
              <a:t>2 Options :  </a:t>
            </a:r>
          </a:p>
          <a:p>
            <a:pPr defTabSz="248922">
              <a:tabLst>
                <a:tab pos="189181" algn="l"/>
              </a:tabLst>
              <a:defRPr/>
            </a:pPr>
            <a:r>
              <a:rPr lang="fr-FR" sz="544" kern="0" dirty="0">
                <a:solidFill>
                  <a:prstClr val="white"/>
                </a:solidFill>
              </a:rPr>
              <a:t>     - </a:t>
            </a:r>
            <a:r>
              <a:rPr lang="fr-FR" sz="544" b="1" kern="0" cap="small" dirty="0">
                <a:solidFill>
                  <a:prstClr val="white"/>
                </a:solidFill>
              </a:rPr>
              <a:t>E</a:t>
            </a:r>
            <a:r>
              <a:rPr lang="fr-FR" sz="544" kern="0" cap="small" dirty="0">
                <a:solidFill>
                  <a:prstClr val="white"/>
                </a:solidFill>
              </a:rPr>
              <a:t>lectronique et                    	</a:t>
            </a:r>
            <a:r>
              <a:rPr lang="fr-FR" sz="544" b="1" kern="0" cap="small" dirty="0">
                <a:solidFill>
                  <a:prstClr val="white"/>
                </a:solidFill>
              </a:rPr>
              <a:t>C</a:t>
            </a:r>
            <a:r>
              <a:rPr lang="fr-FR" sz="544" kern="0" cap="small" dirty="0">
                <a:solidFill>
                  <a:prstClr val="white"/>
                </a:solidFill>
              </a:rPr>
              <a:t>ommunication E</a:t>
            </a:r>
            <a:r>
              <a:rPr lang="fr-FR" sz="544" b="1" kern="0" cap="small" dirty="0">
                <a:solidFill>
                  <a:prstClr val="white"/>
                </a:solidFill>
              </a:rPr>
              <a:t>C</a:t>
            </a:r>
          </a:p>
          <a:p>
            <a:pPr defTabSz="248922">
              <a:tabLst>
                <a:tab pos="189181" algn="l"/>
              </a:tabLst>
              <a:defRPr/>
            </a:pPr>
            <a:r>
              <a:rPr lang="fr-FR" sz="544" b="1" kern="0" cap="small" dirty="0">
                <a:solidFill>
                  <a:prstClr val="white"/>
                </a:solidFill>
              </a:rPr>
              <a:t>      - I</a:t>
            </a:r>
            <a:r>
              <a:rPr lang="fr-FR" sz="544" kern="0" cap="small" dirty="0">
                <a:solidFill>
                  <a:prstClr val="white"/>
                </a:solidFill>
              </a:rPr>
              <a:t>nformatique et 	</a:t>
            </a:r>
            <a:r>
              <a:rPr lang="fr-FR" sz="544" b="1" kern="0" cap="small" dirty="0">
                <a:solidFill>
                  <a:prstClr val="white"/>
                </a:solidFill>
              </a:rPr>
              <a:t>R</a:t>
            </a:r>
            <a:r>
              <a:rPr lang="fr-FR" sz="544" kern="0" cap="small" dirty="0">
                <a:solidFill>
                  <a:prstClr val="white"/>
                </a:solidFill>
              </a:rPr>
              <a:t>éseaux  </a:t>
            </a:r>
            <a:r>
              <a:rPr lang="fr-FR" sz="544" b="1" kern="0" cap="small" dirty="0">
                <a:solidFill>
                  <a:prstClr val="white"/>
                </a:solidFill>
              </a:rPr>
              <a:t>IR</a:t>
            </a:r>
            <a:r>
              <a:rPr lang="fr-FR" sz="544" kern="0" cap="small" dirty="0">
                <a:solidFill>
                  <a:prstClr val="white"/>
                </a:solidFill>
              </a:rPr>
              <a:t> </a:t>
            </a:r>
          </a:p>
          <a:p>
            <a:pPr marL="60848" indent="-60848" defTabSz="248922">
              <a:spcBef>
                <a:spcPts val="418"/>
              </a:spcBef>
              <a:buFont typeface="Arial" panose="020B0604020202020204" pitchFamily="34" charset="0"/>
              <a:buChar char="•"/>
              <a:defRPr/>
            </a:pPr>
            <a:r>
              <a:rPr lang="fr-FR" sz="847" b="1" kern="0" cap="small" dirty="0">
                <a:solidFill>
                  <a:prstClr val="white"/>
                </a:solidFill>
              </a:rPr>
              <a:t> Électrotechnique</a:t>
            </a:r>
          </a:p>
          <a:p>
            <a:pPr marL="60848" indent="-60848" defTabSz="248922">
              <a:spcBef>
                <a:spcPts val="418"/>
              </a:spcBef>
              <a:buFont typeface="Arial" panose="020B0604020202020204" pitchFamily="34" charset="0"/>
              <a:buChar char="•"/>
              <a:defRPr/>
            </a:pPr>
            <a:endParaRPr lang="fr-FR" sz="484" i="1" kern="0" spc="-35" dirty="0">
              <a:solidFill>
                <a:prstClr val="white"/>
              </a:solidFill>
            </a:endParaRPr>
          </a:p>
          <a:p>
            <a:pPr defTabSz="892062">
              <a:spcBef>
                <a:spcPts val="418"/>
              </a:spcBef>
              <a:tabLst>
                <a:tab pos="309769" algn="l"/>
              </a:tabLst>
              <a:defRPr/>
            </a:pPr>
            <a:r>
              <a:rPr lang="fr-FR" sz="605" i="1" kern="0" dirty="0">
                <a:solidFill>
                  <a:prstClr val="white"/>
                </a:solidFill>
              </a:rPr>
              <a:t>Partenariat possible avec</a:t>
            </a:r>
          </a:p>
          <a:p>
            <a:pPr algn="r" defTabSz="892062">
              <a:tabLst>
                <a:tab pos="309769" algn="l"/>
              </a:tabLst>
              <a:defRPr/>
            </a:pPr>
            <a:r>
              <a:rPr lang="fr-FR" sz="605" i="1" kern="0" dirty="0">
                <a:solidFill>
                  <a:prstClr val="white"/>
                </a:solidFill>
              </a:rPr>
              <a:t>la Marine Nationale</a:t>
            </a:r>
          </a:p>
          <a:p>
            <a:pPr algn="r" defTabSz="892062">
              <a:tabLst>
                <a:tab pos="309769" algn="l"/>
              </a:tabLst>
              <a:defRPr/>
            </a:pPr>
            <a:r>
              <a:rPr lang="fr-FR" sz="605" i="1" kern="0" dirty="0">
                <a:solidFill>
                  <a:prstClr val="white"/>
                </a:solidFill>
              </a:rPr>
              <a:t>ou l’Armée de Terre  </a:t>
            </a:r>
          </a:p>
          <a:p>
            <a:pPr defTabSz="892062">
              <a:buFont typeface="Arial" pitchFamily="34" charset="0"/>
              <a:buChar char="•"/>
              <a:tabLst>
                <a:tab pos="309769" algn="l"/>
              </a:tabLst>
              <a:defRPr/>
            </a:pPr>
            <a:endParaRPr lang="fr-FR" sz="484" b="1" kern="0" cap="small" dirty="0">
              <a:solidFill>
                <a:prstClr val="white"/>
              </a:solidFill>
            </a:endParaRPr>
          </a:p>
          <a:p>
            <a:pPr algn="ctr" defTabSz="892062">
              <a:defRPr/>
            </a:pPr>
            <a:endParaRPr lang="fr-FR" sz="544" b="1" kern="0" dirty="0">
              <a:solidFill>
                <a:prstClr val="black"/>
              </a:solidFill>
              <a:latin typeface="Calibri" panose="020F0502020204030204"/>
            </a:endParaRPr>
          </a:p>
          <a:p>
            <a:pPr algn="ctr" defTabSz="892062">
              <a:defRPr/>
            </a:pPr>
            <a:endParaRPr lang="fr-FR" sz="1028" b="1" kern="0" cap="all" dirty="0">
              <a:solidFill>
                <a:srgbClr val="44546A">
                  <a:lumMod val="50000"/>
                </a:srgbClr>
              </a:solidFill>
              <a:latin typeface="Calibri" panose="020F0502020204030204"/>
            </a:endParaRPr>
          </a:p>
        </p:txBody>
      </p:sp>
      <p:sp>
        <p:nvSpPr>
          <p:cNvPr id="46" name="Rectangle à coins arrondis 45"/>
          <p:cNvSpPr/>
          <p:nvPr/>
        </p:nvSpPr>
        <p:spPr>
          <a:xfrm>
            <a:off x="6828571" y="916963"/>
            <a:ext cx="1100937" cy="1882006"/>
          </a:xfrm>
          <a:prstGeom prst="roundRect">
            <a:avLst>
              <a:gd name="adj" fmla="val 14755"/>
            </a:avLst>
          </a:prstGeom>
          <a:solidFill>
            <a:srgbClr val="666699"/>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968" b="1" kern="0" cap="small" spc="-70" dirty="0">
                <a:solidFill>
                  <a:prstClr val="black"/>
                </a:solidFill>
                <a:latin typeface="Calibri" panose="020F0502020204030204"/>
              </a:rPr>
              <a:t>Diplôme National Métiers d’Art et Du Design</a:t>
            </a:r>
          </a:p>
          <a:p>
            <a:pPr algn="ctr" defTabSz="892062">
              <a:defRPr/>
            </a:pPr>
            <a:r>
              <a:rPr lang="fr-FR" sz="968" b="1" kern="0" cap="small" dirty="0">
                <a:solidFill>
                  <a:prstClr val="black"/>
                </a:solidFill>
                <a:latin typeface="Calibri" panose="020F0502020204030204"/>
              </a:rPr>
              <a:t>DNMADE </a:t>
            </a:r>
          </a:p>
          <a:p>
            <a:pPr algn="ctr" defTabSz="892062">
              <a:defRPr/>
            </a:pPr>
            <a:r>
              <a:rPr lang="fr-FR" sz="968" b="1" kern="0" cap="small" dirty="0">
                <a:solidFill>
                  <a:prstClr val="black"/>
                </a:solidFill>
                <a:latin typeface="Calibri" panose="020F0502020204030204"/>
              </a:rPr>
              <a:t>3 ANS</a:t>
            </a:r>
          </a:p>
          <a:p>
            <a:pPr algn="ctr" defTabSz="892062">
              <a:defRPr/>
            </a:pPr>
            <a:endParaRPr lang="fr-FR" sz="242" b="1" kern="0" cap="small" dirty="0">
              <a:solidFill>
                <a:prstClr val="black"/>
              </a:solidFill>
              <a:latin typeface="Calibri" panose="020F0502020204030204"/>
            </a:endParaRPr>
          </a:p>
          <a:p>
            <a:pPr algn="ctr" defTabSz="892062">
              <a:defRPr/>
            </a:pPr>
            <a:r>
              <a:rPr lang="fr-FR" sz="847" b="1" kern="0" cap="small" dirty="0">
                <a:solidFill>
                  <a:prstClr val="white"/>
                </a:solidFill>
              </a:rPr>
              <a:t>Spectacle</a:t>
            </a:r>
          </a:p>
          <a:p>
            <a:pPr defTabSz="892062">
              <a:spcBef>
                <a:spcPts val="242"/>
              </a:spcBef>
              <a:defRPr/>
            </a:pPr>
            <a:r>
              <a:rPr lang="fr-FR" sz="847" kern="0" dirty="0">
                <a:solidFill>
                  <a:prstClr val="white"/>
                </a:solidFill>
              </a:rPr>
              <a:t>Spécialité :</a:t>
            </a:r>
          </a:p>
          <a:p>
            <a:pPr algn="r" defTabSz="892062">
              <a:defRPr/>
            </a:pPr>
            <a:r>
              <a:rPr lang="fr-FR" sz="847" kern="0" dirty="0">
                <a:solidFill>
                  <a:prstClr val="white"/>
                </a:solidFill>
              </a:rPr>
              <a:t>Régie Lumière</a:t>
            </a:r>
          </a:p>
          <a:p>
            <a:pPr algn="ctr" defTabSz="892062">
              <a:spcBef>
                <a:spcPts val="363"/>
              </a:spcBef>
              <a:defRPr/>
            </a:pPr>
            <a:r>
              <a:rPr lang="fr-FR" sz="605" i="1" kern="0" dirty="0">
                <a:solidFill>
                  <a:prstClr val="white"/>
                </a:solidFill>
              </a:rPr>
              <a:t>Chargé de l’éclairage artistique de spectacles vivants.</a:t>
            </a:r>
          </a:p>
          <a:p>
            <a:pPr defTabSz="892062">
              <a:spcBef>
                <a:spcPts val="363"/>
              </a:spcBef>
              <a:defRPr/>
            </a:pPr>
            <a:r>
              <a:rPr lang="fr-FR" sz="605" i="1" kern="0" dirty="0">
                <a:solidFill>
                  <a:prstClr val="white"/>
                </a:solidFill>
              </a:rPr>
              <a:t>Partenariat avec l’ENSATT et l’Université Jean Monnet</a:t>
            </a:r>
            <a:endParaRPr lang="fr-FR" sz="605" kern="0" dirty="0">
              <a:solidFill>
                <a:srgbClr val="44546A">
                  <a:lumMod val="50000"/>
                </a:srgbClr>
              </a:solidFill>
              <a:latin typeface="Calibri" panose="020F0502020204030204"/>
            </a:endParaRPr>
          </a:p>
        </p:txBody>
      </p:sp>
      <p:sp>
        <p:nvSpPr>
          <p:cNvPr id="47" name="Rectangle à coins arrondis 46"/>
          <p:cNvSpPr/>
          <p:nvPr/>
        </p:nvSpPr>
        <p:spPr>
          <a:xfrm>
            <a:off x="7943769" y="916092"/>
            <a:ext cx="1046305" cy="1882877"/>
          </a:xfrm>
          <a:prstGeom prst="roundRect">
            <a:avLst>
              <a:gd name="adj" fmla="val 17366"/>
            </a:avLst>
          </a:prstGeom>
          <a:solidFill>
            <a:srgbClr val="E75757"/>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nchorCtr="0"/>
          <a:lstStyle/>
          <a:p>
            <a:pPr algn="ctr" defTabSz="892062">
              <a:defRPr/>
            </a:pPr>
            <a:r>
              <a:rPr lang="fr-FR" sz="968" b="1" kern="0" cap="small" dirty="0">
                <a:solidFill>
                  <a:prstClr val="black"/>
                </a:solidFill>
                <a:latin typeface="Calibri" panose="020F0502020204030204"/>
              </a:rPr>
              <a:t>Formations </a:t>
            </a:r>
            <a:r>
              <a:rPr lang="fr-FR" sz="968" b="1" kern="0" cap="small" spc="-35" dirty="0">
                <a:solidFill>
                  <a:prstClr val="black"/>
                </a:solidFill>
                <a:latin typeface="Calibri" panose="020F0502020204030204"/>
              </a:rPr>
              <a:t>Complémentaires </a:t>
            </a:r>
          </a:p>
          <a:p>
            <a:pPr algn="ctr" defTabSz="892062">
              <a:defRPr/>
            </a:pPr>
            <a:r>
              <a:rPr lang="fr-FR" sz="968" b="1" kern="0" cap="small" dirty="0">
                <a:latin typeface="Calibri" panose="020F0502020204030204"/>
              </a:rPr>
              <a:t>1 AN</a:t>
            </a:r>
          </a:p>
          <a:p>
            <a:pPr marL="63061" indent="-63061" defTabSz="892062">
              <a:spcBef>
                <a:spcPts val="363"/>
              </a:spcBef>
              <a:defRPr/>
            </a:pPr>
            <a:r>
              <a:rPr lang="fr-FR" sz="544" b="1" kern="0" cap="small" dirty="0">
                <a:solidFill>
                  <a:srgbClr val="FFFFFF"/>
                </a:solidFill>
              </a:rPr>
              <a:t>- </a:t>
            </a:r>
            <a:r>
              <a:rPr lang="fr-FR" sz="726" b="1" kern="0" cap="small" dirty="0">
                <a:solidFill>
                  <a:srgbClr val="FFFFFF"/>
                </a:solidFill>
              </a:rPr>
              <a:t>T</a:t>
            </a:r>
            <a:r>
              <a:rPr lang="fr-FR" sz="726" kern="0" cap="small" dirty="0">
                <a:solidFill>
                  <a:srgbClr val="FFFFFF"/>
                </a:solidFill>
              </a:rPr>
              <a:t>echnicien Audiovisuel (TPSAP) </a:t>
            </a:r>
            <a:r>
              <a:rPr lang="fr-FR" sz="726" b="1" kern="0" cap="small" dirty="0">
                <a:solidFill>
                  <a:srgbClr val="FFFFFF"/>
                </a:solidFill>
              </a:rPr>
              <a:t>P</a:t>
            </a:r>
            <a:r>
              <a:rPr lang="fr-FR" sz="726" kern="0" cap="small" dirty="0">
                <a:solidFill>
                  <a:srgbClr val="FFFFFF"/>
                </a:solidFill>
              </a:rPr>
              <a:t>rofessionnel</a:t>
            </a:r>
          </a:p>
          <a:p>
            <a:pPr defTabSz="892062">
              <a:defRPr/>
            </a:pPr>
            <a:endParaRPr lang="fr-FR" sz="726" kern="0" cap="small" dirty="0">
              <a:solidFill>
                <a:srgbClr val="FFFFFF"/>
              </a:solidFill>
            </a:endParaRPr>
          </a:p>
          <a:p>
            <a:pPr defTabSz="892062">
              <a:defRPr/>
            </a:pPr>
            <a:r>
              <a:rPr lang="fr-FR" sz="726" b="1" kern="0" cap="small" dirty="0">
                <a:solidFill>
                  <a:srgbClr val="FFFFFF"/>
                </a:solidFill>
              </a:rPr>
              <a:t>- T</a:t>
            </a:r>
            <a:r>
              <a:rPr lang="fr-FR" sz="726" kern="0" cap="small" dirty="0">
                <a:solidFill>
                  <a:srgbClr val="FFFFFF"/>
                </a:solidFill>
              </a:rPr>
              <a:t>echnicien</a:t>
            </a:r>
          </a:p>
          <a:p>
            <a:pPr marL="189181" indent="-189181" defTabSz="892062">
              <a:defRPr/>
            </a:pPr>
            <a:r>
              <a:rPr lang="fr-FR" sz="726" b="1" kern="0" cap="small" dirty="0">
                <a:solidFill>
                  <a:srgbClr val="FFFFFF"/>
                </a:solidFill>
              </a:rPr>
              <a:t>  A</a:t>
            </a:r>
            <a:r>
              <a:rPr lang="fr-FR" sz="726" kern="0" cap="small" dirty="0">
                <a:solidFill>
                  <a:srgbClr val="FFFFFF"/>
                </a:solidFill>
              </a:rPr>
              <a:t>scensoriste (TASM)</a:t>
            </a:r>
          </a:p>
          <a:p>
            <a:pPr defTabSz="892062">
              <a:defRPr/>
            </a:pPr>
            <a:endParaRPr lang="fr-FR" sz="726" kern="0" cap="small" dirty="0">
              <a:solidFill>
                <a:srgbClr val="FFFFFF"/>
              </a:solidFill>
            </a:endParaRPr>
          </a:p>
          <a:p>
            <a:pPr algn="ctr" defTabSz="892062">
              <a:defRPr/>
            </a:pPr>
            <a:endParaRPr lang="fr-FR" sz="726" b="1" kern="0" cap="small" dirty="0">
              <a:solidFill>
                <a:srgbClr val="44546A">
                  <a:lumMod val="50000"/>
                </a:srgbClr>
              </a:solidFill>
              <a:latin typeface="Calibri" panose="020F0502020204030204"/>
            </a:endParaRPr>
          </a:p>
        </p:txBody>
      </p:sp>
      <p:sp>
        <p:nvSpPr>
          <p:cNvPr id="48" name="Rectangle à coins arrondis 47"/>
          <p:cNvSpPr/>
          <p:nvPr/>
        </p:nvSpPr>
        <p:spPr>
          <a:xfrm>
            <a:off x="4465426" y="904410"/>
            <a:ext cx="1162496" cy="1882006"/>
          </a:xfrm>
          <a:prstGeom prst="roundRect">
            <a:avLst>
              <a:gd name="adj" fmla="val 20090"/>
            </a:avLst>
          </a:prstGeom>
          <a:solidFill>
            <a:srgbClr val="ED4432"/>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968" b="1" kern="0" cap="small" spc="-70" dirty="0">
                <a:solidFill>
                  <a:prstClr val="black"/>
                </a:solidFill>
                <a:latin typeface="Calibri" panose="020F0502020204030204"/>
              </a:rPr>
              <a:t>Classe Préparatoire aux Grandes Ecoles</a:t>
            </a:r>
          </a:p>
          <a:p>
            <a:pPr algn="ctr" defTabSz="892062">
              <a:defRPr/>
            </a:pPr>
            <a:r>
              <a:rPr lang="fr-FR" sz="968" b="1" kern="0" cap="small" dirty="0">
                <a:solidFill>
                  <a:prstClr val="black"/>
                </a:solidFill>
                <a:latin typeface="Calibri" panose="020F0502020204030204"/>
              </a:rPr>
              <a:t>CPGE - 2 ans</a:t>
            </a:r>
            <a:endParaRPr lang="fr-FR" sz="968" b="1" kern="0" cap="small" spc="-70" dirty="0">
              <a:solidFill>
                <a:prstClr val="white"/>
              </a:solidFill>
              <a:latin typeface="Calibri" panose="020F0502020204030204"/>
            </a:endParaRPr>
          </a:p>
          <a:p>
            <a:pPr defTabSz="892062">
              <a:defRPr/>
            </a:pPr>
            <a:r>
              <a:rPr lang="fr-FR" sz="847" b="1" kern="0" cap="small" dirty="0">
                <a:solidFill>
                  <a:prstClr val="white"/>
                </a:solidFill>
              </a:rPr>
              <a:t>T</a:t>
            </a:r>
            <a:r>
              <a:rPr lang="fr-FR" sz="847" kern="0" cap="small" dirty="0">
                <a:solidFill>
                  <a:prstClr val="white"/>
                </a:solidFill>
              </a:rPr>
              <a:t>echnologie et </a:t>
            </a:r>
            <a:r>
              <a:rPr lang="fr-FR" sz="847" b="1" kern="0" cap="small" dirty="0">
                <a:solidFill>
                  <a:prstClr val="white"/>
                </a:solidFill>
              </a:rPr>
              <a:t>S</a:t>
            </a:r>
            <a:r>
              <a:rPr lang="fr-FR" sz="847" kern="0" cap="small" dirty="0">
                <a:solidFill>
                  <a:prstClr val="white"/>
                </a:solidFill>
              </a:rPr>
              <a:t>ciences </a:t>
            </a:r>
            <a:r>
              <a:rPr lang="fr-FR" sz="847" b="1" kern="0" cap="small" dirty="0">
                <a:solidFill>
                  <a:prstClr val="white"/>
                </a:solidFill>
              </a:rPr>
              <a:t>I</a:t>
            </a:r>
            <a:r>
              <a:rPr lang="fr-FR" sz="847" kern="0" cap="small" dirty="0">
                <a:solidFill>
                  <a:prstClr val="white"/>
                </a:solidFill>
              </a:rPr>
              <a:t>ndustrielles</a:t>
            </a:r>
          </a:p>
          <a:p>
            <a:pPr algn="ctr" defTabSz="892062">
              <a:defRPr/>
            </a:pPr>
            <a:r>
              <a:rPr lang="fr-FR" sz="847" kern="0" cap="small" dirty="0">
                <a:solidFill>
                  <a:srgbClr val="44546A">
                    <a:lumMod val="50000"/>
                  </a:srgbClr>
                </a:solidFill>
              </a:rPr>
              <a:t> </a:t>
            </a:r>
            <a:r>
              <a:rPr lang="fr-FR" sz="847" b="1" kern="0" cap="small" dirty="0">
                <a:solidFill>
                  <a:prstClr val="white"/>
                </a:solidFill>
              </a:rPr>
              <a:t>TSI</a:t>
            </a:r>
          </a:p>
          <a:p>
            <a:pPr defTabSz="892062">
              <a:defRPr/>
            </a:pPr>
            <a:endParaRPr lang="fr-FR" sz="605" i="1" kern="0" dirty="0">
              <a:solidFill>
                <a:prstClr val="white"/>
              </a:solidFill>
            </a:endParaRPr>
          </a:p>
          <a:p>
            <a:pPr defTabSz="892062">
              <a:defRPr/>
            </a:pPr>
            <a:r>
              <a:rPr lang="fr-FR" sz="605" i="1" kern="0" dirty="0">
                <a:solidFill>
                  <a:prstClr val="white"/>
                </a:solidFill>
              </a:rPr>
              <a:t>Préparation aux concours et dossiers d’entrée en écoles d’ingénieurs. </a:t>
            </a:r>
          </a:p>
          <a:p>
            <a:pPr defTabSz="892062">
              <a:spcBef>
                <a:spcPts val="418"/>
              </a:spcBef>
              <a:defRPr/>
            </a:pPr>
            <a:r>
              <a:rPr lang="fr-FR" sz="605" i="1" kern="0" dirty="0">
                <a:solidFill>
                  <a:prstClr val="white"/>
                </a:solidFill>
              </a:rPr>
              <a:t>Partenariat avec l’INSA Lyon</a:t>
            </a:r>
            <a:r>
              <a:rPr lang="fr-FR" sz="544" i="1" kern="0" dirty="0">
                <a:solidFill>
                  <a:prstClr val="white"/>
                </a:solidFill>
              </a:rPr>
              <a:t>. </a:t>
            </a:r>
          </a:p>
          <a:p>
            <a:pPr algn="ctr" defTabSz="892062">
              <a:defRPr/>
            </a:pPr>
            <a:endParaRPr lang="fr-FR" sz="544" b="1" kern="0" cap="all" dirty="0">
              <a:solidFill>
                <a:srgbClr val="44546A">
                  <a:lumMod val="50000"/>
                </a:srgbClr>
              </a:solidFill>
              <a:latin typeface="Calibri" panose="020F0502020204030204"/>
            </a:endParaRPr>
          </a:p>
        </p:txBody>
      </p:sp>
      <p:sp>
        <p:nvSpPr>
          <p:cNvPr id="49" name="ZoneTexte 48"/>
          <p:cNvSpPr txBox="1"/>
          <p:nvPr/>
        </p:nvSpPr>
        <p:spPr>
          <a:xfrm>
            <a:off x="4550643" y="2811654"/>
            <a:ext cx="1010073" cy="250551"/>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bac STI2D ou STL</a:t>
            </a:r>
          </a:p>
        </p:txBody>
      </p:sp>
      <p:sp>
        <p:nvSpPr>
          <p:cNvPr id="50" name="ZoneTexte 49"/>
          <p:cNvSpPr txBox="1"/>
          <p:nvPr/>
        </p:nvSpPr>
        <p:spPr>
          <a:xfrm>
            <a:off x="5643777" y="2819368"/>
            <a:ext cx="1168052" cy="250551"/>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bac général, STI2D ou professionnel</a:t>
            </a:r>
          </a:p>
        </p:txBody>
      </p:sp>
      <p:sp>
        <p:nvSpPr>
          <p:cNvPr id="51" name="ZoneTexte 50"/>
          <p:cNvSpPr txBox="1"/>
          <p:nvPr/>
        </p:nvSpPr>
        <p:spPr>
          <a:xfrm>
            <a:off x="6812639" y="2816979"/>
            <a:ext cx="1131129" cy="343654"/>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bac général, STI2D ou professionnel</a:t>
            </a:r>
          </a:p>
        </p:txBody>
      </p:sp>
      <p:sp>
        <p:nvSpPr>
          <p:cNvPr id="52" name="ZoneTexte 51"/>
          <p:cNvSpPr txBox="1"/>
          <p:nvPr/>
        </p:nvSpPr>
        <p:spPr>
          <a:xfrm>
            <a:off x="7943769" y="2821386"/>
            <a:ext cx="1046305" cy="250551"/>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bac professionnel ou STI2D.</a:t>
            </a:r>
          </a:p>
        </p:txBody>
      </p:sp>
      <p:sp>
        <p:nvSpPr>
          <p:cNvPr id="53" name="ZoneTexte 52"/>
          <p:cNvSpPr txBox="1"/>
          <p:nvPr/>
        </p:nvSpPr>
        <p:spPr>
          <a:xfrm>
            <a:off x="7317772" y="3681871"/>
            <a:ext cx="1196281" cy="566984"/>
          </a:xfrm>
          <a:prstGeom prst="rect">
            <a:avLst/>
          </a:prstGeom>
          <a:noFill/>
          <a:ln>
            <a:noFill/>
          </a:ln>
        </p:spPr>
        <p:txBody>
          <a:bodyPr wrap="square" lIns="63724" tIns="31862" rIns="63724" bIns="31862" rtlCol="0">
            <a:spAutoFit/>
          </a:bodyPr>
          <a:lstStyle/>
          <a:p>
            <a:pPr defTabSz="892062">
              <a:defRPr/>
            </a:pPr>
            <a:r>
              <a:rPr lang="fr-FR" sz="665" b="1" kern="0" dirty="0">
                <a:solidFill>
                  <a:prstClr val="black"/>
                </a:solidFill>
              </a:rPr>
              <a:t>Les formations </a:t>
            </a:r>
            <a:r>
              <a:rPr lang="fr-FR" sz="847" b="1" kern="0" spc="35" dirty="0">
                <a:ln w="11430"/>
                <a:solidFill>
                  <a:srgbClr val="0070C0"/>
                </a:solidFill>
                <a:effectLst>
                  <a:outerShdw blurRad="76200" dist="50800" dir="5400000" algn="tl" rotWithShape="0">
                    <a:srgbClr val="000000">
                      <a:alpha val="65000"/>
                    </a:srgbClr>
                  </a:outerShdw>
                </a:effectLst>
              </a:rPr>
              <a:t>A</a:t>
            </a:r>
            <a:r>
              <a:rPr lang="fr-FR" sz="665" b="1" kern="0" dirty="0">
                <a:solidFill>
                  <a:prstClr val="black"/>
                </a:solidFill>
              </a:rPr>
              <a:t> sont aussi proposées en alternance</a:t>
            </a:r>
          </a:p>
          <a:p>
            <a:pPr defTabSz="892062">
              <a:defRPr/>
            </a:pPr>
            <a:endParaRPr lang="fr-FR" sz="242" b="1" kern="0" dirty="0">
              <a:solidFill>
                <a:prstClr val="black"/>
              </a:solidFill>
            </a:endParaRPr>
          </a:p>
          <a:p>
            <a:pPr defTabSz="892062">
              <a:defRPr/>
            </a:pPr>
            <a:r>
              <a:rPr lang="fr-FR" sz="665" b="1" kern="0" dirty="0">
                <a:solidFill>
                  <a:prstClr val="black"/>
                </a:solidFill>
              </a:rPr>
              <a:t>Les formations </a:t>
            </a:r>
            <a:r>
              <a:rPr lang="fr-FR" sz="847" b="1" kern="0" spc="35" dirty="0">
                <a:ln w="11430"/>
                <a:solidFill>
                  <a:srgbClr val="FF0000"/>
                </a:solidFill>
                <a:effectLst>
                  <a:outerShdw blurRad="76200" dist="50800" dir="5400000" algn="tl" rotWithShape="0">
                    <a:srgbClr val="000000">
                      <a:alpha val="65000"/>
                    </a:srgbClr>
                  </a:outerShdw>
                </a:effectLst>
              </a:rPr>
              <a:t>A</a:t>
            </a:r>
            <a:r>
              <a:rPr lang="fr-FR" sz="665" b="1" kern="0" dirty="0">
                <a:solidFill>
                  <a:prstClr val="black"/>
                </a:solidFill>
              </a:rPr>
              <a:t> sont uniquement en alternance</a:t>
            </a:r>
          </a:p>
        </p:txBody>
      </p:sp>
      <p:sp>
        <p:nvSpPr>
          <p:cNvPr id="54" name="Rectangle à coins arrondis 53"/>
          <p:cNvSpPr/>
          <p:nvPr/>
        </p:nvSpPr>
        <p:spPr>
          <a:xfrm>
            <a:off x="4466153" y="3181840"/>
            <a:ext cx="1300186" cy="804329"/>
          </a:xfrm>
          <a:prstGeom prst="roundRect">
            <a:avLst/>
          </a:prstGeom>
          <a:solidFill>
            <a:srgbClr val="EE4432"/>
          </a:solidFill>
          <a:ln w="12700" cap="flat" cmpd="sng" algn="ctr">
            <a:noFill/>
            <a:prstDash val="solid"/>
            <a:miter lim="800000"/>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968" b="1" kern="0" cap="small" spc="-70" dirty="0">
                <a:solidFill>
                  <a:prstClr val="black"/>
                </a:solidFill>
                <a:latin typeface="Calibri" panose="020F0502020204030204"/>
              </a:rPr>
              <a:t>Classe Préparatoire aux Grandes Ecoles</a:t>
            </a:r>
          </a:p>
          <a:p>
            <a:pPr algn="ctr" defTabSz="892062">
              <a:defRPr/>
            </a:pPr>
            <a:r>
              <a:rPr lang="fr-FR" sz="968" b="1" kern="0" cap="small" dirty="0">
                <a:solidFill>
                  <a:prstClr val="black"/>
                </a:solidFill>
                <a:latin typeface="Calibri" panose="020F0502020204030204"/>
              </a:rPr>
              <a:t>CPGE - 1 an</a:t>
            </a:r>
            <a:endParaRPr lang="fr-FR" sz="968" b="1" kern="0" cap="small" spc="-70" dirty="0">
              <a:solidFill>
                <a:prstClr val="white"/>
              </a:solidFill>
              <a:latin typeface="Calibri" panose="020F0502020204030204"/>
            </a:endParaRPr>
          </a:p>
          <a:p>
            <a:pPr algn="ctr" defTabSz="892062">
              <a:defRPr/>
            </a:pPr>
            <a:r>
              <a:rPr lang="fr-FR" sz="847" b="1" kern="0" cap="small" dirty="0">
                <a:solidFill>
                  <a:prstClr val="white"/>
                </a:solidFill>
              </a:rPr>
              <a:t>A</a:t>
            </a:r>
            <a:r>
              <a:rPr lang="fr-FR" sz="847" kern="0" cap="small" dirty="0">
                <a:solidFill>
                  <a:prstClr val="white"/>
                </a:solidFill>
              </a:rPr>
              <a:t>daptation </a:t>
            </a:r>
            <a:r>
              <a:rPr lang="fr-FR" sz="847" b="1" kern="0" cap="small" dirty="0">
                <a:solidFill>
                  <a:prstClr val="white"/>
                </a:solidFill>
              </a:rPr>
              <a:t>T</a:t>
            </a:r>
            <a:r>
              <a:rPr lang="fr-FR" sz="847" kern="0" cap="small" dirty="0">
                <a:solidFill>
                  <a:prstClr val="white"/>
                </a:solidFill>
              </a:rPr>
              <a:t>echnicien </a:t>
            </a:r>
            <a:r>
              <a:rPr lang="fr-FR" sz="847" b="1" kern="0" cap="small" dirty="0">
                <a:solidFill>
                  <a:prstClr val="white"/>
                </a:solidFill>
              </a:rPr>
              <a:t>S</a:t>
            </a:r>
            <a:r>
              <a:rPr lang="fr-FR" sz="847" kern="0" cap="small" dirty="0">
                <a:solidFill>
                  <a:prstClr val="white"/>
                </a:solidFill>
              </a:rPr>
              <a:t>upérieur - </a:t>
            </a:r>
            <a:r>
              <a:rPr lang="fr-FR" sz="847" b="1" kern="0" cap="small" dirty="0">
                <a:solidFill>
                  <a:prstClr val="white"/>
                </a:solidFill>
              </a:rPr>
              <a:t>ATS</a:t>
            </a:r>
          </a:p>
          <a:p>
            <a:pPr algn="ctr" defTabSz="892062">
              <a:defRPr/>
            </a:pPr>
            <a:endParaRPr lang="fr-FR" sz="847" b="1" kern="0" dirty="0">
              <a:solidFill>
                <a:srgbClr val="44546A">
                  <a:lumMod val="50000"/>
                </a:srgbClr>
              </a:solidFill>
              <a:latin typeface="Calibri" panose="020F0502020204030204"/>
            </a:endParaRPr>
          </a:p>
          <a:p>
            <a:pPr algn="ctr" defTabSz="892062">
              <a:defRPr/>
            </a:pPr>
            <a:endParaRPr lang="fr-FR" sz="1028" b="1" kern="0" cap="all" dirty="0">
              <a:solidFill>
                <a:srgbClr val="44546A">
                  <a:lumMod val="50000"/>
                </a:srgbClr>
              </a:solidFill>
              <a:latin typeface="Calibri" panose="020F0502020204030204"/>
            </a:endParaRPr>
          </a:p>
        </p:txBody>
      </p:sp>
      <p:sp>
        <p:nvSpPr>
          <p:cNvPr id="55" name="Rectangle à coins arrondis 54"/>
          <p:cNvSpPr/>
          <p:nvPr/>
        </p:nvSpPr>
        <p:spPr>
          <a:xfrm>
            <a:off x="5792240" y="3195438"/>
            <a:ext cx="1432385" cy="823594"/>
          </a:xfrm>
          <a:prstGeom prst="roundRect">
            <a:avLst>
              <a:gd name="adj" fmla="val 26609"/>
            </a:avLst>
          </a:prstGeom>
          <a:solidFill>
            <a:srgbClr val="ED7777"/>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968" b="1" kern="0" cap="small" spc="-70" dirty="0">
                <a:solidFill>
                  <a:prstClr val="black"/>
                </a:solidFill>
                <a:latin typeface="Calibri" panose="020F0502020204030204"/>
              </a:rPr>
              <a:t>Licence  Professionnelle</a:t>
            </a:r>
          </a:p>
          <a:p>
            <a:pPr algn="ctr" defTabSz="892062">
              <a:defRPr/>
            </a:pPr>
            <a:r>
              <a:rPr lang="fr-FR" sz="605" b="1" kern="0" spc="-35" dirty="0">
                <a:solidFill>
                  <a:prstClr val="black"/>
                </a:solidFill>
                <a:latin typeface="Calibri" panose="020F0502020204030204"/>
              </a:rPr>
              <a:t>En partenariat avec l’université Lyon 1   </a:t>
            </a:r>
          </a:p>
          <a:p>
            <a:pPr algn="ctr" defTabSz="892062">
              <a:defRPr/>
            </a:pPr>
            <a:r>
              <a:rPr lang="fr-FR" sz="968" b="1" kern="0" cap="small" dirty="0">
                <a:solidFill>
                  <a:prstClr val="black"/>
                </a:solidFill>
                <a:latin typeface="Calibri" panose="020F0502020204030204"/>
              </a:rPr>
              <a:t>1 an</a:t>
            </a:r>
            <a:endParaRPr lang="fr-FR" sz="968" b="1" kern="0" cap="small" spc="-70" dirty="0">
              <a:solidFill>
                <a:prstClr val="white"/>
              </a:solidFill>
              <a:latin typeface="Calibri" panose="020F0502020204030204"/>
            </a:endParaRPr>
          </a:p>
          <a:p>
            <a:pPr algn="ctr" defTabSz="892062">
              <a:defRPr/>
            </a:pPr>
            <a:r>
              <a:rPr lang="fr-FR" sz="847" b="1" kern="0" cap="small" spc="-70" dirty="0">
                <a:solidFill>
                  <a:prstClr val="white"/>
                </a:solidFill>
              </a:rPr>
              <a:t>Systèmes intelligents,  interconnectés et pilotés </a:t>
            </a:r>
          </a:p>
          <a:p>
            <a:pPr algn="ctr" defTabSz="892062">
              <a:defRPr/>
            </a:pPr>
            <a:endParaRPr lang="fr-FR" sz="847" b="1" kern="0" dirty="0">
              <a:solidFill>
                <a:srgbClr val="44546A">
                  <a:lumMod val="50000"/>
                </a:srgbClr>
              </a:solidFill>
              <a:latin typeface="Calibri" panose="020F0502020204030204"/>
            </a:endParaRPr>
          </a:p>
          <a:p>
            <a:pPr algn="ctr" defTabSz="892062">
              <a:defRPr/>
            </a:pPr>
            <a:endParaRPr lang="fr-FR" sz="1028" b="1" kern="0" cap="all" dirty="0">
              <a:solidFill>
                <a:srgbClr val="44546A">
                  <a:lumMod val="50000"/>
                </a:srgbClr>
              </a:solidFill>
              <a:latin typeface="Calibri" panose="020F0502020204030204"/>
            </a:endParaRPr>
          </a:p>
        </p:txBody>
      </p:sp>
      <p:pic>
        <p:nvPicPr>
          <p:cNvPr id="60" name="Picture 8" descr="Résultat de recherche d'images pour &quot;label&quot;"/>
          <p:cNvPicPr>
            <a:picLocks noChangeAspect="1" noChangeArrowheads="1"/>
          </p:cNvPicPr>
          <p:nvPr/>
        </p:nvPicPr>
        <p:blipFill>
          <a:blip r:embed="rId13" cstate="print">
            <a:duotone>
              <a:prstClr val="black"/>
              <a:srgbClr val="C3B0D2">
                <a:tint val="45000"/>
                <a:satMod val="400000"/>
              </a:srgbClr>
            </a:duotone>
            <a:extLst>
              <a:ext uri="{28A0092B-C50C-407E-A947-70E740481C1C}">
                <a14:useLocalDpi xmlns:a14="http://schemas.microsoft.com/office/drawing/2010/main" val="0"/>
              </a:ext>
            </a:extLst>
          </a:blip>
          <a:srcRect/>
          <a:stretch>
            <a:fillRect/>
          </a:stretch>
        </p:blipFill>
        <p:spPr bwMode="auto">
          <a:xfrm rot="13839153">
            <a:off x="7862675" y="3003206"/>
            <a:ext cx="1375947" cy="956614"/>
          </a:xfrm>
          <a:prstGeom prst="rect">
            <a:avLst/>
          </a:prstGeom>
          <a:noFill/>
          <a:extLst>
            <a:ext uri="{909E8E84-426E-40DD-AFC4-6F175D3DCCD1}">
              <a14:hiddenFill xmlns:a14="http://schemas.microsoft.com/office/drawing/2010/main">
                <a:solidFill>
                  <a:srgbClr val="FFFFFF"/>
                </a:solidFill>
              </a14:hiddenFill>
            </a:ext>
          </a:extLst>
        </p:spPr>
      </p:pic>
      <p:sp>
        <p:nvSpPr>
          <p:cNvPr id="68" name="ZoneTexte 67"/>
          <p:cNvSpPr txBox="1"/>
          <p:nvPr/>
        </p:nvSpPr>
        <p:spPr>
          <a:xfrm rot="2333787">
            <a:off x="8212684" y="3197741"/>
            <a:ext cx="816731" cy="371640"/>
          </a:xfrm>
          <a:prstGeom prst="rect">
            <a:avLst/>
          </a:prstGeom>
          <a:noFill/>
        </p:spPr>
        <p:txBody>
          <a:bodyPr wrap="square" rtlCol="0">
            <a:spAutoFit/>
          </a:bodyPr>
          <a:lstStyle/>
          <a:p>
            <a:pPr algn="ctr" defTabSz="892062">
              <a:defRPr/>
            </a:pPr>
            <a:r>
              <a:rPr lang="fr-FR" sz="605" b="1" kern="0" dirty="0">
                <a:solidFill>
                  <a:prstClr val="white"/>
                </a:solidFill>
              </a:rPr>
              <a:t>Lycée</a:t>
            </a:r>
          </a:p>
          <a:p>
            <a:pPr algn="ctr" defTabSz="892062">
              <a:defRPr/>
            </a:pPr>
            <a:r>
              <a:rPr lang="fr-FR" sz="605" b="1" kern="0" dirty="0">
                <a:solidFill>
                  <a:prstClr val="white"/>
                </a:solidFill>
              </a:rPr>
              <a:t>Membre du Campus</a:t>
            </a:r>
            <a:endParaRPr lang="fr-FR" sz="605" kern="0" dirty="0">
              <a:solidFill>
                <a:prstClr val="black"/>
              </a:solidFill>
            </a:endParaRPr>
          </a:p>
        </p:txBody>
      </p:sp>
      <p:cxnSp>
        <p:nvCxnSpPr>
          <p:cNvPr id="70" name="Connecteur droit 69"/>
          <p:cNvCxnSpPr/>
          <p:nvPr/>
        </p:nvCxnSpPr>
        <p:spPr>
          <a:xfrm>
            <a:off x="8295852" y="3396734"/>
            <a:ext cx="411871" cy="316109"/>
          </a:xfrm>
          <a:prstGeom prst="line">
            <a:avLst/>
          </a:prstGeom>
          <a:noFill/>
          <a:ln w="6350" cap="flat" cmpd="sng" algn="ctr">
            <a:solidFill>
              <a:sysClr val="window" lastClr="FFFFFF"/>
            </a:solidFill>
            <a:prstDash val="solid"/>
            <a:miter lim="800000"/>
          </a:ln>
          <a:effectLst/>
        </p:spPr>
      </p:cxnSp>
      <p:sp>
        <p:nvSpPr>
          <p:cNvPr id="75" name="ZoneTexte 74"/>
          <p:cNvSpPr txBox="1"/>
          <p:nvPr/>
        </p:nvSpPr>
        <p:spPr>
          <a:xfrm rot="2245069">
            <a:off x="8107839" y="3600260"/>
            <a:ext cx="869519" cy="185435"/>
          </a:xfrm>
          <a:prstGeom prst="rect">
            <a:avLst/>
          </a:prstGeom>
          <a:noFill/>
        </p:spPr>
        <p:txBody>
          <a:bodyPr wrap="square" rtlCol="0">
            <a:spAutoFit/>
          </a:bodyPr>
          <a:lstStyle/>
          <a:p>
            <a:pPr defTabSz="892062">
              <a:defRPr/>
            </a:pPr>
            <a:r>
              <a:rPr lang="fr-FR" sz="605" b="1" kern="0" dirty="0">
                <a:solidFill>
                  <a:prstClr val="white"/>
                </a:solidFill>
              </a:rPr>
              <a:t>Depuis juin 2017</a:t>
            </a:r>
            <a:endParaRPr lang="fr-FR" sz="605" kern="0" dirty="0">
              <a:solidFill>
                <a:prstClr val="black"/>
              </a:solidFill>
            </a:endParaRPr>
          </a:p>
        </p:txBody>
      </p:sp>
      <p:pic>
        <p:nvPicPr>
          <p:cNvPr id="76" name="Picture 2" descr="Résultat de recherche d'images pour &quot;logo campus lumiere&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9497" y="3199089"/>
            <a:ext cx="765492" cy="465123"/>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p:cNvSpPr txBox="1"/>
          <p:nvPr/>
        </p:nvSpPr>
        <p:spPr>
          <a:xfrm>
            <a:off x="4550643" y="4039827"/>
            <a:ext cx="1124063" cy="250551"/>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a:t>
            </a:r>
          </a:p>
          <a:p>
            <a:pPr algn="ctr" defTabSz="892062">
              <a:defRPr/>
            </a:pPr>
            <a:r>
              <a:rPr lang="fr-FR" sz="605" b="1" i="1" kern="0" dirty="0">
                <a:solidFill>
                  <a:prstClr val="black"/>
                </a:solidFill>
              </a:rPr>
              <a:t>DUT ou BTS</a:t>
            </a:r>
          </a:p>
        </p:txBody>
      </p:sp>
      <p:sp>
        <p:nvSpPr>
          <p:cNvPr id="79" name="ZoneTexte 78"/>
          <p:cNvSpPr txBox="1"/>
          <p:nvPr/>
        </p:nvSpPr>
        <p:spPr>
          <a:xfrm>
            <a:off x="5963499" y="4039827"/>
            <a:ext cx="1124063" cy="250551"/>
          </a:xfrm>
          <a:prstGeom prst="rect">
            <a:avLst/>
          </a:prstGeom>
          <a:noFill/>
          <a:ln>
            <a:noFill/>
          </a:ln>
        </p:spPr>
        <p:txBody>
          <a:bodyPr wrap="square" lIns="63724" tIns="31862" rIns="63724" bIns="31862" rtlCol="0">
            <a:spAutoFit/>
          </a:bodyPr>
          <a:lstStyle/>
          <a:p>
            <a:pPr algn="ctr" defTabSz="892062">
              <a:defRPr/>
            </a:pPr>
            <a:r>
              <a:rPr lang="fr-FR" sz="605" b="1" i="1" kern="0" dirty="0">
                <a:solidFill>
                  <a:prstClr val="black"/>
                </a:solidFill>
              </a:rPr>
              <a:t>En étant titulaire d’un </a:t>
            </a:r>
          </a:p>
          <a:p>
            <a:pPr algn="ctr" defTabSz="892062">
              <a:defRPr/>
            </a:pPr>
            <a:r>
              <a:rPr lang="fr-FR" sz="605" b="1" i="1" kern="0" dirty="0">
                <a:solidFill>
                  <a:prstClr val="black"/>
                </a:solidFill>
              </a:rPr>
              <a:t>Bac + 2</a:t>
            </a:r>
          </a:p>
        </p:txBody>
      </p:sp>
      <p:sp>
        <p:nvSpPr>
          <p:cNvPr id="80" name="Rectangle 79"/>
          <p:cNvSpPr/>
          <p:nvPr/>
        </p:nvSpPr>
        <p:spPr>
          <a:xfrm>
            <a:off x="6474940" y="1866300"/>
            <a:ext cx="250032" cy="232692"/>
          </a:xfrm>
          <a:prstGeom prst="rect">
            <a:avLst/>
          </a:prstGeom>
        </p:spPr>
        <p:txBody>
          <a:bodyPr wrap="square" lIns="0" tIns="0" rIns="0" bIns="0">
            <a:spAutoFit/>
          </a:bodyPr>
          <a:lstStyle/>
          <a:p>
            <a:pPr algn="ctr" defTabSz="892062">
              <a:defRPr/>
            </a:pPr>
            <a:r>
              <a:rPr lang="fr-FR" sz="1512" b="1" kern="0" spc="35" dirty="0">
                <a:ln w="11430"/>
                <a:solidFill>
                  <a:srgbClr val="0070C0"/>
                </a:solidFill>
                <a:effectLst>
                  <a:outerShdw blurRad="76200" dist="50800" dir="5400000" algn="tl" rotWithShape="0">
                    <a:srgbClr val="000000">
                      <a:alpha val="65000"/>
                    </a:srgbClr>
                  </a:outerShdw>
                </a:effectLst>
              </a:rPr>
              <a:t>A</a:t>
            </a:r>
          </a:p>
        </p:txBody>
      </p:sp>
      <p:sp>
        <p:nvSpPr>
          <p:cNvPr id="81" name="Rectangle 80"/>
          <p:cNvSpPr/>
          <p:nvPr/>
        </p:nvSpPr>
        <p:spPr>
          <a:xfrm>
            <a:off x="6474940" y="2167770"/>
            <a:ext cx="250032" cy="232692"/>
          </a:xfrm>
          <a:prstGeom prst="rect">
            <a:avLst/>
          </a:prstGeom>
        </p:spPr>
        <p:txBody>
          <a:bodyPr wrap="square" lIns="0" tIns="0" rIns="0" bIns="0">
            <a:spAutoFit/>
          </a:bodyPr>
          <a:lstStyle/>
          <a:p>
            <a:pPr algn="ctr" defTabSz="892062">
              <a:defRPr/>
            </a:pPr>
            <a:r>
              <a:rPr lang="fr-FR" sz="1512" b="1" kern="0" spc="35" dirty="0">
                <a:ln w="11430"/>
                <a:solidFill>
                  <a:srgbClr val="0070C0"/>
                </a:solidFill>
                <a:effectLst>
                  <a:outerShdw blurRad="76200" dist="50800" dir="5400000" algn="tl" rotWithShape="0">
                    <a:srgbClr val="000000">
                      <a:alpha val="65000"/>
                    </a:srgbClr>
                  </a:outerShdw>
                </a:effectLst>
              </a:rPr>
              <a:t>A</a:t>
            </a:r>
          </a:p>
        </p:txBody>
      </p:sp>
      <p:sp>
        <p:nvSpPr>
          <p:cNvPr id="82" name="Rectangle 81"/>
          <p:cNvSpPr/>
          <p:nvPr/>
        </p:nvSpPr>
        <p:spPr>
          <a:xfrm>
            <a:off x="7573395" y="1611133"/>
            <a:ext cx="250032" cy="232692"/>
          </a:xfrm>
          <a:prstGeom prst="rect">
            <a:avLst/>
          </a:prstGeom>
        </p:spPr>
        <p:txBody>
          <a:bodyPr wrap="square" lIns="0" tIns="0" rIns="0" bIns="0">
            <a:spAutoFit/>
          </a:bodyPr>
          <a:lstStyle/>
          <a:p>
            <a:pPr algn="ctr" defTabSz="892062">
              <a:defRPr/>
            </a:pPr>
            <a:r>
              <a:rPr lang="fr-FR" sz="1512" b="1" kern="0" spc="35" dirty="0">
                <a:ln w="11430"/>
                <a:solidFill>
                  <a:srgbClr val="FF0000"/>
                </a:solidFill>
                <a:effectLst>
                  <a:outerShdw blurRad="76200" dist="50800" dir="5400000" algn="tl" rotWithShape="0">
                    <a:srgbClr val="000000">
                      <a:alpha val="65000"/>
                    </a:srgbClr>
                  </a:outerShdw>
                </a:effectLst>
              </a:rPr>
              <a:t>A</a:t>
            </a:r>
          </a:p>
        </p:txBody>
      </p:sp>
      <p:pic>
        <p:nvPicPr>
          <p:cNvPr id="90" name="Image 8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9446" y="464755"/>
            <a:ext cx="2167145" cy="1021053"/>
          </a:xfrm>
          <a:prstGeom prst="rect">
            <a:avLst/>
          </a:prstGeom>
          <a:effectLst/>
        </p:spPr>
      </p:pic>
      <p:sp>
        <p:nvSpPr>
          <p:cNvPr id="91" name="Organigramme : Alternative 90"/>
          <p:cNvSpPr/>
          <p:nvPr/>
        </p:nvSpPr>
        <p:spPr>
          <a:xfrm>
            <a:off x="2418853" y="678991"/>
            <a:ext cx="1970439" cy="802453"/>
          </a:xfrm>
          <a:prstGeom prst="flowChartAlternateProcess">
            <a:avLst/>
          </a:prstGeom>
          <a:solidFill>
            <a:srgbClr val="002060"/>
          </a:solidFill>
          <a:ln w="12700" cap="flat" cmpd="sng" algn="ctr">
            <a:noFill/>
            <a:prstDash val="solid"/>
            <a:miter lim="800000"/>
          </a:ln>
          <a:effectLst/>
        </p:spPr>
        <p:txBody>
          <a:bodyPr lIns="21772" rIns="21772" rtlCol="0" anchor="ctr"/>
          <a:lstStyle/>
          <a:p>
            <a:pPr algn="ctr" defTabSz="892062">
              <a:defRPr/>
            </a:pPr>
            <a:r>
              <a:rPr lang="fr-FR" sz="2177" b="1" kern="0" dirty="0">
                <a:solidFill>
                  <a:prstClr val="white"/>
                </a:solidFill>
                <a:latin typeface="Calibri Light" panose="020F0302020204030204"/>
                <a:cs typeface="Arial" panose="020B0604020202020204" pitchFamily="34" charset="0"/>
              </a:rPr>
              <a:t>Un lycée tourné vers la réussite</a:t>
            </a:r>
          </a:p>
        </p:txBody>
      </p:sp>
      <p:sp>
        <p:nvSpPr>
          <p:cNvPr id="92" name="Rectangle à coins arrondis 91"/>
          <p:cNvSpPr/>
          <p:nvPr/>
        </p:nvSpPr>
        <p:spPr>
          <a:xfrm>
            <a:off x="199446" y="1222062"/>
            <a:ext cx="2149791" cy="255904"/>
          </a:xfrm>
          <a:prstGeom prst="roundRect">
            <a:avLst/>
          </a:prstGeom>
          <a:solidFill>
            <a:sysClr val="window" lastClr="FFFFFF">
              <a:lumMod val="85000"/>
            </a:sysClr>
          </a:solidFill>
          <a:ln w="12700" cap="flat" cmpd="sng" algn="ctr">
            <a:noFill/>
            <a:prstDash val="solid"/>
            <a:miter lim="800000"/>
          </a:ln>
          <a:effectLst/>
        </p:spPr>
        <p:txBody>
          <a:bodyPr rtlCol="0" anchor="ctr"/>
          <a:lstStyle/>
          <a:p>
            <a:pPr algn="ctr" defTabSz="892062">
              <a:defRPr/>
            </a:pPr>
            <a:r>
              <a:rPr lang="fr-FR" sz="665" b="1" kern="0" dirty="0">
                <a:solidFill>
                  <a:prstClr val="black"/>
                </a:solidFill>
                <a:latin typeface="Calibri" panose="020F0502020204030204"/>
              </a:rPr>
              <a:t>25 rue de Tourvielle 69322 LYON cedex 05</a:t>
            </a:r>
          </a:p>
          <a:p>
            <a:pPr algn="ctr" defTabSz="892062">
              <a:defRPr/>
            </a:pPr>
            <a:r>
              <a:rPr lang="fr-FR" sz="665" b="1" kern="0" dirty="0">
                <a:solidFill>
                  <a:prstClr val="black"/>
                </a:solidFill>
                <a:latin typeface="Calibri" panose="020F0502020204030204"/>
              </a:rPr>
              <a:t>04 72 16 70 00 – www.lyceebranly.com</a:t>
            </a:r>
          </a:p>
        </p:txBody>
      </p:sp>
      <p:sp>
        <p:nvSpPr>
          <p:cNvPr id="84" name="Rectangle 83"/>
          <p:cNvSpPr/>
          <p:nvPr/>
        </p:nvSpPr>
        <p:spPr>
          <a:xfrm>
            <a:off x="6961438" y="3491010"/>
            <a:ext cx="250032" cy="232692"/>
          </a:xfrm>
          <a:prstGeom prst="rect">
            <a:avLst/>
          </a:prstGeom>
        </p:spPr>
        <p:txBody>
          <a:bodyPr wrap="square" lIns="0" tIns="0" rIns="0" bIns="0">
            <a:spAutoFit/>
          </a:bodyPr>
          <a:lstStyle/>
          <a:p>
            <a:pPr algn="ctr" defTabSz="892062">
              <a:defRPr/>
            </a:pPr>
            <a:r>
              <a:rPr lang="fr-FR" sz="1512" b="1" kern="0" spc="35" dirty="0">
                <a:ln w="11430"/>
                <a:solidFill>
                  <a:srgbClr val="0070C0"/>
                </a:solidFill>
                <a:effectLst>
                  <a:outerShdw blurRad="76200" dist="50800" dir="5400000" algn="tl" rotWithShape="0">
                    <a:srgbClr val="000000">
                      <a:alpha val="65000"/>
                    </a:srgbClr>
                  </a:outerShdw>
                </a:effectLst>
              </a:rPr>
              <a:t>A</a:t>
            </a:r>
          </a:p>
        </p:txBody>
      </p:sp>
      <p:sp>
        <p:nvSpPr>
          <p:cNvPr id="86" name="Rectangle 85"/>
          <p:cNvSpPr/>
          <p:nvPr/>
        </p:nvSpPr>
        <p:spPr>
          <a:xfrm>
            <a:off x="6474940" y="4447081"/>
            <a:ext cx="2470451" cy="588079"/>
          </a:xfrm>
          <a:prstGeom prst="rect">
            <a:avLst/>
          </a:prstGeom>
        </p:spPr>
        <p:txBody>
          <a:bodyPr wrap="square" lIns="63724" tIns="31862" rIns="63724" bIns="31862">
            <a:spAutoFit/>
          </a:bodyPr>
          <a:lstStyle/>
          <a:p>
            <a:pPr marL="0" lvl="1" defTabSz="892062">
              <a:spcBef>
                <a:spcPts val="363"/>
              </a:spcBef>
              <a:tabLst>
                <a:tab pos="498876" algn="l"/>
              </a:tabLst>
            </a:pPr>
            <a:r>
              <a:rPr lang="fr-FR" sz="726" b="1" dirty="0">
                <a:solidFill>
                  <a:prstClr val="black"/>
                </a:solidFill>
                <a:latin typeface="Tw Cen MT" panose="020B0602020104020603" pitchFamily="34" charset="0"/>
              </a:rPr>
              <a:t>Conventions pour l’apprentissage et la formation continue :</a:t>
            </a:r>
          </a:p>
          <a:p>
            <a:pPr marL="0" lvl="1" indent="-172817" algn="just" defTabSz="892062">
              <a:spcBef>
                <a:spcPts val="181"/>
              </a:spcBef>
              <a:buFont typeface="Arial" panose="020B0604020202020204" pitchFamily="34" charset="0"/>
              <a:buChar char="•"/>
              <a:tabLst>
                <a:tab pos="498876" algn="l"/>
              </a:tabLst>
            </a:pPr>
            <a:r>
              <a:rPr lang="fr-FR" sz="726" b="1" dirty="0">
                <a:solidFill>
                  <a:prstClr val="black"/>
                </a:solidFill>
                <a:latin typeface="Tw Cen MT" panose="020B0602020104020603" pitchFamily="34" charset="0"/>
              </a:rPr>
              <a:t>GRETA-CFA Lyon Métropole</a:t>
            </a:r>
          </a:p>
          <a:p>
            <a:pPr marL="0" lvl="1" indent="-172817" algn="just" defTabSz="892062">
              <a:spcBef>
                <a:spcPts val="181"/>
              </a:spcBef>
              <a:buFont typeface="Arial" panose="020B0604020202020204" pitchFamily="34" charset="0"/>
              <a:buChar char="•"/>
              <a:tabLst>
                <a:tab pos="498876" algn="l"/>
              </a:tabLst>
            </a:pPr>
            <a:r>
              <a:rPr lang="fr-FR" sz="726" b="1" dirty="0">
                <a:solidFill>
                  <a:prstClr val="black"/>
                </a:solidFill>
                <a:latin typeface="Tw Cen MT" panose="020B0602020104020603" pitchFamily="34" charset="0"/>
              </a:rPr>
              <a:t>CFAI Lyon</a:t>
            </a:r>
          </a:p>
          <a:p>
            <a:pPr marL="0" lvl="1" indent="-172817" algn="just" defTabSz="892062">
              <a:spcBef>
                <a:spcPts val="181"/>
              </a:spcBef>
              <a:buFont typeface="Arial" panose="020B0604020202020204" pitchFamily="34" charset="0"/>
              <a:buChar char="•"/>
              <a:tabLst>
                <a:tab pos="498876" algn="l"/>
              </a:tabLst>
            </a:pPr>
            <a:r>
              <a:rPr lang="fr-FR" sz="726" b="1" dirty="0">
                <a:solidFill>
                  <a:prstClr val="black"/>
                </a:solidFill>
                <a:latin typeface="Tw Cen MT" panose="020B0602020104020603" pitchFamily="34" charset="0"/>
              </a:rPr>
              <a:t>Université Lyon 1</a:t>
            </a:r>
          </a:p>
        </p:txBody>
      </p:sp>
      <p:sp>
        <p:nvSpPr>
          <p:cNvPr id="87" name="Rectangle 86"/>
          <p:cNvSpPr/>
          <p:nvPr/>
        </p:nvSpPr>
        <p:spPr>
          <a:xfrm>
            <a:off x="8045820" y="4642884"/>
            <a:ext cx="250032" cy="232692"/>
          </a:xfrm>
          <a:prstGeom prst="rect">
            <a:avLst/>
          </a:prstGeom>
        </p:spPr>
        <p:txBody>
          <a:bodyPr wrap="square" lIns="0" tIns="0" rIns="0" bIns="0">
            <a:spAutoFit/>
          </a:bodyPr>
          <a:lstStyle/>
          <a:p>
            <a:pPr algn="ctr" defTabSz="892062">
              <a:defRPr/>
            </a:pPr>
            <a:r>
              <a:rPr lang="fr-FR" sz="1512" b="1" kern="0" spc="35" dirty="0">
                <a:ln w="11430"/>
                <a:solidFill>
                  <a:srgbClr val="0070C0"/>
                </a:solidFill>
                <a:effectLst>
                  <a:outerShdw blurRad="76200" dist="50800" dir="5400000" algn="tl" rotWithShape="0">
                    <a:srgbClr val="000000">
                      <a:alpha val="65000"/>
                    </a:srgbClr>
                  </a:outerShdw>
                </a:effectLst>
              </a:rPr>
              <a:t>A</a:t>
            </a:r>
          </a:p>
        </p:txBody>
      </p:sp>
      <p:sp>
        <p:nvSpPr>
          <p:cNvPr id="88" name="Rectangle 87"/>
          <p:cNvSpPr/>
          <p:nvPr/>
        </p:nvSpPr>
        <p:spPr>
          <a:xfrm>
            <a:off x="8341905" y="4642884"/>
            <a:ext cx="250032" cy="232692"/>
          </a:xfrm>
          <a:prstGeom prst="rect">
            <a:avLst/>
          </a:prstGeom>
        </p:spPr>
        <p:txBody>
          <a:bodyPr wrap="square" lIns="0" tIns="0" rIns="0" bIns="0">
            <a:spAutoFit/>
          </a:bodyPr>
          <a:lstStyle/>
          <a:p>
            <a:pPr algn="ctr" defTabSz="892062">
              <a:defRPr/>
            </a:pPr>
            <a:r>
              <a:rPr lang="fr-FR" sz="1512" b="1" kern="0" spc="35" dirty="0">
                <a:ln w="11430"/>
                <a:solidFill>
                  <a:srgbClr val="FF0000"/>
                </a:solidFill>
                <a:effectLst>
                  <a:outerShdw blurRad="76200" dist="50800" dir="5400000" algn="tl" rotWithShape="0">
                    <a:srgbClr val="000000">
                      <a:alpha val="65000"/>
                    </a:srgbClr>
                  </a:outerShdw>
                </a:effectLst>
              </a:rPr>
              <a:t>A</a:t>
            </a:r>
          </a:p>
        </p:txBody>
      </p:sp>
      <p:sp>
        <p:nvSpPr>
          <p:cNvPr id="56" name="Organigramme : Alternative 55"/>
          <p:cNvSpPr/>
          <p:nvPr/>
        </p:nvSpPr>
        <p:spPr>
          <a:xfrm>
            <a:off x="4465425" y="4288590"/>
            <a:ext cx="1498073" cy="360243"/>
          </a:xfrm>
          <a:prstGeom prst="flowChartAlternateProcess">
            <a:avLst/>
          </a:prstGeom>
          <a:solidFill>
            <a:srgbClr val="C0000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APPRENTISSAGE</a:t>
            </a:r>
          </a:p>
        </p:txBody>
      </p:sp>
      <p:sp>
        <p:nvSpPr>
          <p:cNvPr id="89" name="Organigramme : Alternative 88"/>
          <p:cNvSpPr/>
          <p:nvPr/>
        </p:nvSpPr>
        <p:spPr>
          <a:xfrm>
            <a:off x="4604534" y="4668436"/>
            <a:ext cx="1855137" cy="217095"/>
          </a:xfrm>
          <a:prstGeom prst="flowChartAlternateProcess">
            <a:avLst/>
          </a:prstGeom>
          <a:solidFill>
            <a:srgbClr val="002060"/>
          </a:solidFill>
          <a:ln w="12700" cap="flat" cmpd="sng" algn="ctr">
            <a:noFill/>
            <a:prstDash val="solid"/>
            <a:miter lim="800000"/>
          </a:ln>
          <a:effectLst/>
        </p:spPr>
        <p:txBody>
          <a:bodyPr rtlCol="0" anchor="ctr"/>
          <a:lstStyle/>
          <a:p>
            <a:pPr algn="ctr" defTabSz="892062">
              <a:defRPr/>
            </a:pPr>
            <a:r>
              <a:rPr lang="fr-FR" sz="1089" b="1" kern="0" dirty="0">
                <a:solidFill>
                  <a:prstClr val="white"/>
                </a:solidFill>
                <a:latin typeface="Arial" panose="020B0604020202020204" pitchFamily="34" charset="0"/>
                <a:cs typeface="Arial" panose="020B0604020202020204" pitchFamily="34" charset="0"/>
              </a:rPr>
              <a:t>FORMATION CONTINUE</a:t>
            </a:r>
          </a:p>
        </p:txBody>
      </p:sp>
      <p:sp>
        <p:nvSpPr>
          <p:cNvPr id="93" name="Rectangle à coins arrondis 92"/>
          <p:cNvSpPr/>
          <p:nvPr/>
        </p:nvSpPr>
        <p:spPr>
          <a:xfrm>
            <a:off x="176855" y="2490288"/>
            <a:ext cx="2725436" cy="522989"/>
          </a:xfrm>
          <a:prstGeom prst="roundRect">
            <a:avLst>
              <a:gd name="adj" fmla="val 18628"/>
            </a:avLst>
          </a:prstGeom>
          <a:solidFill>
            <a:schemeClr val="bg1">
              <a:lumMod val="85000"/>
            </a:schemeClr>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847" b="1" kern="0" dirty="0">
                <a:ln w="3175">
                  <a:noFill/>
                </a:ln>
                <a:solidFill>
                  <a:schemeClr val="tx1">
                    <a:lumMod val="85000"/>
                    <a:lumOff val="15000"/>
                  </a:schemeClr>
                </a:solidFill>
                <a:latin typeface="Calibri" panose="020F0502020204030204"/>
              </a:rPr>
              <a:t>SECONDE  GENERALE  ET  TECHNOLOGIQUE</a:t>
            </a:r>
          </a:p>
          <a:p>
            <a:pPr algn="just" defTabSz="892062">
              <a:defRPr/>
            </a:pPr>
            <a:r>
              <a:rPr lang="fr-FR" sz="544" b="1" kern="0" dirty="0">
                <a:ln w="3175">
                  <a:noFill/>
                </a:ln>
                <a:solidFill>
                  <a:schemeClr val="tx1">
                    <a:lumMod val="85000"/>
                    <a:lumOff val="15000"/>
                  </a:schemeClr>
                </a:solidFill>
                <a:latin typeface="Calibri" panose="020F0502020204030204"/>
              </a:rPr>
              <a:t>Enseignements communs.</a:t>
            </a:r>
          </a:p>
          <a:p>
            <a:pPr algn="just" defTabSz="892062">
              <a:defRPr/>
            </a:pPr>
            <a:r>
              <a:rPr lang="fr-FR" sz="544" b="1" kern="0" dirty="0">
                <a:ln w="3175">
                  <a:noFill/>
                </a:ln>
                <a:solidFill>
                  <a:schemeClr val="tx1">
                    <a:lumMod val="85000"/>
                    <a:lumOff val="15000"/>
                  </a:schemeClr>
                </a:solidFill>
                <a:latin typeface="Calibri" panose="020F0502020204030204"/>
              </a:rPr>
              <a:t>Enseignements optionnels proposés : </a:t>
            </a:r>
            <a:r>
              <a:rPr lang="fr-FR" sz="544" kern="0" dirty="0">
                <a:ln w="3175">
                  <a:noFill/>
                </a:ln>
                <a:solidFill>
                  <a:schemeClr val="tx1">
                    <a:lumMod val="85000"/>
                    <a:lumOff val="15000"/>
                  </a:schemeClr>
                </a:solidFill>
                <a:latin typeface="Calibri" panose="020F0502020204030204"/>
              </a:rPr>
              <a:t>Théâtre, Sciences de l’ingénieur (SI), Section Européenne Anglais, Sections sportives volley, futsal (recrutement spécifique sur dossier sportif). LV anglais allemand espagnol italien </a:t>
            </a:r>
            <a:r>
              <a:rPr lang="fr-FR" sz="544" b="1" kern="0" dirty="0">
                <a:ln w="3175">
                  <a:noFill/>
                </a:ln>
                <a:solidFill>
                  <a:schemeClr val="tx1">
                    <a:lumMod val="85000"/>
                    <a:lumOff val="15000"/>
                  </a:schemeClr>
                </a:solidFill>
                <a:latin typeface="Calibri" panose="020F0502020204030204"/>
              </a:rPr>
              <a:t>et italien  débutant  R22</a:t>
            </a:r>
          </a:p>
        </p:txBody>
      </p:sp>
      <p:sp>
        <p:nvSpPr>
          <p:cNvPr id="94" name="Rectangle à coins arrondis 93"/>
          <p:cNvSpPr/>
          <p:nvPr/>
        </p:nvSpPr>
        <p:spPr>
          <a:xfrm>
            <a:off x="2958009" y="2451468"/>
            <a:ext cx="1359292" cy="952586"/>
          </a:xfrm>
          <a:prstGeom prst="roundRect">
            <a:avLst>
              <a:gd name="adj" fmla="val 18628"/>
            </a:avLst>
          </a:prstGeom>
          <a:solidFill>
            <a:schemeClr val="accent1">
              <a:lumMod val="20000"/>
              <a:lumOff val="80000"/>
            </a:schemeClr>
          </a:solidFill>
          <a:ln w="12700" cap="flat" cmpd="sng" algn="ctr">
            <a:noFill/>
            <a:prstDash val="solid"/>
            <a:miter lim="800000"/>
          </a:ln>
          <a:effectLst>
            <a:outerShdw blurRad="149987" dist="63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3724" tIns="31862" rIns="63724" bIns="31862" rtlCol="0" anchor="t" anchorCtr="0"/>
          <a:lstStyle/>
          <a:p>
            <a:pPr algn="ctr" defTabSz="892062">
              <a:defRPr/>
            </a:pPr>
            <a:r>
              <a:rPr lang="fr-FR" sz="847" b="1" kern="0" dirty="0">
                <a:ln w="3175">
                  <a:noFill/>
                </a:ln>
                <a:solidFill>
                  <a:schemeClr val="tx1">
                    <a:lumMod val="85000"/>
                    <a:lumOff val="15000"/>
                  </a:schemeClr>
                </a:solidFill>
                <a:latin typeface="Calibri" panose="020F0502020204030204"/>
              </a:rPr>
              <a:t>SECONDE  PROFESSIONNELLE </a:t>
            </a:r>
            <a:r>
              <a:rPr lang="fr-FR" sz="726" b="1" kern="0" dirty="0">
                <a:ln w="3175">
                  <a:noFill/>
                </a:ln>
                <a:solidFill>
                  <a:schemeClr val="tx1">
                    <a:lumMod val="85000"/>
                    <a:lumOff val="15000"/>
                  </a:schemeClr>
                </a:solidFill>
                <a:latin typeface="Calibri" panose="020F0502020204030204"/>
              </a:rPr>
              <a:t>FAMILLE DES METIERS : TNE T</a:t>
            </a:r>
            <a:r>
              <a:rPr lang="fr-FR" sz="726" kern="0" dirty="0">
                <a:ln w="3175">
                  <a:noFill/>
                </a:ln>
                <a:solidFill>
                  <a:schemeClr val="tx1">
                    <a:lumMod val="85000"/>
                    <a:lumOff val="15000"/>
                  </a:schemeClr>
                </a:solidFill>
                <a:latin typeface="Calibri" panose="020F0502020204030204"/>
              </a:rPr>
              <a:t>ransition</a:t>
            </a:r>
            <a:r>
              <a:rPr lang="fr-FR" sz="726" b="1" kern="0" dirty="0">
                <a:ln w="3175">
                  <a:noFill/>
                </a:ln>
                <a:solidFill>
                  <a:schemeClr val="tx1">
                    <a:lumMod val="85000"/>
                    <a:lumOff val="15000"/>
                  </a:schemeClr>
                </a:solidFill>
                <a:latin typeface="Calibri" panose="020F0502020204030204"/>
              </a:rPr>
              <a:t> N</a:t>
            </a:r>
            <a:r>
              <a:rPr lang="fr-FR" sz="726" kern="0" dirty="0">
                <a:ln w="3175">
                  <a:noFill/>
                </a:ln>
                <a:solidFill>
                  <a:schemeClr val="tx1">
                    <a:lumMod val="85000"/>
                    <a:lumOff val="15000"/>
                  </a:schemeClr>
                </a:solidFill>
                <a:latin typeface="Calibri" panose="020F0502020204030204"/>
              </a:rPr>
              <a:t>umérique</a:t>
            </a:r>
            <a:r>
              <a:rPr lang="fr-FR" sz="726" b="1" kern="0" dirty="0">
                <a:ln w="3175">
                  <a:noFill/>
                </a:ln>
                <a:solidFill>
                  <a:schemeClr val="tx1">
                    <a:lumMod val="85000"/>
                    <a:lumOff val="15000"/>
                  </a:schemeClr>
                </a:solidFill>
                <a:latin typeface="Calibri" panose="020F0502020204030204"/>
              </a:rPr>
              <a:t> </a:t>
            </a:r>
            <a:r>
              <a:rPr lang="fr-FR" sz="726" kern="0" dirty="0">
                <a:ln w="3175">
                  <a:noFill/>
                </a:ln>
                <a:solidFill>
                  <a:schemeClr val="tx1">
                    <a:lumMod val="85000"/>
                    <a:lumOff val="15000"/>
                  </a:schemeClr>
                </a:solidFill>
                <a:latin typeface="Calibri" panose="020F0502020204030204"/>
              </a:rPr>
              <a:t>et</a:t>
            </a:r>
            <a:r>
              <a:rPr lang="fr-FR" sz="726" b="1" kern="0" dirty="0">
                <a:ln w="3175">
                  <a:noFill/>
                </a:ln>
                <a:solidFill>
                  <a:schemeClr val="tx1">
                    <a:lumMod val="85000"/>
                    <a:lumOff val="15000"/>
                  </a:schemeClr>
                </a:solidFill>
                <a:latin typeface="Calibri" panose="020F0502020204030204"/>
              </a:rPr>
              <a:t> E</a:t>
            </a:r>
            <a:r>
              <a:rPr lang="fr-FR" sz="726" kern="0" dirty="0">
                <a:ln w="3175">
                  <a:noFill/>
                </a:ln>
                <a:solidFill>
                  <a:schemeClr val="tx1">
                    <a:lumMod val="85000"/>
                    <a:lumOff val="15000"/>
                  </a:schemeClr>
                </a:solidFill>
                <a:latin typeface="Calibri" panose="020F0502020204030204"/>
              </a:rPr>
              <a:t>nergétique</a:t>
            </a:r>
          </a:p>
          <a:p>
            <a:pPr algn="just" defTabSz="892062">
              <a:defRPr/>
            </a:pPr>
            <a:r>
              <a:rPr lang="fr-FR" sz="544" b="1" kern="0" dirty="0">
                <a:ln w="3175">
                  <a:noFill/>
                </a:ln>
                <a:solidFill>
                  <a:schemeClr val="tx1">
                    <a:lumMod val="85000"/>
                    <a:lumOff val="15000"/>
                  </a:schemeClr>
                </a:solidFill>
              </a:rPr>
              <a:t>Enseignements communs.</a:t>
            </a:r>
          </a:p>
          <a:p>
            <a:pPr algn="just" defTabSz="892062">
              <a:defRPr/>
            </a:pPr>
            <a:r>
              <a:rPr lang="fr-FR" sz="544" b="1" kern="0" dirty="0">
                <a:ln w="3175">
                  <a:noFill/>
                </a:ln>
                <a:solidFill>
                  <a:schemeClr val="tx1">
                    <a:lumMod val="85000"/>
                    <a:lumOff val="15000"/>
                  </a:schemeClr>
                </a:solidFill>
              </a:rPr>
              <a:t>Enseignements optionnels proposés :</a:t>
            </a:r>
          </a:p>
          <a:p>
            <a:pPr algn="just" defTabSz="892062">
              <a:defRPr/>
            </a:pPr>
            <a:r>
              <a:rPr lang="fr-FR" sz="544" kern="0" dirty="0">
                <a:ln w="3175">
                  <a:noFill/>
                </a:ln>
                <a:solidFill>
                  <a:schemeClr val="tx1">
                    <a:lumMod val="85000"/>
                    <a:lumOff val="15000"/>
                  </a:schemeClr>
                </a:solidFill>
                <a:latin typeface="Calibri" panose="020F0502020204030204"/>
              </a:rPr>
              <a:t>Section Européenne Anglais</a:t>
            </a:r>
          </a:p>
          <a:p>
            <a:pPr algn="just" defTabSz="892062">
              <a:defRPr/>
            </a:pPr>
            <a:endParaRPr lang="fr-FR" sz="544" kern="0" dirty="0">
              <a:ln w="3175">
                <a:noFill/>
              </a:ln>
              <a:solidFill>
                <a:schemeClr val="tx1">
                  <a:lumMod val="85000"/>
                  <a:lumOff val="15000"/>
                </a:schemeClr>
              </a:solidFill>
              <a:latin typeface="Calibri" panose="020F0502020204030204"/>
            </a:endParaRPr>
          </a:p>
        </p:txBody>
      </p:sp>
    </p:spTree>
    <p:extLst>
      <p:ext uri="{BB962C8B-B14F-4D97-AF65-F5344CB8AC3E}">
        <p14:creationId xmlns:p14="http://schemas.microsoft.com/office/powerpoint/2010/main" val="246181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kumimoji="0" lang="fr-FR"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De</a:t>
            </a:r>
          </a:p>
          <a:p>
            <a:endParaRPr lang="fr-FR" b="1" kern="0" dirty="0">
              <a:solidFill>
                <a:prstClr val="white"/>
              </a:solidFill>
              <a:latin typeface="Arial" panose="020B0604020202020204" pitchFamily="34" charset="0"/>
              <a:cs typeface="Arial" panose="020B0604020202020204" pitchFamily="34" charset="0"/>
            </a:endParaRPr>
          </a:p>
          <a:p>
            <a:endParaRPr lang="fr-FR" dirty="0"/>
          </a:p>
        </p:txBody>
      </p:sp>
      <p:sp>
        <p:nvSpPr>
          <p:cNvPr id="4" name="Titre 3"/>
          <p:cNvSpPr>
            <a:spLocks noGrp="1"/>
          </p:cNvSpPr>
          <p:nvPr>
            <p:ph type="title"/>
          </p:nvPr>
        </p:nvSpPr>
        <p:spPr>
          <a:xfrm>
            <a:off x="179512" y="109681"/>
            <a:ext cx="8568952" cy="1143000"/>
          </a:xfrm>
          <a:prstGeom prst="flowChartAlternateProcess">
            <a:avLst/>
          </a:prstGeom>
          <a:solidFill>
            <a:schemeClr val="accent1">
              <a:lumMod val="20000"/>
              <a:lumOff val="80000"/>
            </a:schemeClr>
          </a:solidFill>
          <a:ln w="12700" cap="flat" cmpd="sng" algn="ctr">
            <a:noFill/>
            <a:prstDash val="solid"/>
            <a:miter lim="800000"/>
          </a:ln>
          <a:effectLst/>
        </p:spPr>
        <p:txBody>
          <a:bodyPr rtlCol="0" anchor="ctr">
            <a:normAutofit/>
          </a:bodyP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effectLst/>
                <a:uLnTx/>
                <a:uFillTx/>
                <a:latin typeface="+mn-lt"/>
                <a:ea typeface="+mn-ea"/>
                <a:cs typeface="Arial" panose="020B0604020202020204" pitchFamily="34" charset="0"/>
              </a:rPr>
              <a:t>La classe de 2</a:t>
            </a:r>
            <a:r>
              <a:rPr kumimoji="0" lang="fr-FR" sz="2800" b="1" i="0" u="none" strike="noStrike" kern="0" cap="none" spc="0" normalizeH="0" baseline="30000" noProof="0" dirty="0" smtClean="0">
                <a:ln>
                  <a:noFill/>
                </a:ln>
                <a:effectLst/>
                <a:uLnTx/>
                <a:uFillTx/>
                <a:latin typeface="+mn-lt"/>
                <a:ea typeface="+mn-ea"/>
                <a:cs typeface="Arial" panose="020B0604020202020204" pitchFamily="34" charset="0"/>
              </a:rPr>
              <a:t>nde</a:t>
            </a:r>
            <a:r>
              <a:rPr kumimoji="0" lang="fr-FR" sz="2800" b="1" i="0" u="none" strike="noStrike" kern="0" cap="none" spc="0" normalizeH="0" baseline="0" noProof="0" dirty="0" smtClean="0">
                <a:ln>
                  <a:noFill/>
                </a:ln>
                <a:effectLst/>
                <a:uLnTx/>
                <a:uFillTx/>
                <a:latin typeface="+mn-lt"/>
                <a:ea typeface="+mn-ea"/>
                <a:cs typeface="Arial" panose="020B0604020202020204" pitchFamily="34" charset="0"/>
              </a:rPr>
              <a:t> : une année essentielle au lycée</a:t>
            </a:r>
            <a:endParaRPr kumimoji="0" lang="fr-FR" sz="2800" b="1" i="0" u="none" strike="noStrike" kern="0" cap="none" spc="0" normalizeH="0" baseline="0" noProof="0" dirty="0">
              <a:ln>
                <a:noFill/>
              </a:ln>
              <a:effectLst/>
              <a:uLnTx/>
              <a:uFillTx/>
              <a:latin typeface="+mn-lt"/>
              <a:ea typeface="+mn-ea"/>
              <a:cs typeface="Arial" panose="020B0604020202020204" pitchFamily="34" charset="0"/>
            </a:endParaRPr>
          </a:p>
        </p:txBody>
      </p:sp>
      <p:sp>
        <p:nvSpPr>
          <p:cNvPr id="6" name="Organigramme : Alternative 5"/>
          <p:cNvSpPr/>
          <p:nvPr/>
        </p:nvSpPr>
        <p:spPr>
          <a:xfrm>
            <a:off x="272008" y="1252681"/>
            <a:ext cx="8404448" cy="1168207"/>
          </a:xfrm>
          <a:prstGeom prst="flowChartAlternateProcess">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Une transition </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effectLst/>
                <a:uLnTx/>
                <a:uFillTx/>
                <a:latin typeface="Calibri" panose="020F0502020204030204" pitchFamily="34" charset="0"/>
                <a:cs typeface="Calibri" panose="020F0502020204030204" pitchFamily="34" charset="0"/>
              </a:rPr>
              <a:t>vers le</a:t>
            </a:r>
            <a:r>
              <a:rPr kumimoji="0" lang="fr-FR" sz="2800" b="1" i="0" u="none" strike="noStrike" kern="0" cap="none" spc="0" normalizeH="0" noProof="0" dirty="0" smtClean="0">
                <a:ln>
                  <a:noFill/>
                </a:ln>
                <a:effectLst/>
                <a:uLnTx/>
                <a:uFillTx/>
                <a:latin typeface="Calibri" panose="020F0502020204030204" pitchFamily="34" charset="0"/>
                <a:cs typeface="Calibri" panose="020F0502020204030204" pitchFamily="34" charset="0"/>
              </a:rPr>
              <a:t> cycle 1ere/</a:t>
            </a:r>
          </a:p>
          <a:p>
            <a:pPr marL="0" marR="0" lvl="0" indent="0" algn="ctr" defTabSz="1474971"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noProof="0" dirty="0" smtClean="0">
                <a:ln>
                  <a:noFill/>
                </a:ln>
                <a:effectLst/>
                <a:uLnTx/>
                <a:uFillTx/>
                <a:latin typeface="Calibri" panose="020F0502020204030204" pitchFamily="34" charset="0"/>
                <a:cs typeface="Calibri" panose="020F0502020204030204" pitchFamily="34" charset="0"/>
              </a:rPr>
              <a:t>terminale et un palier d’orientation </a:t>
            </a:r>
            <a:endParaRPr kumimoji="0" lang="fr-FR" sz="28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9"/>
          <p:cNvSpPr/>
          <p:nvPr/>
        </p:nvSpPr>
        <p:spPr>
          <a:xfrm>
            <a:off x="179512" y="2564904"/>
            <a:ext cx="8784976" cy="34163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marL="285743" indent="-285743" algn="just">
              <a:buFont typeface="Arial" panose="020B0604020202020204" pitchFamily="34" charset="0"/>
              <a:buChar char="•"/>
              <a:tabLst>
                <a:tab pos="824861" algn="l"/>
              </a:tabLst>
            </a:pPr>
            <a:r>
              <a:rPr lang="fr-FR" b="1" dirty="0" smtClean="0">
                <a:solidFill>
                  <a:prstClr val="black"/>
                </a:solidFill>
                <a:latin typeface="+mj-lt"/>
              </a:rPr>
              <a:t> Des cours en classe entière et en demi groupes :</a:t>
            </a:r>
          </a:p>
          <a:p>
            <a:pPr algn="just">
              <a:tabLst>
                <a:tab pos="824861" algn="l"/>
              </a:tabLst>
            </a:pPr>
            <a:r>
              <a:rPr lang="fr-FR" b="1" dirty="0" smtClean="0">
                <a:solidFill>
                  <a:prstClr val="black"/>
                </a:solidFill>
                <a:latin typeface="+mj-lt"/>
              </a:rPr>
              <a:t> en français ( 3h /1h ) en maths ( </a:t>
            </a:r>
            <a:r>
              <a:rPr lang="fr-FR" b="1" dirty="0">
                <a:solidFill>
                  <a:prstClr val="black"/>
                </a:solidFill>
                <a:latin typeface="+mj-lt"/>
              </a:rPr>
              <a:t>3</a:t>
            </a:r>
            <a:r>
              <a:rPr lang="fr-FR" b="1" dirty="0" smtClean="0">
                <a:solidFill>
                  <a:prstClr val="black"/>
                </a:solidFill>
                <a:latin typeface="+mj-lt"/>
              </a:rPr>
              <a:t> h/1h ) en histoire géo ( 2,5h/1h) ,</a:t>
            </a:r>
          </a:p>
          <a:p>
            <a:pPr algn="just">
              <a:tabLst>
                <a:tab pos="824861" algn="l"/>
              </a:tabLst>
            </a:pPr>
            <a:r>
              <a:rPr lang="fr-FR" b="1" dirty="0" smtClean="0">
                <a:solidFill>
                  <a:prstClr val="black"/>
                </a:solidFill>
                <a:latin typeface="+mj-lt"/>
              </a:rPr>
              <a:t> en langues vivantes( 3h en groupes ) en SVT et Physique (1,5h TP en demi groupe)</a:t>
            </a:r>
            <a:endParaRPr lang="fr-FR" b="1" dirty="0">
              <a:solidFill>
                <a:prstClr val="black"/>
              </a:solidFill>
              <a:latin typeface="+mj-lt"/>
            </a:endParaRPr>
          </a:p>
          <a:p>
            <a:pPr marL="285743" indent="-285743" algn="just">
              <a:buFont typeface="Arial" panose="020B0604020202020204" pitchFamily="34" charset="0"/>
              <a:buChar char="•"/>
              <a:tabLst>
                <a:tab pos="824861" algn="l"/>
              </a:tabLst>
            </a:pPr>
            <a:r>
              <a:rPr lang="fr-FR" b="1" dirty="0" smtClean="0">
                <a:solidFill>
                  <a:prstClr val="black"/>
                </a:solidFill>
                <a:latin typeface="+mj-lt"/>
              </a:rPr>
              <a:t>De nouvelles matières qui permettent de se projeter dans son parcours et de choisir en fin de 2</a:t>
            </a:r>
            <a:r>
              <a:rPr lang="fr-FR" b="1" baseline="30000" dirty="0" smtClean="0">
                <a:solidFill>
                  <a:prstClr val="black"/>
                </a:solidFill>
                <a:latin typeface="+mj-lt"/>
              </a:rPr>
              <a:t>nde</a:t>
            </a:r>
            <a:r>
              <a:rPr lang="fr-FR" b="1" dirty="0" smtClean="0">
                <a:solidFill>
                  <a:prstClr val="black"/>
                </a:solidFill>
                <a:latin typeface="+mj-lt"/>
              </a:rPr>
              <a:t>  les enseignements de spécialités  suivis en  1ere Générale.</a:t>
            </a:r>
          </a:p>
          <a:p>
            <a:pPr algn="just">
              <a:tabLst>
                <a:tab pos="824861" algn="l"/>
              </a:tabLst>
            </a:pPr>
            <a:r>
              <a:rPr lang="fr-FR" b="1" dirty="0" smtClean="0">
                <a:solidFill>
                  <a:prstClr val="black"/>
                </a:solidFill>
                <a:latin typeface="+mj-lt"/>
              </a:rPr>
              <a:t>     SES   : 1,5h </a:t>
            </a:r>
            <a:r>
              <a:rPr lang="fr-FR" b="1" dirty="0">
                <a:solidFill>
                  <a:prstClr val="black"/>
                </a:solidFill>
                <a:latin typeface="+mj-lt"/>
              </a:rPr>
              <a:t> </a:t>
            </a:r>
            <a:r>
              <a:rPr lang="fr-FR" b="1" dirty="0" smtClean="0">
                <a:solidFill>
                  <a:prstClr val="black"/>
                </a:solidFill>
                <a:latin typeface="+mj-lt"/>
              </a:rPr>
              <a:t>dont 0,5 h en demi classe  </a:t>
            </a:r>
          </a:p>
          <a:p>
            <a:pPr algn="just">
              <a:tabLst>
                <a:tab pos="824861" algn="l"/>
              </a:tabLst>
            </a:pPr>
            <a:r>
              <a:rPr lang="fr-FR" b="1" dirty="0">
                <a:solidFill>
                  <a:prstClr val="black"/>
                </a:solidFill>
                <a:latin typeface="+mj-lt"/>
              </a:rPr>
              <a:t> </a:t>
            </a:r>
            <a:r>
              <a:rPr lang="fr-FR" b="1" dirty="0" smtClean="0">
                <a:solidFill>
                  <a:prstClr val="black"/>
                </a:solidFill>
                <a:latin typeface="+mj-lt"/>
              </a:rPr>
              <a:t>    SNT :  1,5 h en demi classe et 0,5h en classe entière  pour le cours théorique</a:t>
            </a:r>
          </a:p>
          <a:p>
            <a:pPr marL="285750" indent="-285750" algn="just">
              <a:buFont typeface="Arial" panose="020B0604020202020204" pitchFamily="34" charset="0"/>
              <a:buChar char="•"/>
              <a:tabLst>
                <a:tab pos="824861" algn="l"/>
              </a:tabLst>
            </a:pPr>
            <a:r>
              <a:rPr lang="fr-FR" b="1" dirty="0" smtClean="0">
                <a:solidFill>
                  <a:prstClr val="black"/>
                </a:solidFill>
                <a:latin typeface="+mj-lt"/>
              </a:rPr>
              <a:t>Un accompagnement ciblé en 2</a:t>
            </a:r>
            <a:r>
              <a:rPr lang="fr-FR" b="1" baseline="30000" dirty="0" smtClean="0">
                <a:solidFill>
                  <a:prstClr val="black"/>
                </a:solidFill>
                <a:latin typeface="+mj-lt"/>
              </a:rPr>
              <a:t>nde</a:t>
            </a:r>
            <a:r>
              <a:rPr lang="fr-FR" b="1" dirty="0" smtClean="0">
                <a:solidFill>
                  <a:prstClr val="black"/>
                </a:solidFill>
                <a:latin typeface="+mj-lt"/>
              </a:rPr>
              <a:t> ( Accompagnement personnalisé avec le PP ) Etudes encadrées proposées pour la méthodologie  et la mise au travail </a:t>
            </a:r>
          </a:p>
          <a:p>
            <a:pPr marL="285750" indent="-285750" algn="just">
              <a:buFont typeface="Arial" panose="020B0604020202020204" pitchFamily="34" charset="0"/>
              <a:buChar char="•"/>
              <a:tabLst>
                <a:tab pos="824861" algn="l"/>
              </a:tabLst>
            </a:pPr>
            <a:r>
              <a:rPr lang="fr-FR" b="1" dirty="0" smtClean="0">
                <a:solidFill>
                  <a:prstClr val="black"/>
                </a:solidFill>
                <a:latin typeface="+mj-lt"/>
              </a:rPr>
              <a:t>Des options offertes en plus : Section européenne anglais( 2h ) ,théâtre ( 3 h ) , SI (1,5h ), LVC Italien en 2</a:t>
            </a:r>
            <a:r>
              <a:rPr lang="fr-FR" b="1" baseline="30000" dirty="0" smtClean="0">
                <a:solidFill>
                  <a:prstClr val="black"/>
                </a:solidFill>
                <a:latin typeface="+mj-lt"/>
              </a:rPr>
              <a:t>nde</a:t>
            </a:r>
            <a:r>
              <a:rPr lang="fr-FR" b="1" dirty="0" smtClean="0">
                <a:solidFill>
                  <a:prstClr val="black"/>
                </a:solidFill>
                <a:latin typeface="+mj-lt"/>
              </a:rPr>
              <a:t> GT , BIA ( brevet aéronautique , 1h 30 ) </a:t>
            </a:r>
          </a:p>
          <a:p>
            <a:pPr marL="285750" indent="-285750" algn="just">
              <a:buFont typeface="Arial" panose="020B0604020202020204" pitchFamily="34" charset="0"/>
              <a:buChar char="•"/>
              <a:tabLst>
                <a:tab pos="824861" algn="l"/>
              </a:tabLst>
            </a:pPr>
            <a:endParaRPr lang="fr-FR" b="1" dirty="0">
              <a:latin typeface="+mj-lt"/>
            </a:endParaRPr>
          </a:p>
        </p:txBody>
      </p:sp>
    </p:spTree>
    <p:extLst>
      <p:ext uri="{BB962C8B-B14F-4D97-AF65-F5344CB8AC3E}">
        <p14:creationId xmlns:p14="http://schemas.microsoft.com/office/powerpoint/2010/main" val="53531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semaine en 2nde</a:t>
            </a:r>
            <a:endParaRPr lang="fr-FR" dirty="0"/>
          </a:p>
        </p:txBody>
      </p:sp>
      <p:sp>
        <p:nvSpPr>
          <p:cNvPr id="3" name="Espace réservé du texte 2"/>
          <p:cNvSpPr>
            <a:spLocks noGrp="1"/>
          </p:cNvSpPr>
          <p:nvPr>
            <p:ph type="body" sz="quarter" idx="13"/>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29" y="1305762"/>
            <a:ext cx="7906862" cy="4900653"/>
          </a:xfrm>
          <a:prstGeom prst="rect">
            <a:avLst/>
          </a:prstGeom>
        </p:spPr>
      </p:pic>
      <p:sp>
        <p:nvSpPr>
          <p:cNvPr id="5" name="Bulle ronde 4"/>
          <p:cNvSpPr/>
          <p:nvPr/>
        </p:nvSpPr>
        <p:spPr>
          <a:xfrm>
            <a:off x="6588224" y="3356992"/>
            <a:ext cx="1584176" cy="792088"/>
          </a:xfrm>
          <a:prstGeom prst="wedgeEllipseCallout">
            <a:avLst>
              <a:gd name="adj1" fmla="val -70134"/>
              <a:gd name="adj2" fmla="val 139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t>1,5h en  groupe SVT et ph-</a:t>
            </a:r>
            <a:r>
              <a:rPr lang="fr-FR" sz="900" dirty="0" err="1" smtClean="0"/>
              <a:t>ch</a:t>
            </a:r>
            <a:endParaRPr lang="fr-FR" sz="900" dirty="0" smtClean="0"/>
          </a:p>
          <a:p>
            <a:pPr algn="ctr"/>
            <a:endParaRPr lang="fr-FR" sz="900" dirty="0"/>
          </a:p>
        </p:txBody>
      </p:sp>
      <p:sp>
        <p:nvSpPr>
          <p:cNvPr id="7" name="Bulle ronde 6"/>
          <p:cNvSpPr/>
          <p:nvPr/>
        </p:nvSpPr>
        <p:spPr>
          <a:xfrm>
            <a:off x="107504" y="620688"/>
            <a:ext cx="1816823" cy="532162"/>
          </a:xfrm>
          <a:prstGeom prst="wedgeEllipseCallout">
            <a:avLst>
              <a:gd name="adj1" fmla="val 12014"/>
              <a:gd name="adj2" fmla="val 134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Sciences </a:t>
            </a:r>
            <a:r>
              <a:rPr lang="fr-FR" sz="900" dirty="0" smtClean="0"/>
              <a:t>Numériques et Technologiques et français  en groupe</a:t>
            </a:r>
            <a:endParaRPr lang="fr-FR" sz="900" dirty="0"/>
          </a:p>
        </p:txBody>
      </p:sp>
      <p:sp>
        <p:nvSpPr>
          <p:cNvPr id="9" name="Ellipse 8"/>
          <p:cNvSpPr/>
          <p:nvPr/>
        </p:nvSpPr>
        <p:spPr>
          <a:xfrm>
            <a:off x="3563888" y="4359976"/>
            <a:ext cx="1584176"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Mercredi AM libéré ou options ex: LVC, section sportive…et UNSS</a:t>
            </a:r>
          </a:p>
          <a:p>
            <a:pPr algn="ctr"/>
            <a:endParaRPr lang="fr-FR" sz="1000" dirty="0"/>
          </a:p>
        </p:txBody>
      </p:sp>
      <p:sp>
        <p:nvSpPr>
          <p:cNvPr id="10" name="Bulle ronde 9"/>
          <p:cNvSpPr/>
          <p:nvPr/>
        </p:nvSpPr>
        <p:spPr>
          <a:xfrm>
            <a:off x="7308304" y="764704"/>
            <a:ext cx="864096" cy="576064"/>
          </a:xfrm>
          <a:prstGeom prst="wedgeEllipseCallout">
            <a:avLst>
              <a:gd name="adj1" fmla="val -72073"/>
              <a:gd name="adj2" fmla="val 708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smtClean="0"/>
              <a:t>SES en groupe</a:t>
            </a:r>
          </a:p>
          <a:p>
            <a:pPr algn="ctr"/>
            <a:endParaRPr lang="fr-FR" sz="900" dirty="0"/>
          </a:p>
        </p:txBody>
      </p:sp>
      <p:sp>
        <p:nvSpPr>
          <p:cNvPr id="11" name="Bulle ronde 10"/>
          <p:cNvSpPr/>
          <p:nvPr/>
        </p:nvSpPr>
        <p:spPr>
          <a:xfrm rot="390971">
            <a:off x="4860830" y="2200196"/>
            <a:ext cx="968365" cy="527489"/>
          </a:xfrm>
          <a:prstGeom prst="wedgeEllipseCallout">
            <a:avLst>
              <a:gd name="adj1" fmla="val -67772"/>
              <a:gd name="adj2" fmla="val 9975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smtClean="0"/>
              <a:t>H-G et maths dédoublés</a:t>
            </a:r>
            <a:endParaRPr lang="fr-FR" sz="900" dirty="0"/>
          </a:p>
        </p:txBody>
      </p:sp>
    </p:spTree>
    <p:extLst>
      <p:ext uri="{BB962C8B-B14F-4D97-AF65-F5344CB8AC3E}">
        <p14:creationId xmlns:p14="http://schemas.microsoft.com/office/powerpoint/2010/main" val="1067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semaine en 2</a:t>
            </a:r>
            <a:r>
              <a:rPr lang="fr-FR" baseline="30000" dirty="0" smtClean="0"/>
              <a:t>nde</a:t>
            </a:r>
            <a:r>
              <a:rPr lang="fr-FR" dirty="0" smtClean="0"/>
              <a:t> TNE</a:t>
            </a:r>
            <a:endParaRPr lang="fr-FR" dirty="0"/>
          </a:p>
        </p:txBody>
      </p:sp>
      <p:sp>
        <p:nvSpPr>
          <p:cNvPr id="3" name="Espace réservé du texte 2"/>
          <p:cNvSpPr>
            <a:spLocks noGrp="1"/>
          </p:cNvSpPr>
          <p:nvPr>
            <p:ph type="body" sz="quarter" idx="13"/>
          </p:nvPr>
        </p:nvSpPr>
        <p:spPr/>
        <p:txBody>
          <a:bodyPr/>
          <a:lstStyle/>
          <a:p>
            <a:endParaRPr lang="fr-FR" dirty="0"/>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315" t="2822" r="9968" b="4247"/>
          <a:stretch/>
        </p:blipFill>
        <p:spPr>
          <a:xfrm>
            <a:off x="755576" y="1340769"/>
            <a:ext cx="7992888" cy="5021530"/>
          </a:xfrm>
          <a:prstGeom prst="rect">
            <a:avLst/>
          </a:prstGeom>
        </p:spPr>
      </p:pic>
    </p:spTree>
    <p:extLst>
      <p:ext uri="{BB962C8B-B14F-4D97-AF65-F5344CB8AC3E}">
        <p14:creationId xmlns:p14="http://schemas.microsoft.com/office/powerpoint/2010/main" val="164602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a:ln>
            <a:solidFill>
              <a:schemeClr val="tx2">
                <a:lumMod val="20000"/>
                <a:lumOff val="80000"/>
              </a:schemeClr>
            </a:solidFill>
          </a:ln>
        </p:spPr>
        <p:txBody>
          <a:bodyPr>
            <a:normAutofit/>
          </a:bodyPr>
          <a:lstStyle/>
          <a:p>
            <a:r>
              <a:rPr lang="fr-FR" sz="2800" b="1" dirty="0" smtClean="0"/>
              <a:t>Des enseignements optionnels , des partenariats  </a:t>
            </a:r>
            <a:endParaRPr lang="fr-FR" sz="2800" b="1" dirty="0"/>
          </a:p>
        </p:txBody>
      </p:sp>
      <p:sp>
        <p:nvSpPr>
          <p:cNvPr id="3" name="Espace réservé du contenu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fr-FR" sz="2400" dirty="0" smtClean="0"/>
              <a:t>Section européenne anglais 1h en anglais , 1 h en DNL maths ou histoire géographie ( de 2</a:t>
            </a:r>
            <a:r>
              <a:rPr lang="fr-FR" sz="2400" baseline="30000" dirty="0" smtClean="0"/>
              <a:t>nde</a:t>
            </a:r>
            <a:r>
              <a:rPr lang="fr-FR" sz="2400" dirty="0" smtClean="0"/>
              <a:t> à la </a:t>
            </a:r>
            <a:r>
              <a:rPr lang="fr-FR" sz="2400" dirty="0" err="1" smtClean="0"/>
              <a:t>term</a:t>
            </a:r>
            <a:r>
              <a:rPr lang="fr-FR" sz="2400" dirty="0" smtClean="0"/>
              <a:t> , possibilité de  s’ arrêter en fin de 2</a:t>
            </a:r>
            <a:r>
              <a:rPr lang="fr-FR" sz="2400" baseline="30000" dirty="0" smtClean="0"/>
              <a:t>nde</a:t>
            </a:r>
            <a:r>
              <a:rPr lang="fr-FR" sz="2400" dirty="0" smtClean="0"/>
              <a:t> </a:t>
            </a:r>
          </a:p>
          <a:p>
            <a:pPr marL="0" indent="0">
              <a:buNone/>
            </a:pPr>
            <a:r>
              <a:rPr lang="fr-FR" sz="2400" dirty="0" smtClean="0"/>
              <a:t>    Candidater en mai : lettre de motivation et bulletins </a:t>
            </a:r>
          </a:p>
          <a:p>
            <a:r>
              <a:rPr lang="fr-FR" sz="2400" dirty="0" smtClean="0"/>
              <a:t>Option théâtre   2h  en 2</a:t>
            </a:r>
            <a:r>
              <a:rPr lang="fr-FR" sz="2400" baseline="30000" dirty="0" smtClean="0"/>
              <a:t>nde</a:t>
            </a:r>
            <a:r>
              <a:rPr lang="fr-FR" sz="2400" dirty="0" smtClean="0"/>
              <a:t>  3 h en 1ere /</a:t>
            </a:r>
            <a:r>
              <a:rPr lang="fr-FR" sz="2400" dirty="0" err="1" smtClean="0"/>
              <a:t>Term</a:t>
            </a:r>
            <a:endParaRPr lang="fr-FR" sz="2400" dirty="0" smtClean="0"/>
          </a:p>
          <a:p>
            <a:r>
              <a:rPr lang="fr-FR" sz="2400" dirty="0" smtClean="0"/>
              <a:t>LVC italien 3 h en 2</a:t>
            </a:r>
            <a:r>
              <a:rPr lang="fr-FR" sz="2400" baseline="30000" dirty="0" smtClean="0"/>
              <a:t>nde</a:t>
            </a:r>
            <a:r>
              <a:rPr lang="fr-FR" sz="2400" dirty="0" smtClean="0"/>
              <a:t> </a:t>
            </a:r>
            <a:r>
              <a:rPr lang="fr-FR" sz="2400" dirty="0"/>
              <a:t> </a:t>
            </a:r>
            <a:r>
              <a:rPr lang="fr-FR" sz="2400" dirty="0" smtClean="0"/>
              <a:t>puis 2 h en 1ere /</a:t>
            </a:r>
            <a:r>
              <a:rPr lang="fr-FR" sz="2400" dirty="0" err="1" smtClean="0"/>
              <a:t>Term</a:t>
            </a:r>
            <a:r>
              <a:rPr lang="fr-FR" sz="2400" dirty="0" smtClean="0"/>
              <a:t> </a:t>
            </a:r>
          </a:p>
          <a:p>
            <a:r>
              <a:rPr lang="fr-FR" sz="2400" dirty="0" smtClean="0"/>
              <a:t>Sciences de l’ingénieur , 1h30 </a:t>
            </a:r>
            <a:r>
              <a:rPr lang="fr-FR" sz="2400" b="1" dirty="0" smtClean="0"/>
              <a:t>en 2</a:t>
            </a:r>
            <a:r>
              <a:rPr lang="fr-FR" sz="2400" b="1" baseline="30000" dirty="0" smtClean="0"/>
              <a:t>nde</a:t>
            </a:r>
            <a:r>
              <a:rPr lang="fr-FR" sz="2400" b="1" dirty="0" smtClean="0"/>
              <a:t>  uniquement</a:t>
            </a:r>
          </a:p>
          <a:p>
            <a:r>
              <a:rPr lang="fr-FR" sz="2400" dirty="0" smtClean="0"/>
              <a:t>BIA , 1h30  </a:t>
            </a:r>
          </a:p>
          <a:p>
            <a:r>
              <a:rPr lang="fr-FR" sz="2400" dirty="0" smtClean="0"/>
              <a:t>Section sportive volley-ball  de 2</a:t>
            </a:r>
            <a:r>
              <a:rPr lang="fr-FR" sz="2400" baseline="30000" dirty="0" smtClean="0"/>
              <a:t>nde</a:t>
            </a:r>
            <a:r>
              <a:rPr lang="fr-FR" sz="2400" dirty="0" smtClean="0"/>
              <a:t> à la </a:t>
            </a:r>
            <a:r>
              <a:rPr lang="fr-FR" sz="2400" dirty="0" err="1" smtClean="0"/>
              <a:t>term</a:t>
            </a:r>
            <a:endParaRPr lang="fr-FR" sz="2400" dirty="0" smtClean="0"/>
          </a:p>
          <a:p>
            <a:r>
              <a:rPr lang="fr-FR" sz="2400" dirty="0" smtClean="0"/>
              <a:t>Section sportive excellence </a:t>
            </a:r>
            <a:r>
              <a:rPr lang="fr-FR" sz="2400" dirty="0" err="1" smtClean="0"/>
              <a:t>futsall</a:t>
            </a:r>
            <a:r>
              <a:rPr lang="fr-FR" sz="2400" dirty="0" smtClean="0"/>
              <a:t>  de 2</a:t>
            </a:r>
            <a:r>
              <a:rPr lang="fr-FR" sz="2400" baseline="30000" dirty="0" smtClean="0"/>
              <a:t>nde</a:t>
            </a:r>
            <a:r>
              <a:rPr lang="fr-FR" sz="2400" dirty="0" smtClean="0"/>
              <a:t> à la </a:t>
            </a:r>
            <a:r>
              <a:rPr lang="fr-FR" sz="2400" dirty="0" err="1" smtClean="0"/>
              <a:t>term</a:t>
            </a:r>
            <a:endParaRPr lang="fr-FR" sz="2400" dirty="0"/>
          </a:p>
        </p:txBody>
      </p:sp>
    </p:spTree>
    <p:extLst>
      <p:ext uri="{BB962C8B-B14F-4D97-AF65-F5344CB8AC3E}">
        <p14:creationId xmlns:p14="http://schemas.microsoft.com/office/powerpoint/2010/main" val="50059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147248" cy="940966"/>
          </a:xfrm>
        </p:spPr>
        <p:txBody>
          <a:bodyPr>
            <a:normAutofit fontScale="90000"/>
          </a:bodyPr>
          <a:lstStyle/>
          <a:p>
            <a:r>
              <a:rPr lang="fr-FR" dirty="0" smtClean="0"/>
              <a:t>Echange de la section EURO anglais avec la Suède</a:t>
            </a:r>
            <a:endParaRPr lang="fr-FR" dirty="0"/>
          </a:p>
        </p:txBody>
      </p:sp>
      <p:sp>
        <p:nvSpPr>
          <p:cNvPr id="3" name="Espace réservé du texte 2"/>
          <p:cNvSpPr>
            <a:spLocks noGrp="1"/>
          </p:cNvSpPr>
          <p:nvPr>
            <p:ph type="body" sz="quarter" idx="13"/>
          </p:nvPr>
        </p:nvSpPr>
        <p:spPr>
          <a:xfrm>
            <a:off x="323529" y="1471083"/>
            <a:ext cx="5328591" cy="2894021"/>
          </a:xfrm>
        </p:spPr>
        <p:txBody>
          <a:bodyPr>
            <a:noAutofit/>
          </a:bodyPr>
          <a:lstStyle/>
          <a:p>
            <a:r>
              <a:rPr lang="fr-FR" sz="1200" b="1" dirty="0"/>
              <a:t>Un groupe de 29 élèves de Terminales </a:t>
            </a:r>
            <a:r>
              <a:rPr lang="fr-FR" sz="1200" dirty="0"/>
              <a:t>‘Anglais Section Européenne’ ont participé à un échange linguistique avec des élèves suédois des lycées </a:t>
            </a:r>
            <a:r>
              <a:rPr lang="fr-FR" sz="1200" dirty="0" err="1"/>
              <a:t>Hvitfeldska</a:t>
            </a:r>
            <a:r>
              <a:rPr lang="fr-FR" sz="1200" dirty="0"/>
              <a:t> et </a:t>
            </a:r>
            <a:r>
              <a:rPr lang="fr-FR" sz="1200" dirty="0" err="1"/>
              <a:t>Schillerska</a:t>
            </a:r>
            <a:r>
              <a:rPr lang="fr-FR" sz="1200" dirty="0"/>
              <a:t> de Göteborg.</a:t>
            </a:r>
            <a:br>
              <a:rPr lang="fr-FR" sz="1200" dirty="0"/>
            </a:br>
            <a:r>
              <a:rPr lang="fr-FR" sz="1200" dirty="0"/>
              <a:t>Les élèves suédois ont séjourné à Lyon du 27 septembre au 4 octobre et nous sommes partis en Suède seulement 10 jours après, du 14 au 21 octobre, au grand plaisir des correspondants qui se sont retrouvés très vite. </a:t>
            </a:r>
            <a:br>
              <a:rPr lang="fr-FR" sz="1200" dirty="0"/>
            </a:br>
            <a:r>
              <a:rPr lang="fr-FR" sz="1200" dirty="0"/>
              <a:t>Au programme des élève suédois à Lyon : </a:t>
            </a:r>
            <a:br>
              <a:rPr lang="fr-FR" sz="1200" dirty="0"/>
            </a:br>
            <a:r>
              <a:rPr lang="fr-FR" sz="1200" dirty="0"/>
              <a:t>  La Biennale d’Art Contemporain, qu’ils ont particulièrement appréciée, le Musée de l’Institut Lumière, des visites-ballades organisées par le CRDH, dans les lieux de la Résistance de la Croix Rousse, et par le Musée </a:t>
            </a:r>
            <a:r>
              <a:rPr lang="fr-FR" sz="1200" dirty="0" err="1"/>
              <a:t>Gadagne</a:t>
            </a:r>
            <a:r>
              <a:rPr lang="fr-FR" sz="1200" dirty="0"/>
              <a:t> dans le Vieux Lyon et la Maison des Canuts. </a:t>
            </a:r>
            <a:br>
              <a:rPr lang="fr-FR" sz="1200" dirty="0"/>
            </a:br>
            <a:r>
              <a:rPr lang="fr-FR" sz="1200" dirty="0"/>
              <a:t>Quant à nous, à Göteborg, nous avons pu visiter : </a:t>
            </a:r>
            <a:br>
              <a:rPr lang="fr-FR" sz="1200" dirty="0"/>
            </a:br>
            <a:r>
              <a:rPr lang="fr-FR" sz="1200" dirty="0"/>
              <a:t>  L’Opéra, le Musée de la Ville, le Musée </a:t>
            </a:r>
            <a:r>
              <a:rPr lang="fr-FR" sz="1200" dirty="0" err="1"/>
              <a:t>Röhöska</a:t>
            </a:r>
            <a:r>
              <a:rPr lang="fr-FR" sz="1200" dirty="0"/>
              <a:t> (Design) et l’</a:t>
            </a:r>
            <a:r>
              <a:rPr lang="fr-FR" sz="1200" dirty="0" err="1"/>
              <a:t>Universeum</a:t>
            </a:r>
            <a:r>
              <a:rPr lang="fr-FR" sz="1200" dirty="0"/>
              <a:t>, le Musée des Sciences et l’île de </a:t>
            </a:r>
            <a:r>
              <a:rPr lang="fr-FR" sz="1200" dirty="0" err="1"/>
              <a:t>Styrsö</a:t>
            </a:r>
            <a:r>
              <a:rPr lang="fr-FR" sz="1200" dirty="0"/>
              <a:t> qui nous a permis de découvrir une (petite) partie de l’archipel qui entoure Göteborg.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09120"/>
            <a:ext cx="4248472" cy="172845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628800"/>
            <a:ext cx="3357448" cy="4248734"/>
          </a:xfrm>
          <a:prstGeom prst="rect">
            <a:avLst/>
          </a:prstGeom>
        </p:spPr>
      </p:pic>
    </p:spTree>
    <p:extLst>
      <p:ext uri="{BB962C8B-B14F-4D97-AF65-F5344CB8AC3E}">
        <p14:creationId xmlns:p14="http://schemas.microsoft.com/office/powerpoint/2010/main" val="2144261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TotalTime>
  <Words>1949</Words>
  <Application>Microsoft Office PowerPoint</Application>
  <PresentationFormat>Affichage à l'écran (4:3)</PresentationFormat>
  <Paragraphs>333</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du lycée Edouard Branly </vt:lpstr>
      <vt:lpstr>Un lycée Polyvalent </vt:lpstr>
      <vt:lpstr>Des parcours multiples dans un lycée tourné vers la réussite</vt:lpstr>
      <vt:lpstr>Présentation PowerPoint</vt:lpstr>
      <vt:lpstr>La classe de 2nde : une année essentielle au lycée</vt:lpstr>
      <vt:lpstr>Une semaine en 2nde</vt:lpstr>
      <vt:lpstr>Une semaine en 2nde TNE</vt:lpstr>
      <vt:lpstr>Des enseignements optionnels , des partenariats  </vt:lpstr>
      <vt:lpstr>Echange de la section EURO anglais avec la Suède</vt:lpstr>
      <vt:lpstr>Option théâtre</vt:lpstr>
      <vt:lpstr>BREVET INITITIATION AERONAUTIQUE</vt:lpstr>
      <vt:lpstr>Des temps de découverte du lycée </vt:lpstr>
      <vt:lpstr>Actions proposées pour faciliter la liaison 3ème/2nde</vt:lpstr>
      <vt:lpstr>Présentation PowerPoint</vt:lpstr>
      <vt:lpstr>Horaires en classe de 1ere G</vt:lpstr>
      <vt:lpstr>Horaires en classe de 1ere technologique STI2D ou STMG</vt:lpstr>
      <vt:lpstr>Horaires en classe de terminale</vt:lpstr>
      <vt:lpstr>La classe de 2nde professionnelle TNE </vt:lpstr>
      <vt:lpstr>ERASMUS DAY-SECTION EURO  VOIE PROFESSIONNELLE</vt:lpstr>
      <vt:lpstr>Transformation Voie Professionnelle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dfazeli</dc:creator>
  <cp:lastModifiedBy>provadjt1</cp:lastModifiedBy>
  <cp:revision>89</cp:revision>
  <cp:lastPrinted>2023-02-21T11:49:02Z</cp:lastPrinted>
  <dcterms:created xsi:type="dcterms:W3CDTF">2018-01-31T14:49:43Z</dcterms:created>
  <dcterms:modified xsi:type="dcterms:W3CDTF">2023-03-08T11:09:42Z</dcterms:modified>
</cp:coreProperties>
</file>