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2" r:id="rId3"/>
    <p:sldId id="256" r:id="rId4"/>
    <p:sldId id="276" r:id="rId5"/>
    <p:sldId id="289" r:id="rId6"/>
    <p:sldId id="283" r:id="rId7"/>
    <p:sldId id="278" r:id="rId8"/>
    <p:sldId id="279" r:id="rId9"/>
    <p:sldId id="258" r:id="rId10"/>
    <p:sldId id="262" r:id="rId11"/>
    <p:sldId id="260" r:id="rId12"/>
    <p:sldId id="280" r:id="rId13"/>
    <p:sldId id="266" r:id="rId14"/>
    <p:sldId id="288" r:id="rId15"/>
    <p:sldId id="267" r:id="rId16"/>
    <p:sldId id="281" r:id="rId17"/>
    <p:sldId id="287" r:id="rId18"/>
    <p:sldId id="269" r:id="rId19"/>
    <p:sldId id="284" r:id="rId20"/>
    <p:sldId id="274" r:id="rId21"/>
    <p:sldId id="282" r:id="rId22"/>
    <p:sldId id="264" r:id="rId23"/>
    <p:sldId id="268" r:id="rId24"/>
    <p:sldId id="277" r:id="rId25"/>
    <p:sldId id="285" r:id="rId26"/>
    <p:sldId id="286" r:id="rId27"/>
    <p:sldId id="27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94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95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50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24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32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38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92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61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12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41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7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04F62-45FF-4D4C-84A4-25B63F13392E}" type="datetimeFigureOut">
              <a:rPr lang="fr-FR" smtClean="0"/>
              <a:t>22/10/2023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D4B9F-278C-46DB-83E9-0A1E64B838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25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6A726-F217-4D18-6CD1-06A190C55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2C244A-31B4-4C73-7D94-160A7A193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 descr="Une image contenant dessin, croquis, illustration, Dessin animé&#10;&#10;Description générée automatiquement">
            <a:extLst>
              <a:ext uri="{FF2B5EF4-FFF2-40B4-BE49-F238E27FC236}">
                <a16:creationId xmlns:a16="http://schemas.microsoft.com/office/drawing/2014/main" id="{98D3D60B-F215-F31F-6297-2B973E68B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/>
          <a:stretch/>
        </p:blipFill>
        <p:spPr>
          <a:xfrm>
            <a:off x="10861" y="877446"/>
            <a:ext cx="2264278" cy="5103108"/>
          </a:xfrm>
          <a:prstGeom prst="rect">
            <a:avLst/>
          </a:prstGeom>
        </p:spPr>
      </p:pic>
      <p:pic>
        <p:nvPicPr>
          <p:cNvPr id="4" name="Image 3" descr="Une image contenant texte, légume, chou, Groupe d’aliments&#10;&#10;Description générée automatiquement">
            <a:extLst>
              <a:ext uri="{FF2B5EF4-FFF2-40B4-BE49-F238E27FC236}">
                <a16:creationId xmlns:a16="http://schemas.microsoft.com/office/drawing/2014/main" id="{F08C1DF6-D3D9-B1D0-EF46-1382CC13D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r="1675"/>
          <a:stretch/>
        </p:blipFill>
        <p:spPr>
          <a:xfrm>
            <a:off x="1919571" y="0"/>
            <a:ext cx="5441807" cy="6854032"/>
          </a:xfrm>
          <a:prstGeom prst="rect">
            <a:avLst/>
          </a:prstGeom>
        </p:spPr>
      </p:pic>
      <p:pic>
        <p:nvPicPr>
          <p:cNvPr id="10" name="Image 9" descr="Une image contenant croquis, arme, dessin, dessin humoristique&#10;&#10;Description générée automatiquement">
            <a:extLst>
              <a:ext uri="{FF2B5EF4-FFF2-40B4-BE49-F238E27FC236}">
                <a16:creationId xmlns:a16="http://schemas.microsoft.com/office/drawing/2014/main" id="{D7F85D1E-64F1-B39A-AE16-256806A43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78" y="901088"/>
            <a:ext cx="1771761" cy="461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8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9"/>
    </mc:Choice>
    <mc:Fallback>
      <p:transition spd="slow" advTm="108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229321-47E0-FC1E-38B3-739972CD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habits, plein air, pompier, bâtiment&#10;&#10;Description générée automatiquement">
            <a:extLst>
              <a:ext uri="{FF2B5EF4-FFF2-40B4-BE49-F238E27FC236}">
                <a16:creationId xmlns:a16="http://schemas.microsoft.com/office/drawing/2014/main" id="{AF3ED629-5E25-2F7B-B418-5120BDABD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1"/>
          <a:stretch/>
        </p:blipFill>
        <p:spPr>
          <a:xfrm>
            <a:off x="-2" y="406588"/>
            <a:ext cx="4438650" cy="3163673"/>
          </a:xfrm>
        </p:spPr>
      </p:pic>
      <p:pic>
        <p:nvPicPr>
          <p:cNvPr id="9" name="Image 8" descr="Une image contenant habits, plein air, homme, texte&#10;&#10;Description générée automatiquement">
            <a:extLst>
              <a:ext uri="{FF2B5EF4-FFF2-40B4-BE49-F238E27FC236}">
                <a16:creationId xmlns:a16="http://schemas.microsoft.com/office/drawing/2014/main" id="{42D38FF2-C900-1A99-DC3C-CD28418E7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0"/>
          <a:stretch/>
        </p:blipFill>
        <p:spPr>
          <a:xfrm>
            <a:off x="4438650" y="-1"/>
            <a:ext cx="4705352" cy="2858948"/>
          </a:xfrm>
          <a:prstGeom prst="rect">
            <a:avLst/>
          </a:prstGeom>
        </p:spPr>
      </p:pic>
      <p:pic>
        <p:nvPicPr>
          <p:cNvPr id="10" name="Espace réservé du contenu 4" descr="Une image contenant plein air, roue, charrette, véhicule&#10;&#10;Description générée automatiquement">
            <a:extLst>
              <a:ext uri="{FF2B5EF4-FFF2-40B4-BE49-F238E27FC236}">
                <a16:creationId xmlns:a16="http://schemas.microsoft.com/office/drawing/2014/main" id="{4E7D8D70-772A-F09C-D770-E901B8372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9244"/>
            <a:ext cx="4814379" cy="3218756"/>
          </a:xfrm>
          <a:prstGeom prst="rect">
            <a:avLst/>
          </a:prstGeom>
        </p:spPr>
      </p:pic>
      <p:pic>
        <p:nvPicPr>
          <p:cNvPr id="11" name="Image 10" descr="Une image contenant habits, personne, bâtiment, homme&#10;&#10;Description générée automatiquement">
            <a:extLst>
              <a:ext uri="{FF2B5EF4-FFF2-40B4-BE49-F238E27FC236}">
                <a16:creationId xmlns:a16="http://schemas.microsoft.com/office/drawing/2014/main" id="{29EE2BB0-2ED0-FB43-86F4-0B1CBA11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79" y="3429000"/>
            <a:ext cx="4329621" cy="28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8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3"/>
    </mc:Choice>
    <mc:Fallback>
      <p:transition spd="slow" advTm="1206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C20B760-DF4F-74DC-F5C4-EDA65335F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4" t="21139" r="35443" b="9100"/>
          <a:stretch/>
        </p:blipFill>
        <p:spPr>
          <a:xfrm>
            <a:off x="0" y="365125"/>
            <a:ext cx="5005797" cy="64928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F8CC03-09F1-44D9-1C44-3A063AC78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intérieur, pot, abandonné, matériel de cuisson&#10;&#10;Description générée automatiquement">
            <a:extLst>
              <a:ext uri="{FF2B5EF4-FFF2-40B4-BE49-F238E27FC236}">
                <a16:creationId xmlns:a16="http://schemas.microsoft.com/office/drawing/2014/main" id="{5C221ADB-A629-4ED4-1356-B049215F8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39" y="0"/>
            <a:ext cx="4235261" cy="2812648"/>
          </a:xfrm>
        </p:spPr>
      </p:pic>
      <p:pic>
        <p:nvPicPr>
          <p:cNvPr id="8" name="Image 7" descr="Une image contenant intérieur, bouilloire, nature morte, Électroménager&#10;&#10;Description générée automatiquement">
            <a:extLst>
              <a:ext uri="{FF2B5EF4-FFF2-40B4-BE49-F238E27FC236}">
                <a16:creationId xmlns:a16="http://schemas.microsoft.com/office/drawing/2014/main" id="{7AB34DF6-3CFF-EE68-AB75-2A8AAEECF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10" y="3750845"/>
            <a:ext cx="4142871" cy="310715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463DD3F-4BA6-24E4-C36F-DF93537BCD48}"/>
              </a:ext>
            </a:extLst>
          </p:cNvPr>
          <p:cNvSpPr txBox="1"/>
          <p:nvPr/>
        </p:nvSpPr>
        <p:spPr>
          <a:xfrm>
            <a:off x="4808162" y="2743138"/>
            <a:ext cx="4404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Du matériel au quotidien pour les repas</a:t>
            </a:r>
          </a:p>
        </p:txBody>
      </p:sp>
    </p:spTree>
    <p:extLst>
      <p:ext uri="{BB962C8B-B14F-4D97-AF65-F5344CB8AC3E}">
        <p14:creationId xmlns:p14="http://schemas.microsoft.com/office/powerpoint/2010/main" val="394126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1"/>
    </mc:Choice>
    <mc:Fallback>
      <p:transition spd="slow" advTm="1196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853654-7F87-BA7F-4A68-83A1D6DA3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A276AE-5A4F-02F4-DC10-40A2143EA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67" t="26090" r="28988" b="11350"/>
          <a:stretch/>
        </p:blipFill>
        <p:spPr>
          <a:xfrm>
            <a:off x="937549" y="0"/>
            <a:ext cx="8116123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D6C6D4-7D38-C038-D5B4-AC8B1D17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28" y="250031"/>
            <a:ext cx="3011687" cy="1914435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Une cantine pour officier</a:t>
            </a:r>
          </a:p>
        </p:txBody>
      </p:sp>
    </p:spTree>
    <p:extLst>
      <p:ext uri="{BB962C8B-B14F-4D97-AF65-F5344CB8AC3E}">
        <p14:creationId xmlns:p14="http://schemas.microsoft.com/office/powerpoint/2010/main" val="19408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9"/>
    </mc:Choice>
    <mc:Fallback>
      <p:transition spd="slow" advTm="1209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heval, mammifère, Objet de collection, Emblème&#10;&#10;Description générée automatiquement">
            <a:extLst>
              <a:ext uri="{FF2B5EF4-FFF2-40B4-BE49-F238E27FC236}">
                <a16:creationId xmlns:a16="http://schemas.microsoft.com/office/drawing/2014/main" id="{F29E29AD-3AFE-0F76-C7FF-DF311ECC0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5644"/>
          <a:stretch/>
        </p:blipFill>
        <p:spPr>
          <a:xfrm>
            <a:off x="0" y="0"/>
            <a:ext cx="4517069" cy="44504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A78C2F-9D80-AF4B-E905-221109CB2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84" y="3703552"/>
            <a:ext cx="3406804" cy="3154448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BE245542-88CD-5BBD-9305-2DE49D377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 descr="Une image contenant conteneur, boîte&#10;&#10;Description générée automatiquement">
            <a:extLst>
              <a:ext uri="{FF2B5EF4-FFF2-40B4-BE49-F238E27FC236}">
                <a16:creationId xmlns:a16="http://schemas.microsoft.com/office/drawing/2014/main" id="{3B7FC21E-18DF-A4B1-50DE-839C76E1B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7" y="0"/>
            <a:ext cx="3271313" cy="40721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0EAC652-A738-1CF2-DA02-66D0B799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4" y="4617994"/>
            <a:ext cx="2774308" cy="2083748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 début des boites de conserve</a:t>
            </a:r>
          </a:p>
        </p:txBody>
      </p:sp>
    </p:spTree>
    <p:extLst>
      <p:ext uri="{BB962C8B-B14F-4D97-AF65-F5344CB8AC3E}">
        <p14:creationId xmlns:p14="http://schemas.microsoft.com/office/powerpoint/2010/main" val="290546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3"/>
    </mc:Choice>
    <mc:Fallback>
      <p:transition spd="slow" advTm="124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45E231-A684-C512-DBE2-CF6FCABD1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intérieur, dessin humoristique, affichage&#10;&#10;Description générée automatiquement">
            <a:extLst>
              <a:ext uri="{FF2B5EF4-FFF2-40B4-BE49-F238E27FC236}">
                <a16:creationId xmlns:a16="http://schemas.microsoft.com/office/drawing/2014/main" id="{98D1E41D-4E57-D9A9-3EB3-64A5F2212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758" y="24777"/>
            <a:ext cx="4919241" cy="2767073"/>
          </a:xfrm>
        </p:spPr>
      </p:pic>
      <p:pic>
        <p:nvPicPr>
          <p:cNvPr id="7" name="Image 6" descr="Une image contenant Ustensiles de cuisine et de cuisson au four, intérieur, Mijoteuse, ustensiles de cuisine&#10;&#10;Description générée automatiquement">
            <a:extLst>
              <a:ext uri="{FF2B5EF4-FFF2-40B4-BE49-F238E27FC236}">
                <a16:creationId xmlns:a16="http://schemas.microsoft.com/office/drawing/2014/main" id="{1AAE72FC-3F84-6F3C-E7E1-286705DC5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614"/>
            <a:ext cx="4703180" cy="3527385"/>
          </a:xfrm>
          <a:prstGeom prst="rect">
            <a:avLst/>
          </a:prstGeom>
        </p:spPr>
      </p:pic>
      <p:pic>
        <p:nvPicPr>
          <p:cNvPr id="9" name="Image 8" descr="Une image contenant texte, affiche, dessin humoristique, Visage humain&#10;&#10;Description générée automatiquement">
            <a:extLst>
              <a:ext uri="{FF2B5EF4-FFF2-40B4-BE49-F238E27FC236}">
                <a16:creationId xmlns:a16="http://schemas.microsoft.com/office/drawing/2014/main" id="{D69F68AB-F868-567C-3D80-3013E419D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80" y="2998567"/>
            <a:ext cx="4572000" cy="3267889"/>
          </a:xfrm>
          <a:prstGeom prst="rect">
            <a:avLst/>
          </a:prstGeom>
        </p:spPr>
      </p:pic>
      <p:pic>
        <p:nvPicPr>
          <p:cNvPr id="11" name="Image 10" descr="Une image contenant couvercle, bouilloire, lanceur, pichet&#10;&#10;Description générée automatiquement">
            <a:extLst>
              <a:ext uri="{FF2B5EF4-FFF2-40B4-BE49-F238E27FC236}">
                <a16:creationId xmlns:a16="http://schemas.microsoft.com/office/drawing/2014/main" id="{C1C31AFF-F6E9-9F0F-7852-7B4986CE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802"/>
            <a:ext cx="4224758" cy="211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2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1"/>
    </mc:Choice>
    <mc:Fallback>
      <p:transition spd="slow" advTm="1256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D2A6BB-99BA-683B-D476-B177C589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D9E2E08E-2B9A-0C12-D272-6C0DC5EA5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36" y="0"/>
            <a:ext cx="5046563" cy="3784922"/>
          </a:xfrm>
        </p:spPr>
      </p:pic>
      <p:pic>
        <p:nvPicPr>
          <p:cNvPr id="8" name="Espace réservé du contenu 4" descr="Une image contenant bâtiment, Restauration rapide, nourriture, intérieur&#10;&#10;Description générée automatiquement">
            <a:extLst>
              <a:ext uri="{FF2B5EF4-FFF2-40B4-BE49-F238E27FC236}">
                <a16:creationId xmlns:a16="http://schemas.microsoft.com/office/drawing/2014/main" id="{5962AD0C-9ACC-5ABD-96C0-81CE9BCF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16" y="3899463"/>
            <a:ext cx="4277216" cy="2929893"/>
          </a:xfrm>
          <a:prstGeom prst="rect">
            <a:avLst/>
          </a:prstGeom>
        </p:spPr>
      </p:pic>
      <p:pic>
        <p:nvPicPr>
          <p:cNvPr id="10" name="Image 9" descr="Une image contenant Empaquetage et étiquetage, fromages, nourriture, boîte&#10;&#10;Description générée automatiquement">
            <a:extLst>
              <a:ext uri="{FF2B5EF4-FFF2-40B4-BE49-F238E27FC236}">
                <a16:creationId xmlns:a16="http://schemas.microsoft.com/office/drawing/2014/main" id="{D0D10EE0-CE11-44CF-5DDE-C39CEA611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" y="0"/>
            <a:ext cx="4047374" cy="38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8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1"/>
    </mc:Choice>
    <mc:Fallback>
      <p:transition spd="slow" advTm="1232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BBDB1-440B-9D61-D3F5-73CD9B57A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2FF48-6B4C-2478-F3A6-869EB5E66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3628BA-F10A-C74B-302B-FC987EB54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00" t="21152" r="28000" b="22077"/>
          <a:stretch/>
        </p:blipFill>
        <p:spPr>
          <a:xfrm>
            <a:off x="0" y="0"/>
            <a:ext cx="9202126" cy="66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0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4"/>
    </mc:Choice>
    <mc:Fallback>
      <p:transition spd="slow" advTm="1151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E9B3E-7035-C689-6110-9A80FB09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habits, homme, Visage humain&#10;&#10;Description générée automatiquement">
            <a:extLst>
              <a:ext uri="{FF2B5EF4-FFF2-40B4-BE49-F238E27FC236}">
                <a16:creationId xmlns:a16="http://schemas.microsoft.com/office/drawing/2014/main" id="{17471F86-D53A-DBFF-FD01-EC028DD62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13753" cy="3075836"/>
          </a:xfrm>
        </p:spPr>
      </p:pic>
      <p:pic>
        <p:nvPicPr>
          <p:cNvPr id="7" name="Image 6" descr="Une image contenant texte, livre, écriture manuscrite, fournitures de bureau&#10;&#10;Description générée automatiquement">
            <a:extLst>
              <a:ext uri="{FF2B5EF4-FFF2-40B4-BE49-F238E27FC236}">
                <a16:creationId xmlns:a16="http://schemas.microsoft.com/office/drawing/2014/main" id="{9AD1784D-3521-CC8D-A2D2-05B255EA2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53" y="0"/>
            <a:ext cx="4530247" cy="6858000"/>
          </a:xfrm>
          <a:prstGeom prst="rect">
            <a:avLst/>
          </a:prstGeom>
        </p:spPr>
      </p:pic>
      <p:pic>
        <p:nvPicPr>
          <p:cNvPr id="9" name="Image 8" descr="Une image contenant texte, habits, affiche, Visage humain&#10;&#10;Description générée automatiquement">
            <a:extLst>
              <a:ext uri="{FF2B5EF4-FFF2-40B4-BE49-F238E27FC236}">
                <a16:creationId xmlns:a16="http://schemas.microsoft.com/office/drawing/2014/main" id="{0829FBF9-666D-F2E7-4554-FA176AAC9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5" y="3079907"/>
            <a:ext cx="2498739" cy="37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5"/>
    </mc:Choice>
    <mc:Fallback>
      <p:transition spd="slow" advTm="1161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7B0259-1454-336F-2FCC-396594FC0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21475" r="51454" b="32977"/>
          <a:stretch/>
        </p:blipFill>
        <p:spPr>
          <a:xfrm>
            <a:off x="-1" y="-24925"/>
            <a:ext cx="2743201" cy="37897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113FBB-A1FA-1E06-7B85-18509F76B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73" t="35697" r="29188" b="13797"/>
          <a:stretch/>
        </p:blipFill>
        <p:spPr>
          <a:xfrm>
            <a:off x="3400204" y="-67836"/>
            <a:ext cx="2595803" cy="37744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213571-2792-1797-51F6-1F6E479E4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8" t="35419" r="27273" b="29391"/>
          <a:stretch/>
        </p:blipFill>
        <p:spPr>
          <a:xfrm>
            <a:off x="147395" y="3764798"/>
            <a:ext cx="7027406" cy="30932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BC18D37-3C71-2A85-1E90-5A05501E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964" y="4347676"/>
            <a:ext cx="1996036" cy="1325563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Quelques menus et recettes</a:t>
            </a:r>
          </a:p>
        </p:txBody>
      </p:sp>
      <p:pic>
        <p:nvPicPr>
          <p:cNvPr id="16" name="Espace réservé du contenu 15" descr="Une image contenant texte, lettre, écriture manuscrite, papier&#10;&#10;Description générée automatiquement">
            <a:extLst>
              <a:ext uri="{FF2B5EF4-FFF2-40B4-BE49-F238E27FC236}">
                <a16:creationId xmlns:a16="http://schemas.microsoft.com/office/drawing/2014/main" id="{94C36698-B450-73CD-CB6A-0787CE79C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11" y="-24925"/>
            <a:ext cx="2554404" cy="3960317"/>
          </a:xfrm>
        </p:spPr>
      </p:pic>
    </p:spTree>
    <p:extLst>
      <p:ext uri="{BB962C8B-B14F-4D97-AF65-F5344CB8AC3E}">
        <p14:creationId xmlns:p14="http://schemas.microsoft.com/office/powerpoint/2010/main" val="223414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2"/>
    </mc:Choice>
    <mc:Fallback>
      <p:transition spd="slow" advTm="1234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0F381-2B99-50FD-6113-BD1D7B79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F7FC41-CB83-9526-E142-1C268E55A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6A2CFE-753C-E280-4FBD-E703752B3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30816" r="30759" b="22827"/>
          <a:stretch/>
        </p:blipFill>
        <p:spPr>
          <a:xfrm>
            <a:off x="0" y="0"/>
            <a:ext cx="9161980" cy="60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6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9"/>
    </mc:Choice>
    <mc:Fallback>
      <p:transition spd="slow" advTm="113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C78998-48E7-0200-2974-A5D226EB3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021" y="0"/>
            <a:ext cx="2900892" cy="2317828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Se battre et se nourrir et pendant la première guerre mondiale</a:t>
            </a:r>
          </a:p>
        </p:txBody>
      </p:sp>
      <p:pic>
        <p:nvPicPr>
          <p:cNvPr id="5" name="Espace réservé du contenu 4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46AFD576-FC69-47DA-6F4C-FFFC3511F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" y="0"/>
            <a:ext cx="2900892" cy="4351338"/>
          </a:xfrm>
        </p:spPr>
      </p:pic>
      <p:pic>
        <p:nvPicPr>
          <p:cNvPr id="7" name="Image 6" descr="Une image contenant plein air, fumée, homme, habits&#10;&#10;Description générée automatiquement">
            <a:extLst>
              <a:ext uri="{FF2B5EF4-FFF2-40B4-BE49-F238E27FC236}">
                <a16:creationId xmlns:a16="http://schemas.microsoft.com/office/drawing/2014/main" id="{BF69C1A6-606E-6736-3EB4-AA6652CB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71" y="2317828"/>
            <a:ext cx="3044142" cy="4566213"/>
          </a:xfrm>
          <a:prstGeom prst="rect">
            <a:avLst/>
          </a:prstGeom>
        </p:spPr>
      </p:pic>
      <p:pic>
        <p:nvPicPr>
          <p:cNvPr id="9" name="Image 8" descr="Une image contenant personne, sol, plein air&#10;&#10;Description générée automatiquement">
            <a:extLst>
              <a:ext uri="{FF2B5EF4-FFF2-40B4-BE49-F238E27FC236}">
                <a16:creationId xmlns:a16="http://schemas.microsoft.com/office/drawing/2014/main" id="{6EEBEA5E-C4C1-7683-BA5B-B602B022D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79" y="4243662"/>
            <a:ext cx="1742892" cy="2614338"/>
          </a:xfrm>
          <a:prstGeom prst="rect">
            <a:avLst/>
          </a:prstGeom>
        </p:spPr>
      </p:pic>
      <p:pic>
        <p:nvPicPr>
          <p:cNvPr id="11" name="Image 10" descr="Une image contenant habits, personne, Visage humain, ciel&#10;&#10;Description générée automatiquement">
            <a:extLst>
              <a:ext uri="{FF2B5EF4-FFF2-40B4-BE49-F238E27FC236}">
                <a16:creationId xmlns:a16="http://schemas.microsoft.com/office/drawing/2014/main" id="{5F35E024-E7A9-0A34-8F9F-2471B43887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/>
          <a:stretch/>
        </p:blipFill>
        <p:spPr>
          <a:xfrm>
            <a:off x="5957330" y="-37466"/>
            <a:ext cx="3179791" cy="43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0"/>
    </mc:Choice>
    <mc:Fallback>
      <p:transition spd="slow" advTm="100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2BAE62-BD67-96FE-A14C-75397BEA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0" descr="Une image contenant texte, dessin humoristique, dessin, Bandes dessinées&#10;&#10;Description générée automatiquement">
            <a:extLst>
              <a:ext uri="{FF2B5EF4-FFF2-40B4-BE49-F238E27FC236}">
                <a16:creationId xmlns:a16="http://schemas.microsoft.com/office/drawing/2014/main" id="{CD000AB9-EAD5-68C6-7774-F6571BF2D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4098" cy="6858000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C965D982-9FEE-DE0F-BCA4-3F5C483BA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43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8"/>
    </mc:Choice>
    <mc:Fallback>
      <p:transition spd="slow" advTm="1242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36C4CB-42EE-C0EA-D570-C5AE8C11E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C2266D-2DA3-9D90-E3A6-A2194939D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81" t="29556" r="36346" b="29382"/>
          <a:stretch/>
        </p:blipFill>
        <p:spPr>
          <a:xfrm>
            <a:off x="628650" y="572947"/>
            <a:ext cx="7639292" cy="62850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708FA63-7081-C616-6EC0-0CBFD357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4000" cy="662782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Produire la nourriture par les civils à l’arrière</a:t>
            </a:r>
          </a:p>
        </p:txBody>
      </p:sp>
    </p:spTree>
    <p:extLst>
      <p:ext uri="{BB962C8B-B14F-4D97-AF65-F5344CB8AC3E}">
        <p14:creationId xmlns:p14="http://schemas.microsoft.com/office/powerpoint/2010/main" val="235020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3"/>
    </mc:Choice>
    <mc:Fallback>
      <p:transition spd="slow" advTm="1194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habits, personne, affiche&#10;&#10;Description générée automatiquement">
            <a:extLst>
              <a:ext uri="{FF2B5EF4-FFF2-40B4-BE49-F238E27FC236}">
                <a16:creationId xmlns:a16="http://schemas.microsoft.com/office/drawing/2014/main" id="{E9491732-E44F-C15C-8A0C-0078B1657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8647" cy="4537276"/>
          </a:xfrm>
        </p:spPr>
      </p:pic>
      <p:pic>
        <p:nvPicPr>
          <p:cNvPr id="7" name="Image 6" descr="Une image contenant texte, habits, affiche, livre&#10;&#10;Description générée automatiquement">
            <a:extLst>
              <a:ext uri="{FF2B5EF4-FFF2-40B4-BE49-F238E27FC236}">
                <a16:creationId xmlns:a16="http://schemas.microsoft.com/office/drawing/2014/main" id="{21F111D6-9DFE-5DB3-706E-C68E6E482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05" y="-1"/>
            <a:ext cx="3406795" cy="4664859"/>
          </a:xfrm>
          <a:prstGeom prst="rect">
            <a:avLst/>
          </a:prstGeom>
        </p:spPr>
      </p:pic>
      <p:pic>
        <p:nvPicPr>
          <p:cNvPr id="10" name="Espace réservé du contenu 4" descr="Une image contenant fruit, texte, peinture, pot de fleurs&#10;&#10;Description générée automatiquement">
            <a:extLst>
              <a:ext uri="{FF2B5EF4-FFF2-40B4-BE49-F238E27FC236}">
                <a16:creationId xmlns:a16="http://schemas.microsoft.com/office/drawing/2014/main" id="{94BA374A-2A00-7D64-A343-3F9D6DBC2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6233" r="7352" b="8392"/>
          <a:stretch/>
        </p:blipFill>
        <p:spPr>
          <a:xfrm>
            <a:off x="3248647" y="3143050"/>
            <a:ext cx="2488558" cy="37149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A76D1A-2EF6-A299-2C9A-C71F3839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34856"/>
            <a:ext cx="3619259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 nourriture : un enjeu de la propagande</a:t>
            </a:r>
          </a:p>
        </p:txBody>
      </p:sp>
    </p:spTree>
    <p:extLst>
      <p:ext uri="{BB962C8B-B14F-4D97-AF65-F5344CB8AC3E}">
        <p14:creationId xmlns:p14="http://schemas.microsoft.com/office/powerpoint/2010/main" val="40114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8"/>
    </mc:Choice>
    <mc:Fallback>
      <p:transition spd="slow" advTm="1223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DE4D1-03E5-AB4A-6B97-0047957D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D4E624-D398-E2BC-65ED-640988191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BFA1A0-7F04-0AC9-50D3-1B43D4065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55" t="30590" r="28987" b="6849"/>
          <a:stretch/>
        </p:blipFill>
        <p:spPr>
          <a:xfrm>
            <a:off x="6687" y="1968441"/>
            <a:ext cx="3148314" cy="4889559"/>
          </a:xfrm>
          <a:prstGeom prst="rect">
            <a:avLst/>
          </a:prstGeom>
        </p:spPr>
      </p:pic>
      <p:pic>
        <p:nvPicPr>
          <p:cNvPr id="12" name="Image 11" descr="Une image contenant texte, habits, Visage humain, affiche&#10;&#10;Description générée automatiquement">
            <a:extLst>
              <a:ext uri="{FF2B5EF4-FFF2-40B4-BE49-F238E27FC236}">
                <a16:creationId xmlns:a16="http://schemas.microsoft.com/office/drawing/2014/main" id="{943C2132-A3AA-1ECA-6C02-D7E2AD31E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2"/>
          <a:stretch/>
        </p:blipFill>
        <p:spPr>
          <a:xfrm>
            <a:off x="3059677" y="0"/>
            <a:ext cx="2936011" cy="4548852"/>
          </a:xfrm>
          <a:prstGeom prst="rect">
            <a:avLst/>
          </a:prstGeom>
        </p:spPr>
      </p:pic>
      <p:pic>
        <p:nvPicPr>
          <p:cNvPr id="13" name="Espace réservé du contenu 4" descr="Une image contenant habits, texte, personne, Visage humain&#10;&#10;Description générée automatiquement">
            <a:extLst>
              <a:ext uri="{FF2B5EF4-FFF2-40B4-BE49-F238E27FC236}">
                <a16:creationId xmlns:a16="http://schemas.microsoft.com/office/drawing/2014/main" id="{80322931-111C-2A79-1BBF-0CBD71B31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84" y="2506662"/>
            <a:ext cx="31993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8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8"/>
    </mc:Choice>
    <mc:Fallback>
      <p:transition spd="slow" advTm="1173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B6E6C-0800-6573-486E-0D450FE24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7783D0-3855-A79D-BE5A-D0E97E07D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peinture, art, affiche, dessin&#10;&#10;Description générée automatiquement">
            <a:extLst>
              <a:ext uri="{FF2B5EF4-FFF2-40B4-BE49-F238E27FC236}">
                <a16:creationId xmlns:a16="http://schemas.microsoft.com/office/drawing/2014/main" id="{64BD37D7-358A-2FBE-1906-E9E11E07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07" y="0"/>
            <a:ext cx="4803494" cy="6849901"/>
          </a:xfrm>
          <a:prstGeom prst="rect">
            <a:avLst/>
          </a:prstGeom>
        </p:spPr>
      </p:pic>
      <p:pic>
        <p:nvPicPr>
          <p:cNvPr id="8" name="Image 7" descr="Une image contenant texte, livre, Police, typographie&#10;&#10;Description générée automatiquement">
            <a:extLst>
              <a:ext uri="{FF2B5EF4-FFF2-40B4-BE49-F238E27FC236}">
                <a16:creationId xmlns:a16="http://schemas.microsoft.com/office/drawing/2014/main" id="{DC5EDEB8-89A7-324D-55CE-BC9ADCB8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9"/>
            <a:ext cx="4466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7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4"/>
    </mc:Choice>
    <mc:Fallback>
      <p:transition spd="slow" advTm="1207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2D5E3-44B6-EE1B-202A-06CADFD5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09" y="4404709"/>
            <a:ext cx="3735007" cy="230860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 production agricole : un objectif essentiel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49CA27-CCDC-96D9-6751-7FF6405A5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Une image contenant texte, affiche, art, personne&#10;&#10;Description générée automatiquement">
            <a:extLst>
              <a:ext uri="{FF2B5EF4-FFF2-40B4-BE49-F238E27FC236}">
                <a16:creationId xmlns:a16="http://schemas.microsoft.com/office/drawing/2014/main" id="{160C21BD-8E4A-EECF-FBEA-A883747F5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2506" cy="4085864"/>
          </a:xfrm>
          <a:prstGeom prst="rect">
            <a:avLst/>
          </a:prstGeom>
        </p:spPr>
      </p:pic>
      <p:pic>
        <p:nvPicPr>
          <p:cNvPr id="5" name="Espace réservé du contenu 4" descr="Une image contenant texte, croquis, livre, dessin&#10;&#10;Description générée automatiquement">
            <a:extLst>
              <a:ext uri="{FF2B5EF4-FFF2-40B4-BE49-F238E27FC236}">
                <a16:creationId xmlns:a16="http://schemas.microsoft.com/office/drawing/2014/main" id="{B47E0C60-C9D2-EE6E-6ED2-445CEB08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85" y="0"/>
            <a:ext cx="4327415" cy="66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7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7"/>
    </mc:Choice>
    <mc:Fallback>
      <p:transition spd="slow" advTm="1198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2817A-3E76-B40A-8EC1-754758A2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8347E3-C357-9CD8-55A3-28355CB5E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texte, affiche, légume, menu&#10;&#10;Description générée automatiquement">
            <a:extLst>
              <a:ext uri="{FF2B5EF4-FFF2-40B4-BE49-F238E27FC236}">
                <a16:creationId xmlns:a16="http://schemas.microsoft.com/office/drawing/2014/main" id="{23C5BBAB-9638-E78A-84CA-C7BDA2DC8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3" y="0"/>
            <a:ext cx="3300413" cy="6858000"/>
          </a:xfrm>
          <a:prstGeom prst="rect">
            <a:avLst/>
          </a:prstGeom>
        </p:spPr>
      </p:pic>
      <p:pic>
        <p:nvPicPr>
          <p:cNvPr id="5" name="Espace réservé du contenu 4" descr="Une image contenant texte, journal, Publication, Police&#10;&#10;Description générée automatiquement">
            <a:extLst>
              <a:ext uri="{FF2B5EF4-FFF2-40B4-BE49-F238E27FC236}">
                <a16:creationId xmlns:a16="http://schemas.microsoft.com/office/drawing/2014/main" id="{67D6D056-31D8-526B-DBF8-D23FC8DCB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00" y="-9525"/>
            <a:ext cx="4500750" cy="69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0"/>
    </mc:Choice>
    <mc:Fallback>
      <p:transition spd="slow" advTm="1192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B2B5E6-DBD7-BF97-6436-36DC9A36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138" y="78784"/>
            <a:ext cx="2629675" cy="282009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Les restrictions pour les populations civiles</a:t>
            </a:r>
          </a:p>
        </p:txBody>
      </p:sp>
      <p:pic>
        <p:nvPicPr>
          <p:cNvPr id="7" name="Espace réservé du contenu 6" descr="Une image contenant personne, habits, Visage humain, homme&#10;&#10;Description générée automatiquement">
            <a:extLst>
              <a:ext uri="{FF2B5EF4-FFF2-40B4-BE49-F238E27FC236}">
                <a16:creationId xmlns:a16="http://schemas.microsoft.com/office/drawing/2014/main" id="{425DDF0B-F209-6802-96D8-03BC28C70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>
          <a:xfrm>
            <a:off x="0" y="108643"/>
            <a:ext cx="4097438" cy="2820095"/>
          </a:xfrm>
        </p:spPr>
      </p:pic>
      <p:pic>
        <p:nvPicPr>
          <p:cNvPr id="13" name="Image 12" descr="Une image contenant texte, écriture manuscrite, lettre, Police&#10;&#10;Description générée automatiquement">
            <a:extLst>
              <a:ext uri="{FF2B5EF4-FFF2-40B4-BE49-F238E27FC236}">
                <a16:creationId xmlns:a16="http://schemas.microsoft.com/office/drawing/2014/main" id="{F0142351-8360-F383-4607-683E88CBC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14" y="0"/>
            <a:ext cx="2286423" cy="4018152"/>
          </a:xfrm>
          <a:prstGeom prst="rect">
            <a:avLst/>
          </a:prstGeom>
        </p:spPr>
      </p:pic>
      <p:pic>
        <p:nvPicPr>
          <p:cNvPr id="11" name="Image 10" descr="Une image contenant habits, personne, homme, plein air&#10;&#10;Description générée automatiquement">
            <a:extLst>
              <a:ext uri="{FF2B5EF4-FFF2-40B4-BE49-F238E27FC236}">
                <a16:creationId xmlns:a16="http://schemas.microsoft.com/office/drawing/2014/main" id="{EDD15BE5-5762-3AA2-D96E-B52DDFA27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33" y="3711421"/>
            <a:ext cx="4323566" cy="3146579"/>
          </a:xfrm>
          <a:prstGeom prst="rect">
            <a:avLst/>
          </a:prstGeom>
        </p:spPr>
      </p:pic>
      <p:pic>
        <p:nvPicPr>
          <p:cNvPr id="15" name="Image 14" descr="Une image contenant bâtiment, habits, plein air, personne&#10;&#10;Description générée automatiquement">
            <a:extLst>
              <a:ext uri="{FF2B5EF4-FFF2-40B4-BE49-F238E27FC236}">
                <a16:creationId xmlns:a16="http://schemas.microsoft.com/office/drawing/2014/main" id="{8F165C0D-40E4-27C8-FAB9-CFBDBD1B1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579"/>
            <a:ext cx="4751759" cy="31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2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8"/>
    </mc:Choice>
    <mc:Fallback>
      <p:transition spd="slow" advTm="119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D6873D-D995-C15E-5223-443F6623F4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C1A2C8-4842-DF56-1300-D8229C9858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habits, homme, plein air, personne&#10;&#10;Description générée automatiquement">
            <a:extLst>
              <a:ext uri="{FF2B5EF4-FFF2-40B4-BE49-F238E27FC236}">
                <a16:creationId xmlns:a16="http://schemas.microsoft.com/office/drawing/2014/main" id="{956AB247-07DA-6DE7-6276-3C0B7BEC5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7" y="0"/>
            <a:ext cx="3904623" cy="3602038"/>
          </a:xfrm>
          <a:prstGeom prst="rect">
            <a:avLst/>
          </a:prstGeom>
        </p:spPr>
      </p:pic>
      <p:pic>
        <p:nvPicPr>
          <p:cNvPr id="7" name="Espace réservé du contenu 4" descr="Une image contenant habits, homme, plein air, personne&#10;&#10;Description générée automatiquement">
            <a:extLst>
              <a:ext uri="{FF2B5EF4-FFF2-40B4-BE49-F238E27FC236}">
                <a16:creationId xmlns:a16="http://schemas.microsoft.com/office/drawing/2014/main" id="{B40C9134-DA7C-F2DE-B55F-13C1EC46C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t="4048" r="2275" b="2969"/>
          <a:stretch/>
        </p:blipFill>
        <p:spPr>
          <a:xfrm>
            <a:off x="-96277" y="3835714"/>
            <a:ext cx="4668277" cy="3084241"/>
          </a:xfrm>
          <a:prstGeom prst="rect">
            <a:avLst/>
          </a:prstGeom>
        </p:spPr>
      </p:pic>
      <p:pic>
        <p:nvPicPr>
          <p:cNvPr id="8" name="Image 7" descr="Une image contenant habits, plein air, arme, soldat&#10;&#10;Description générée automatiquement">
            <a:extLst>
              <a:ext uri="{FF2B5EF4-FFF2-40B4-BE49-F238E27FC236}">
                <a16:creationId xmlns:a16="http://schemas.microsoft.com/office/drawing/2014/main" id="{36439C67-2441-E681-37F6-937F9820B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43864"/>
            <a:ext cx="4456253" cy="3342190"/>
          </a:xfrm>
          <a:prstGeom prst="rect">
            <a:avLst/>
          </a:prstGeom>
        </p:spPr>
      </p:pic>
      <p:pic>
        <p:nvPicPr>
          <p:cNvPr id="9" name="Image 8" descr="Une image contenant plein air, personne, habits, soldat&#10;&#10;Description générée automatiquement">
            <a:extLst>
              <a:ext uri="{FF2B5EF4-FFF2-40B4-BE49-F238E27FC236}">
                <a16:creationId xmlns:a16="http://schemas.microsoft.com/office/drawing/2014/main" id="{B1A7FB9B-35F1-B7BF-79AD-D944B4CD18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0" y="0"/>
            <a:ext cx="3962400" cy="28820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C45B06C-E6C5-F591-B46D-754501435DC0}"/>
              </a:ext>
            </a:extLst>
          </p:cNvPr>
          <p:cNvSpPr txBox="1"/>
          <p:nvPr/>
        </p:nvSpPr>
        <p:spPr>
          <a:xfrm>
            <a:off x="0" y="2758741"/>
            <a:ext cx="602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Un moment de répit : se nourrir</a:t>
            </a:r>
          </a:p>
        </p:txBody>
      </p:sp>
    </p:spTree>
    <p:extLst>
      <p:ext uri="{BB962C8B-B14F-4D97-AF65-F5344CB8AC3E}">
        <p14:creationId xmlns:p14="http://schemas.microsoft.com/office/powerpoint/2010/main" val="350593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2"/>
    </mc:Choice>
    <mc:Fallback>
      <p:transition spd="slow" advTm="115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D708C1-D406-C90D-32E6-E1CF5492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A1DE3F-8F3C-7F67-6D67-469FF1F8B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lein air, habits, homme, personne&#10;&#10;Description générée automatiquement">
            <a:extLst>
              <a:ext uri="{FF2B5EF4-FFF2-40B4-BE49-F238E27FC236}">
                <a16:creationId xmlns:a16="http://schemas.microsoft.com/office/drawing/2014/main" id="{D9ADCACC-BC9D-CB20-49DD-46FD4896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31215" cy="2997843"/>
          </a:xfrm>
          <a:prstGeom prst="rect">
            <a:avLst/>
          </a:prstGeom>
        </p:spPr>
      </p:pic>
      <p:pic>
        <p:nvPicPr>
          <p:cNvPr id="5" name="Image 4" descr="Une image contenant bâtiment, plein air, habits, maison&#10;&#10;Description générée automatiquement">
            <a:extLst>
              <a:ext uri="{FF2B5EF4-FFF2-40B4-BE49-F238E27FC236}">
                <a16:creationId xmlns:a16="http://schemas.microsoft.com/office/drawing/2014/main" id="{0C7908D0-7909-966D-91DB-EF414C446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8"/>
          <a:stretch/>
        </p:blipFill>
        <p:spPr>
          <a:xfrm>
            <a:off x="5335929" y="-1"/>
            <a:ext cx="3808071" cy="3849852"/>
          </a:xfrm>
          <a:prstGeom prst="rect">
            <a:avLst/>
          </a:prstGeom>
        </p:spPr>
      </p:pic>
      <p:pic>
        <p:nvPicPr>
          <p:cNvPr id="6" name="Image 5" descr="Une image contenant personne, texte, habits, homme&#10;&#10;Description générée automatiquement">
            <a:extLst>
              <a:ext uri="{FF2B5EF4-FFF2-40B4-BE49-F238E27FC236}">
                <a16:creationId xmlns:a16="http://schemas.microsoft.com/office/drawing/2014/main" id="{81287A13-6634-A509-D390-4682D0661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294"/>
            <a:ext cx="4861367" cy="2583469"/>
          </a:xfrm>
          <a:prstGeom prst="rect">
            <a:avLst/>
          </a:prstGeom>
        </p:spPr>
      </p:pic>
      <p:pic>
        <p:nvPicPr>
          <p:cNvPr id="7" name="Image 6" descr="Une image contenant habits, plein air, bâtiment, personne&#10;&#10;Description générée automatiquement">
            <a:extLst>
              <a:ext uri="{FF2B5EF4-FFF2-40B4-BE49-F238E27FC236}">
                <a16:creationId xmlns:a16="http://schemas.microsoft.com/office/drawing/2014/main" id="{169C44D3-E3DE-41A4-50C0-696132AB4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74" y="3849851"/>
            <a:ext cx="4323026" cy="27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2"/>
    </mc:Choice>
    <mc:Fallback>
      <p:transition spd="slow" advTm="1216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3A983-6FE1-51B1-8E7A-D06596A4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habits, funérailles, homme, groupe&#10;&#10;Description générée automatiquement">
            <a:extLst>
              <a:ext uri="{FF2B5EF4-FFF2-40B4-BE49-F238E27FC236}">
                <a16:creationId xmlns:a16="http://schemas.microsoft.com/office/drawing/2014/main" id="{1FE54790-6FA4-6211-2A5A-2C863AF62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8256" cy="3183038"/>
          </a:xfrm>
        </p:spPr>
      </p:pic>
      <p:pic>
        <p:nvPicPr>
          <p:cNvPr id="7" name="Image 6" descr="Une image contenant habits, plein air, homme, sol&#10;&#10;Description générée automatiquement">
            <a:extLst>
              <a:ext uri="{FF2B5EF4-FFF2-40B4-BE49-F238E27FC236}">
                <a16:creationId xmlns:a16="http://schemas.microsoft.com/office/drawing/2014/main" id="{861D3F1B-641C-3872-9D01-B84235896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83038"/>
            <a:ext cx="5079529" cy="3674962"/>
          </a:xfrm>
          <a:prstGeom prst="rect">
            <a:avLst/>
          </a:prstGeom>
        </p:spPr>
      </p:pic>
      <p:pic>
        <p:nvPicPr>
          <p:cNvPr id="9" name="Image 8" descr="Une image contenant personne, habits, vaisselle, produits de boulangerie&#10;&#10;Description générée automatiquement">
            <a:extLst>
              <a:ext uri="{FF2B5EF4-FFF2-40B4-BE49-F238E27FC236}">
                <a16:creationId xmlns:a16="http://schemas.microsoft.com/office/drawing/2014/main" id="{DDC9DCC6-CAB1-6950-F541-5DBCB890F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56" y="365126"/>
            <a:ext cx="4186177" cy="62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3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4"/>
    </mc:Choice>
    <mc:Fallback>
      <p:transition spd="slow" advTm="1224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20A37F-CC9C-6993-44FB-F4AA9A9B0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 descr="Une image contenant habits, chaussures, personne, Bagages et sacs&#10;&#10;Description générée automatiquement">
            <a:extLst>
              <a:ext uri="{FF2B5EF4-FFF2-40B4-BE49-F238E27FC236}">
                <a16:creationId xmlns:a16="http://schemas.microsoft.com/office/drawing/2014/main" id="{742C575E-E5FD-E6D6-A31C-82814AD1B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-1"/>
            <a:ext cx="4578379" cy="4109013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911E80-19C2-6440-9C27-6D0EB8EBB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23" t="37504" r="50689" b="43664"/>
          <a:stretch/>
        </p:blipFill>
        <p:spPr>
          <a:xfrm>
            <a:off x="-13384" y="0"/>
            <a:ext cx="4585384" cy="34724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807BCF-4699-E948-2EAE-971F9CCE2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61" t="62958" r="28988" b="8727"/>
          <a:stretch/>
        </p:blipFill>
        <p:spPr>
          <a:xfrm>
            <a:off x="-13384" y="3472405"/>
            <a:ext cx="4347264" cy="33855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8BBD87C-0C4B-71DF-66C2-A6C9101D7A3A}"/>
              </a:ext>
            </a:extLst>
          </p:cNvPr>
          <p:cNvSpPr txBox="1"/>
          <p:nvPr/>
        </p:nvSpPr>
        <p:spPr>
          <a:xfrm>
            <a:off x="4571998" y="4201152"/>
            <a:ext cx="4090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Une exigence : transporter la nourriture dans les tranchées</a:t>
            </a:r>
          </a:p>
        </p:txBody>
      </p:sp>
    </p:spTree>
    <p:extLst>
      <p:ext uri="{BB962C8B-B14F-4D97-AF65-F5344CB8AC3E}">
        <p14:creationId xmlns:p14="http://schemas.microsoft.com/office/powerpoint/2010/main" val="95639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4"/>
    </mc:Choice>
    <mc:Fallback>
      <p:transition spd="slow" advTm="116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3BCB92-0B7C-A0DA-6168-312A8A1F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F4BFF4-F338-4900-BBE3-85A4C800E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04FCF8-6C36-F7A9-B68D-E4A4485CA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91" t="25432" r="36560" b="32704"/>
          <a:stretch/>
        </p:blipFill>
        <p:spPr>
          <a:xfrm>
            <a:off x="416689" y="672479"/>
            <a:ext cx="7326774" cy="62175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70BA71-D760-9352-24C7-35586C54DB9C}"/>
              </a:ext>
            </a:extLst>
          </p:cNvPr>
          <p:cNvSpPr txBox="1"/>
          <p:nvPr/>
        </p:nvSpPr>
        <p:spPr>
          <a:xfrm>
            <a:off x="0" y="26148"/>
            <a:ext cx="9073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Préparer la nourriture à l’arrière des tranchées</a:t>
            </a:r>
          </a:p>
        </p:txBody>
      </p:sp>
    </p:spTree>
    <p:extLst>
      <p:ext uri="{BB962C8B-B14F-4D97-AF65-F5344CB8AC3E}">
        <p14:creationId xmlns:p14="http://schemas.microsoft.com/office/powerpoint/2010/main" val="260174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4"/>
    </mc:Choice>
    <mc:Fallback>
      <p:transition spd="slow" advTm="1203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2AC2DE-B282-E021-E59B-34E9BA92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F1C645-FD40-F12C-5FC1-6D46AE859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481CFC-9AFE-6BC8-E9F1-0C35360B4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46" t="28790" r="28988" b="41155"/>
          <a:stretch/>
        </p:blipFill>
        <p:spPr>
          <a:xfrm>
            <a:off x="16264" y="-23811"/>
            <a:ext cx="4232307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E61347-8886-920F-EE5B-BAA5B2EF6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5" t="62835" r="54634" b="8727"/>
          <a:stretch/>
        </p:blipFill>
        <p:spPr>
          <a:xfrm>
            <a:off x="0" y="3206187"/>
            <a:ext cx="3970116" cy="3651813"/>
          </a:xfrm>
          <a:prstGeom prst="rect">
            <a:avLst/>
          </a:prstGeom>
        </p:spPr>
      </p:pic>
      <p:pic>
        <p:nvPicPr>
          <p:cNvPr id="6" name="Espace réservé du contenu 4" descr="Une image contenant roue, pneu, Pièce auto, véhicule&#10;&#10;Description générée automatiquement">
            <a:extLst>
              <a:ext uri="{FF2B5EF4-FFF2-40B4-BE49-F238E27FC236}">
                <a16:creationId xmlns:a16="http://schemas.microsoft.com/office/drawing/2014/main" id="{E683C397-D303-A29D-CB79-6737B7EF05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r="18755"/>
          <a:stretch/>
        </p:blipFill>
        <p:spPr>
          <a:xfrm>
            <a:off x="4462267" y="2776142"/>
            <a:ext cx="3724245" cy="4081858"/>
          </a:xfrm>
          <a:prstGeom prst="rect">
            <a:avLst/>
          </a:prstGeom>
        </p:spPr>
      </p:pic>
      <p:pic>
        <p:nvPicPr>
          <p:cNvPr id="7" name="Image 6" descr="Une image contenant Papier photographique, cadre photo, Produit en papier&#10;&#10;Description générée automatiquement">
            <a:extLst>
              <a:ext uri="{FF2B5EF4-FFF2-40B4-BE49-F238E27FC236}">
                <a16:creationId xmlns:a16="http://schemas.microsoft.com/office/drawing/2014/main" id="{91FCE2BB-BF8A-DC52-B158-D40ADC6EAD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0" t="25219" r="17671" b="26687"/>
          <a:stretch/>
        </p:blipFill>
        <p:spPr>
          <a:xfrm>
            <a:off x="4462266" y="-23812"/>
            <a:ext cx="4577171" cy="27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3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9"/>
    </mc:Choice>
    <mc:Fallback>
      <p:transition spd="slow" advTm="1209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350EE-0262-BD48-CB33-1FEE2048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personne, habits, plein air, personnes&#10;&#10;Description générée automatiquement">
            <a:extLst>
              <a:ext uri="{FF2B5EF4-FFF2-40B4-BE49-F238E27FC236}">
                <a16:creationId xmlns:a16="http://schemas.microsoft.com/office/drawing/2014/main" id="{6AF1CDDC-C8E1-B7D3-6AE5-7202B0AA7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6"/>
          <a:stretch/>
        </p:blipFill>
        <p:spPr>
          <a:xfrm>
            <a:off x="23149" y="1"/>
            <a:ext cx="5150736" cy="3057082"/>
          </a:xfrm>
        </p:spPr>
      </p:pic>
      <p:pic>
        <p:nvPicPr>
          <p:cNvPr id="8" name="Image 7" descr="Une image contenant plein air, habits, sol, personne&#10;&#10;Description générée automatiquement">
            <a:extLst>
              <a:ext uri="{FF2B5EF4-FFF2-40B4-BE49-F238E27FC236}">
                <a16:creationId xmlns:a16="http://schemas.microsoft.com/office/drawing/2014/main" id="{61C8D4B8-7887-E1EA-21C8-C87A64B1A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5486400" y="18146"/>
            <a:ext cx="3657600" cy="3905201"/>
          </a:xfrm>
          <a:prstGeom prst="rect">
            <a:avLst/>
          </a:prstGeom>
        </p:spPr>
      </p:pic>
      <p:pic>
        <p:nvPicPr>
          <p:cNvPr id="10" name="Image 9" descr="Une image contenant habits, bâtiment, plein air, homme&#10;&#10;Description générée automatiquement">
            <a:extLst>
              <a:ext uri="{FF2B5EF4-FFF2-40B4-BE49-F238E27FC236}">
                <a16:creationId xmlns:a16="http://schemas.microsoft.com/office/drawing/2014/main" id="{C33765F5-18A5-15E6-1CEB-5B225E61FB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>
          <a:xfrm>
            <a:off x="23150" y="3199347"/>
            <a:ext cx="4699322" cy="2537401"/>
          </a:xfrm>
          <a:prstGeom prst="rect">
            <a:avLst/>
          </a:prstGeom>
        </p:spPr>
      </p:pic>
      <p:pic>
        <p:nvPicPr>
          <p:cNvPr id="11" name="Image 10" descr="Une image contenant meubles, intérieur, table, chaise&#10;&#10;Description générée automatiquement">
            <a:extLst>
              <a:ext uri="{FF2B5EF4-FFF2-40B4-BE49-F238E27FC236}">
                <a16:creationId xmlns:a16="http://schemas.microsoft.com/office/drawing/2014/main" id="{BA221990-059E-35E3-9102-DEC1BE0A0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72" y="4015631"/>
            <a:ext cx="4398378" cy="28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1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0"/>
    </mc:Choice>
    <mc:Fallback>
      <p:transition spd="slow" advTm="11920"/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1733</TotalTime>
  <Words>84</Words>
  <Application>Microsoft Office PowerPoint</Application>
  <PresentationFormat>Affichage à l'écran (4:3)</PresentationFormat>
  <Paragraphs>12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Présentation PowerPoint</vt:lpstr>
      <vt:lpstr>Se battre et se nourrir et pendant la première guerre mondiale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cantine pour officier</vt:lpstr>
      <vt:lpstr>Le début des boites de conserve</vt:lpstr>
      <vt:lpstr>Présentation PowerPoint</vt:lpstr>
      <vt:lpstr>Présentation PowerPoint</vt:lpstr>
      <vt:lpstr>Présentation PowerPoint</vt:lpstr>
      <vt:lpstr>Présentation PowerPoint</vt:lpstr>
      <vt:lpstr>Quelques menus et recettes</vt:lpstr>
      <vt:lpstr>Présentation PowerPoint</vt:lpstr>
      <vt:lpstr>Présentation PowerPoint</vt:lpstr>
      <vt:lpstr>Produire la nourriture par les civils à l’arrière</vt:lpstr>
      <vt:lpstr>La nourriture : un enjeu de la propagande</vt:lpstr>
      <vt:lpstr>Présentation PowerPoint</vt:lpstr>
      <vt:lpstr>Présentation PowerPoint</vt:lpstr>
      <vt:lpstr>La production agricole : un objectif essentiel</vt:lpstr>
      <vt:lpstr>Présentation PowerPoint</vt:lpstr>
      <vt:lpstr>Les restrictions pour les populations civiles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Roussel</dc:creator>
  <cp:lastModifiedBy>frederic Roussel</cp:lastModifiedBy>
  <cp:revision>4</cp:revision>
  <dcterms:created xsi:type="dcterms:W3CDTF">2023-10-22T08:15:38Z</dcterms:created>
  <dcterms:modified xsi:type="dcterms:W3CDTF">2023-10-23T13:09:14Z</dcterms:modified>
</cp:coreProperties>
</file>