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8" r:id="rId2"/>
    <p:sldId id="256" r:id="rId3"/>
    <p:sldId id="262" r:id="rId4"/>
    <p:sldId id="283" r:id="rId5"/>
    <p:sldId id="275" r:id="rId6"/>
    <p:sldId id="282" r:id="rId7"/>
    <p:sldId id="276" r:id="rId8"/>
    <p:sldId id="279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5A7CA-0DEA-42C2-BEDA-F96DE10EBCBD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F6C9D-5B33-4F2C-92D2-55CEE43DE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5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F2612-642E-45E9-9815-8D33B3E5FA6E}" type="slidenum">
              <a:rPr lang="fr-FR" altLang="en-US"/>
              <a:pPr/>
              <a:t>1</a:t>
            </a:fld>
            <a:endParaRPr lang="fr-FR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C6FA4-C1DD-4181-B17B-2B7973441BA4}" type="slidenum">
              <a:rPr lang="fr-FR" altLang="en-US"/>
              <a:pPr/>
              <a:t>2</a:t>
            </a:fld>
            <a:endParaRPr lang="fr-FR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8BF2D-8C43-4B41-BA50-394C7FF56B2E}" type="slidenum">
              <a:rPr lang="fr-FR" altLang="en-US"/>
              <a:pPr/>
              <a:t>3</a:t>
            </a:fld>
            <a:endParaRPr lang="fr-FR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65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5366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7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8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9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0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1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5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6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0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5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7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8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5419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0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1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2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3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5424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5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6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42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en-US" noProof="0"/>
              <a:t>Cliquez pour modifier le style du titre du masque</a:t>
            </a:r>
          </a:p>
        </p:txBody>
      </p:sp>
      <p:sp>
        <p:nvSpPr>
          <p:cNvPr id="1542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en-US" noProof="0"/>
              <a:t>Cliquez pour modifier le style des sous-titres du masque</a:t>
            </a:r>
          </a:p>
        </p:txBody>
      </p:sp>
      <p:sp>
        <p:nvSpPr>
          <p:cNvPr id="1542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1543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1543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CAF81F-EF4E-436A-8ABA-D0956C04569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12221660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02ECE-7A2E-4620-B3BA-1388B80CF1A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76169288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F343D-E0EE-4A8E-BADC-6987F47EE24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8996645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95DAD-21AF-471F-84E2-A268080C01A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5511537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27AA6-E6E9-4CDE-A23A-5FBA2DCB009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8102912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8830-2ADA-483E-AB5B-115D7BC8332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05483909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F29AC-9538-4033-8EE1-B3AF0C14BCD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23527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F9FB8-CA48-4D3D-BD44-AD991B5DD22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0880110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255DC-BEC6-4E1C-BE68-DD44DAC0270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7197244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CCFB8-CE6C-4C2B-932C-9401781EAFD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5937215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FBD74-BF86-4FDD-840C-FCD58530E34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7905815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433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4340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434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63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436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39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9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439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99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 du masque</a:t>
            </a:r>
          </a:p>
        </p:txBody>
      </p:sp>
      <p:sp>
        <p:nvSpPr>
          <p:cNvPr id="14400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440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en-US"/>
          </a:p>
        </p:txBody>
      </p:sp>
      <p:sp>
        <p:nvSpPr>
          <p:cNvPr id="1440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en-US"/>
          </a:p>
        </p:txBody>
      </p:sp>
      <p:sp>
        <p:nvSpPr>
          <p:cNvPr id="1440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31D8A3-491B-4567-84A4-8BA73D8DF4C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8515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F:\modulesmercredi\powerpoint\yt5s.com-PowerPoint%20ces%20diapos%20moches%20qu'il%20ne%20faut%20plus%20faire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F:\modulesmercredi\powerpoint\yt5s.com-Cr&#233;ation%20d'un%20diaporama%20avec%20OpenOffice%20Impress-(480p)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D1365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775551"/>
            <a:ext cx="3505200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D13708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56" y="2438400"/>
            <a:ext cx="19446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icon tem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44" y="705478"/>
            <a:ext cx="5180530" cy="518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590800" y="304800"/>
            <a:ext cx="609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1800" b="1" dirty="0"/>
              <a:t>HISTOIRE GEOGRAPHIE EDUCATION CIVIQUE</a:t>
            </a:r>
          </a:p>
          <a:p>
            <a:pPr algn="ctr">
              <a:spcBef>
                <a:spcPct val="50000"/>
              </a:spcBef>
            </a:pPr>
            <a:r>
              <a:rPr lang="fr-FR" altLang="en-US" sz="1800" b="1" i="1" dirty="0"/>
              <a:t>Le diaporama à l’oral du brevet des collèges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1573550"/>
            <a:ext cx="36904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REUSSITE</a:t>
            </a:r>
          </a:p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7620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4000" b="1" dirty="0"/>
              <a:t>Une méthode </a:t>
            </a:r>
          </a:p>
          <a:p>
            <a:pPr algn="ctr">
              <a:spcBef>
                <a:spcPct val="50000"/>
              </a:spcBef>
            </a:pPr>
            <a:r>
              <a:rPr lang="fr-FR" altLang="en-US" sz="4000" b="1" dirty="0"/>
              <a:t>pour réussir</a:t>
            </a:r>
          </a:p>
          <a:p>
            <a:pPr algn="ctr">
              <a:spcBef>
                <a:spcPct val="50000"/>
              </a:spcBef>
            </a:pPr>
            <a:r>
              <a:rPr lang="fr-FR" altLang="en-US" sz="4000" b="1" dirty="0"/>
              <a:t> une réponse organisée ou</a:t>
            </a:r>
          </a:p>
          <a:p>
            <a:pPr algn="ctr">
              <a:spcBef>
                <a:spcPct val="50000"/>
              </a:spcBef>
            </a:pPr>
            <a:r>
              <a:rPr lang="fr-FR" altLang="en-US" sz="4000" b="1" dirty="0"/>
              <a:t> développement construit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17D8E1F-E582-D5D1-28CE-BA4864997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"/>
            <a:ext cx="609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1800" b="1" dirty="0"/>
              <a:t>HISTOIRE GEOGRAPHIE EDUCATION CIVIQUE</a:t>
            </a:r>
          </a:p>
          <a:p>
            <a:pPr algn="ctr">
              <a:spcBef>
                <a:spcPct val="50000"/>
              </a:spcBef>
            </a:pPr>
            <a:r>
              <a:rPr lang="fr-FR" altLang="en-US" sz="1800" b="1" i="1" dirty="0"/>
              <a:t>Le diaporama à l’oral du brevet des collèges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0" y="1600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b="1">
                <a:solidFill>
                  <a:srgbClr val="BE0E16"/>
                </a:solidFill>
              </a:rPr>
              <a:t>Ce qu’il ne faut pas faire!</a:t>
            </a:r>
          </a:p>
        </p:txBody>
      </p:sp>
      <p:pic>
        <p:nvPicPr>
          <p:cNvPr id="21520" name="Picture 16" descr="BD0730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09" y="2057400"/>
            <a:ext cx="388778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B96ADBF2-44BF-478C-ADD3-58C75D2BB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"/>
            <a:ext cx="609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1800" b="1" dirty="0"/>
              <a:t>HISTOIRE GEOGRAPHIE EDUCATION CIVIQUE</a:t>
            </a:r>
          </a:p>
          <a:p>
            <a:pPr algn="ctr">
              <a:spcBef>
                <a:spcPct val="50000"/>
              </a:spcBef>
            </a:pPr>
            <a:r>
              <a:rPr lang="fr-FR" altLang="en-US" sz="1800" b="1" i="1" dirty="0"/>
              <a:t>Le diaporama à l’oral du brevet des collèges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C43762-FA2D-C4C0-06CA-8E01F073E4D2}"/>
              </a:ext>
            </a:extLst>
          </p:cNvPr>
          <p:cNvSpPr txBox="1"/>
          <p:nvPr/>
        </p:nvSpPr>
        <p:spPr>
          <a:xfrm>
            <a:off x="642203" y="2233828"/>
            <a:ext cx="45761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Voici les erreurs à éviter :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★ </a:t>
            </a:r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Brouillonne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★ O</a:t>
            </a:r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ublier son auditoire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★ </a:t>
            </a:r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Indigeste, trop de diapo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★ </a:t>
            </a:r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Illisible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★ </a:t>
            </a:r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Ennuyeuse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★ </a:t>
            </a:r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Discours trop compliqué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  <a:effectLst/>
                <a:latin typeface="Courier New" panose="02070309020205020404" pitchFamily="49" charset="0"/>
              </a:rPr>
              <a:t>★ </a:t>
            </a:r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Interminable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5158B2-9004-B931-0984-DB8E3233E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19" t="18237" r="18991" b="35606"/>
          <a:stretch/>
        </p:blipFill>
        <p:spPr>
          <a:xfrm>
            <a:off x="180554" y="1300292"/>
            <a:ext cx="8782891" cy="3305263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9B726D41-8F88-FF9D-FA59-0FA8F345C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"/>
            <a:ext cx="609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1800" b="1" dirty="0"/>
              <a:t>HISTOIRE GEOGRAPHIE EDUCATION CIVIQUE</a:t>
            </a:r>
          </a:p>
          <a:p>
            <a:pPr algn="ctr">
              <a:spcBef>
                <a:spcPct val="50000"/>
              </a:spcBef>
            </a:pPr>
            <a:r>
              <a:rPr lang="fr-FR" altLang="en-US" sz="1800" b="1" i="1" dirty="0"/>
              <a:t>Le diaporama à l’oral du brevet des collèges</a:t>
            </a:r>
          </a:p>
        </p:txBody>
      </p:sp>
      <p:pic>
        <p:nvPicPr>
          <p:cNvPr id="8" name="Image 7">
            <a:hlinkClick r:id="rId3" action="ppaction://hlinkfile"/>
            <a:extLst>
              <a:ext uri="{FF2B5EF4-FFF2-40B4-BE49-F238E27FC236}">
                <a16:creationId xmlns:a16="http://schemas.microsoft.com/office/drawing/2014/main" id="{FAC4B512-3CAC-5DBE-2D3C-1CD84089F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88" y="4880907"/>
            <a:ext cx="2438400" cy="18764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22EB6C-FEDE-C139-9876-7314035D68CB}"/>
              </a:ext>
            </a:extLst>
          </p:cNvPr>
          <p:cNvSpPr/>
          <p:nvPr/>
        </p:nvSpPr>
        <p:spPr bwMode="auto">
          <a:xfrm>
            <a:off x="180554" y="2004969"/>
            <a:ext cx="4391446" cy="28759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D3D9BC-233E-2ECB-A444-36C398065F45}"/>
              </a:ext>
            </a:extLst>
          </p:cNvPr>
          <p:cNvSpPr/>
          <p:nvPr/>
        </p:nvSpPr>
        <p:spPr bwMode="auto">
          <a:xfrm>
            <a:off x="180554" y="1300292"/>
            <a:ext cx="1463688" cy="3103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3569-DF2E-CF43-4F38-AEA91B2689BA}"/>
              </a:ext>
            </a:extLst>
          </p:cNvPr>
          <p:cNvSpPr/>
          <p:nvPr/>
        </p:nvSpPr>
        <p:spPr bwMode="auto">
          <a:xfrm>
            <a:off x="5492183" y="1599500"/>
            <a:ext cx="1463688" cy="3103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91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72809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 diaporama est un support : l’élève ne doit pas lire les diapositives (ce qui équivaut à lire ses notes).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L’élève peut avoir des notes avec lui. Il peut jeter des coups d’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oeil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dessus. L’oral doit être préparé.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Rendre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ma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présentation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vivante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Commenter les documents en les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montrant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Expliquer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les mots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difficiles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Varier les intonations de la voix.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(parler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audiblement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40458C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, avoir un vocabulaire correct, sourire, regarder les membres du jury), en n’hésitant pas à faire état de ce qui n’a été difficile pour vous et en expliquant pourquoi…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CEAC2E-9399-8907-CF79-D2094EBEE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149"/>
            <a:ext cx="609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1800" b="1" dirty="0"/>
              <a:t>HISTOIRE GEOGRAPHIE EDUCATION CIVIQUE</a:t>
            </a:r>
          </a:p>
          <a:p>
            <a:pPr algn="ctr">
              <a:spcBef>
                <a:spcPct val="50000"/>
              </a:spcBef>
            </a:pPr>
            <a:r>
              <a:rPr lang="fr-FR" altLang="en-US" sz="1800" b="1" i="1" dirty="0"/>
              <a:t>Le diaporama à l’oral du brevet des collèges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DDF660-CDAE-B000-1B18-23141005BA1B}"/>
              </a:ext>
            </a:extLst>
          </p:cNvPr>
          <p:cNvSpPr txBox="1"/>
          <p:nvPr/>
        </p:nvSpPr>
        <p:spPr>
          <a:xfrm>
            <a:off x="220910" y="787979"/>
            <a:ext cx="838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latin typeface="Garamond" panose="02020404030301010803" pitchFamily="18" charset="0"/>
              </a:rPr>
              <a:t>L’objectif d’un diaporama est de créer un véritable support interactif. Un diaporama est destiné à être vu, non à être lu !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1058755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A67855-5222-8A4A-8664-446EA3AE8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61" t="22640" r="11468" b="16361"/>
          <a:stretch/>
        </p:blipFill>
        <p:spPr>
          <a:xfrm>
            <a:off x="117684" y="316684"/>
            <a:ext cx="8908631" cy="4028813"/>
          </a:xfrm>
          <a:prstGeom prst="rect">
            <a:avLst/>
          </a:prstGeom>
        </p:spPr>
      </p:pic>
      <p:pic>
        <p:nvPicPr>
          <p:cNvPr id="5" name="Image 4">
            <a:hlinkClick r:id="rId3" action="ppaction://hlinkfile"/>
            <a:extLst>
              <a:ext uri="{FF2B5EF4-FFF2-40B4-BE49-F238E27FC236}">
                <a16:creationId xmlns:a16="http://schemas.microsoft.com/office/drawing/2014/main" id="{20D47275-8650-2C97-EA57-1DAC4BA66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36" y="4504145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14904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D262D4F-7509-45C7-996D-3021DF33BB5D}"/>
              </a:ext>
            </a:extLst>
          </p:cNvPr>
          <p:cNvSpPr txBox="1"/>
          <p:nvPr/>
        </p:nvSpPr>
        <p:spPr>
          <a:xfrm>
            <a:off x="71306" y="1159334"/>
            <a:ext cx="90013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effectLst/>
                <a:latin typeface="Garamond" panose="02020404030301010803" pitchFamily="18" charset="0"/>
              </a:rPr>
              <a:t>Cinq règles pour un diaporama réussi</a:t>
            </a:r>
          </a:p>
          <a:p>
            <a:pPr algn="just"/>
            <a:endParaRPr lang="fr-FR" dirty="0"/>
          </a:p>
          <a:p>
            <a:pPr algn="just"/>
            <a:r>
              <a:rPr lang="fr-FR" dirty="0">
                <a:effectLst/>
                <a:latin typeface="Garamond" panose="02020404030301010803" pitchFamily="18" charset="0"/>
              </a:rPr>
              <a:t>1/ Limiter le nombre de diapositives : l’attention du public diminue après</a:t>
            </a:r>
            <a:r>
              <a:rPr lang="fr-FR" b="1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 5</a:t>
            </a:r>
            <a:r>
              <a:rPr lang="fr-FR" b="1" dirty="0">
                <a:effectLst/>
                <a:latin typeface="Garamond" panose="02020404030301010803" pitchFamily="18" charset="0"/>
              </a:rPr>
              <a:t> </a:t>
            </a:r>
            <a:r>
              <a:rPr lang="fr-FR" dirty="0">
                <a:effectLst/>
                <a:latin typeface="Garamond" panose="02020404030301010803" pitchFamily="18" charset="0"/>
              </a:rPr>
              <a:t>diapositives !</a:t>
            </a:r>
            <a:endParaRPr lang="fr-FR" dirty="0">
              <a:effectLst/>
            </a:endParaRPr>
          </a:p>
          <a:p>
            <a:pPr algn="just"/>
            <a:endParaRPr lang="fr-FR" dirty="0">
              <a:effectLst/>
              <a:latin typeface="Garamond" panose="02020404030301010803" pitchFamily="18" charset="0"/>
            </a:endParaRPr>
          </a:p>
          <a:p>
            <a:pPr algn="just"/>
            <a:r>
              <a:rPr lang="fr-FR" dirty="0">
                <a:effectLst/>
                <a:latin typeface="Garamond" panose="02020404030301010803" pitchFamily="18" charset="0"/>
              </a:rPr>
              <a:t>2/ Privilégier un fond blanc et une seule police de caractère, de préférence de couleur noire. La taille des caractères doit être au minimum de </a:t>
            </a:r>
            <a:r>
              <a:rPr lang="fr-FR" b="1" dirty="0">
                <a:effectLst/>
                <a:latin typeface="Garamond" panose="02020404030301010803" pitchFamily="18" charset="0"/>
              </a:rPr>
              <a:t>18</a:t>
            </a:r>
            <a:r>
              <a:rPr lang="fr-FR" dirty="0">
                <a:effectLst/>
                <a:latin typeface="Garamond" panose="02020404030301010803" pitchFamily="18" charset="0"/>
              </a:rPr>
              <a:t>. </a:t>
            </a:r>
            <a:r>
              <a:rPr lang="fr-FR" dirty="0">
                <a:latin typeface="Garamond" panose="02020404030301010803" pitchFamily="18" charset="0"/>
              </a:rPr>
              <a:t>Mes diapositives sont bien lisibles de loin</a:t>
            </a:r>
            <a:endParaRPr lang="fr-FR" dirty="0"/>
          </a:p>
          <a:p>
            <a:pPr algn="just"/>
            <a:endParaRPr lang="fr-FR" dirty="0">
              <a:effectLst/>
            </a:endParaRPr>
          </a:p>
          <a:p>
            <a:pPr algn="just"/>
            <a:endParaRPr lang="fr-FR" dirty="0">
              <a:effectLst/>
              <a:latin typeface="Garamond" panose="02020404030301010803" pitchFamily="18" charset="0"/>
            </a:endParaRPr>
          </a:p>
          <a:p>
            <a:pPr algn="just"/>
            <a:r>
              <a:rPr lang="fr-FR" dirty="0">
                <a:effectLst/>
                <a:latin typeface="Garamond" panose="02020404030301010803" pitchFamily="18" charset="0"/>
              </a:rPr>
              <a:t>3/ Les </a:t>
            </a:r>
            <a:r>
              <a:rPr lang="fr-FR" b="1" dirty="0">
                <a:effectLst/>
                <a:latin typeface="Garamond" panose="02020404030301010803" pitchFamily="18" charset="0"/>
              </a:rPr>
              <a:t>images</a:t>
            </a:r>
            <a:r>
              <a:rPr lang="fr-FR" dirty="0">
                <a:effectLst/>
                <a:latin typeface="Garamond" panose="02020404030301010803" pitchFamily="18" charset="0"/>
              </a:rPr>
              <a:t> proposées doivent être de taille raisonnable : pas de timbre-poste / pas d’image couvrant plus de 50% de l’écran. Chaque diapositive doit comporter au maximum </a:t>
            </a:r>
            <a:r>
              <a:rPr lang="fr-FR" b="1" dirty="0">
                <a:solidFill>
                  <a:srgbClr val="FF0000"/>
                </a:solidFill>
                <a:effectLst/>
                <a:latin typeface="Garamond" panose="02020404030301010803" pitchFamily="18" charset="0"/>
              </a:rPr>
              <a:t>2</a:t>
            </a:r>
            <a:r>
              <a:rPr lang="fr-FR" dirty="0">
                <a:effectLst/>
                <a:latin typeface="Garamond" panose="02020404030301010803" pitchFamily="18" charset="0"/>
              </a:rPr>
              <a:t> images comportant un titre, une légende et la source (adresse de consultation sur Internet).</a:t>
            </a:r>
            <a:endParaRPr lang="fr-FR" dirty="0">
              <a:effectLst/>
            </a:endParaRPr>
          </a:p>
          <a:p>
            <a:pPr algn="just"/>
            <a:endParaRPr lang="fr-FR" dirty="0">
              <a:effectLst/>
              <a:latin typeface="Garamond" panose="02020404030301010803" pitchFamily="18" charset="0"/>
            </a:endParaRPr>
          </a:p>
          <a:p>
            <a:pPr algn="just"/>
            <a:r>
              <a:rPr lang="fr-FR" dirty="0">
                <a:latin typeface="Garamond" panose="02020404030301010803" pitchFamily="18" charset="0"/>
              </a:rPr>
              <a:t>4</a:t>
            </a:r>
            <a:r>
              <a:rPr lang="fr-FR" dirty="0">
                <a:effectLst/>
                <a:latin typeface="Garamond" panose="02020404030301010803" pitchFamily="18" charset="0"/>
              </a:rPr>
              <a:t>/ Faites attention aux fautes d’orthographe : elles sont très visibles sur un grand écran.</a:t>
            </a:r>
            <a:r>
              <a:rPr lang="fr-FR" sz="1800" dirty="0">
                <a:effectLst/>
                <a:latin typeface="Garamond" panose="02020404030301010803" pitchFamily="18" charset="0"/>
              </a:rPr>
              <a:t> </a:t>
            </a: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r>
              <a:rPr lang="fr-FR" sz="1800" dirty="0">
                <a:effectLst/>
                <a:latin typeface="Garamond" panose="02020404030301010803" pitchFamily="18" charset="0"/>
              </a:rPr>
              <a:t>5/ J’ai préparé un commentaire oral qui complète ce qui est projeté</a:t>
            </a:r>
            <a:endParaRPr lang="fr-FR" sz="1800" dirty="0"/>
          </a:p>
          <a:p>
            <a:pPr algn="just"/>
            <a:endParaRPr lang="fr-FR" dirty="0">
              <a:effectLst/>
            </a:endParaRPr>
          </a:p>
          <a:p>
            <a:pPr algn="just"/>
            <a:endParaRPr lang="fr-FR" b="1" dirty="0">
              <a:effectLst/>
              <a:latin typeface="Garamond" panose="02020404030301010803" pitchFamily="18" charset="0"/>
            </a:endParaRPr>
          </a:p>
          <a:p>
            <a:pPr algn="just"/>
            <a:endParaRPr lang="fr-FR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80697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52A9876-928C-7754-8DFA-3F6568C35E15}"/>
              </a:ext>
            </a:extLst>
          </p:cNvPr>
          <p:cNvSpPr txBox="1"/>
          <p:nvPr/>
        </p:nvSpPr>
        <p:spPr>
          <a:xfrm>
            <a:off x="0" y="-79653"/>
            <a:ext cx="9446004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  <a:latin typeface="Times New Roman" panose="02020603050405020304" pitchFamily="18" charset="0"/>
              </a:rPr>
              <a:t>Réaliser un diaporama pour présenter mon sujet de recherche</a:t>
            </a:r>
            <a:br>
              <a:rPr lang="fr-FR" dirty="0"/>
            </a:br>
            <a:endParaRPr lang="fr-FR" dirty="0"/>
          </a:p>
          <a:p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 ère étape - Avant la création du diaporama </a:t>
            </a:r>
            <a:r>
              <a:rPr lang="fr-FR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effectLst/>
                <a:latin typeface="Times New Roman" panose="02020603050405020304" pitchFamily="18" charset="0"/>
              </a:rPr>
              <a:t>1. rechercher des informations sur le sujet (voir fiche « Petit mémento pour effectuer une recherche</a:t>
            </a:r>
            <a:br>
              <a:rPr lang="fr-FR" dirty="0"/>
            </a:br>
            <a:r>
              <a:rPr lang="fr-FR" dirty="0">
                <a:effectLst/>
                <a:latin typeface="Times New Roman" panose="02020603050405020304" pitchFamily="18" charset="0"/>
              </a:rPr>
              <a:t>documentaire »). Rechercher des images.</a:t>
            </a:r>
            <a:br>
              <a:rPr lang="fr-FR" dirty="0"/>
            </a:br>
            <a:r>
              <a:rPr lang="fr-FR" dirty="0">
                <a:effectLst/>
                <a:latin typeface="Times New Roman" panose="02020603050405020304" pitchFamily="18" charset="0"/>
              </a:rPr>
              <a:t>2. faire un plan structuré. Synthétiser le texte pour ne garder que l’essentiel</a:t>
            </a:r>
            <a:br>
              <a:rPr lang="fr-FR" dirty="0"/>
            </a:br>
            <a:r>
              <a:rPr lang="fr-FR" dirty="0">
                <a:effectLst/>
                <a:latin typeface="Times New Roman" panose="02020603050405020304" pitchFamily="18" charset="0"/>
              </a:rPr>
              <a:t>3. choisir la place précise de chaque image</a:t>
            </a:r>
            <a:br>
              <a:rPr lang="fr-FR" dirty="0"/>
            </a:br>
            <a:endParaRPr lang="fr-FR" dirty="0"/>
          </a:p>
          <a:p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 </a:t>
            </a:r>
            <a:r>
              <a:rPr lang="fr-FR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ème</a:t>
            </a:r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étape - Pour commencer le diaporama :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dirty="0">
                <a:effectLst/>
                <a:latin typeface="Times New Roman" panose="02020603050405020304" pitchFamily="18" charset="0"/>
              </a:rPr>
              <a:t>1 – la 1ère diapositive doit contenir le titre et l’introduction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écrire la problématique + plan de votre exposé</a:t>
            </a:r>
            <a:r>
              <a:rPr lang="fr-FR" dirty="0">
                <a:effectLst/>
                <a:latin typeface="Times New Roman" panose="02020603050405020304" pitchFamily="18" charset="0"/>
              </a:rPr>
              <a:t>.</a:t>
            </a:r>
            <a:br>
              <a:rPr lang="fr-FR" dirty="0"/>
            </a:br>
            <a:r>
              <a:rPr lang="fr-FR" dirty="0">
                <a:effectLst/>
                <a:latin typeface="Times New Roman" panose="02020603050405020304" pitchFamily="18" charset="0"/>
              </a:rPr>
              <a:t>2 – la 2</a:t>
            </a:r>
            <a:r>
              <a:rPr lang="fr-FR" baseline="30000" dirty="0">
                <a:effectLst/>
                <a:latin typeface="Times New Roman" panose="02020603050405020304" pitchFamily="18" charset="0"/>
              </a:rPr>
              <a:t>ème</a:t>
            </a:r>
            <a:r>
              <a:rPr lang="fr-FR" dirty="0">
                <a:effectLst/>
                <a:latin typeface="Times New Roman" panose="02020603050405020304" pitchFamily="18" charset="0"/>
              </a:rPr>
              <a:t> , 3</a:t>
            </a:r>
            <a:r>
              <a:rPr lang="fr-FR" baseline="30000" dirty="0">
                <a:effectLst/>
                <a:latin typeface="Times New Roman" panose="02020603050405020304" pitchFamily="18" charset="0"/>
              </a:rPr>
              <a:t>ème</a:t>
            </a:r>
            <a:r>
              <a:rPr lang="fr-FR" dirty="0">
                <a:effectLst/>
                <a:latin typeface="Times New Roman" panose="02020603050405020304" pitchFamily="18" charset="0"/>
              </a:rPr>
              <a:t> et 4</a:t>
            </a:r>
            <a:r>
              <a:rPr lang="fr-FR" baseline="30000" dirty="0">
                <a:effectLst/>
                <a:latin typeface="Times New Roman" panose="02020603050405020304" pitchFamily="18" charset="0"/>
              </a:rPr>
              <a:t>ème</a:t>
            </a:r>
            <a:r>
              <a:rPr lang="fr-FR" dirty="0">
                <a:effectLst/>
                <a:latin typeface="Times New Roman" panose="02020603050405020304" pitchFamily="18" charset="0"/>
              </a:rPr>
              <a:t> diapositives présentent les grandes parties</a:t>
            </a:r>
            <a:r>
              <a:rPr lang="fr-FR" dirty="0">
                <a:effectLst/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titre, légendes</a:t>
            </a:r>
            <a:br>
              <a:rPr lang="fr-FR" dirty="0"/>
            </a:br>
            <a:r>
              <a:rPr lang="fr-FR" dirty="0">
                <a:effectLst/>
                <a:latin typeface="Times New Roman" panose="02020603050405020304" pitchFamily="18" charset="0"/>
              </a:rPr>
              <a:t>3 - la 5</a:t>
            </a:r>
            <a:r>
              <a:rPr lang="fr-FR" baseline="30000" dirty="0">
                <a:effectLst/>
                <a:latin typeface="Times New Roman" panose="02020603050405020304" pitchFamily="18" charset="0"/>
              </a:rPr>
              <a:t>ème</a:t>
            </a:r>
            <a:r>
              <a:rPr lang="fr-FR" dirty="0">
                <a:effectLst/>
                <a:latin typeface="Times New Roman" panose="02020603050405020304" pitchFamily="18" charset="0"/>
              </a:rPr>
              <a:t>  diapo est la conclusion.</a:t>
            </a:r>
            <a:br>
              <a:rPr lang="fr-FR" dirty="0"/>
            </a:br>
            <a:endParaRPr lang="fr-FR" dirty="0"/>
          </a:p>
          <a:p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 </a:t>
            </a:r>
            <a:r>
              <a:rPr lang="fr-FR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ème</a:t>
            </a:r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étape - Réalisation des diapositives suivantes :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dirty="0">
                <a:effectLst/>
                <a:latin typeface="Times New Roman" panose="02020603050405020304" pitchFamily="18" charset="0"/>
              </a:rPr>
              <a:t>1- allez à l’essentiel, ne mettez pas trop de texte </a:t>
            </a:r>
            <a:br>
              <a:rPr lang="fr-FR" dirty="0"/>
            </a:br>
            <a:r>
              <a:rPr lang="fr-FR" dirty="0"/>
              <a:t>2</a:t>
            </a:r>
            <a:r>
              <a:rPr lang="fr-FR" dirty="0">
                <a:effectLst/>
                <a:latin typeface="Times New Roman" panose="02020603050405020304" pitchFamily="18" charset="0"/>
              </a:rPr>
              <a:t> – insérer les images en n’oubliant pas de mettre une légende et de citer les sources précises.</a:t>
            </a:r>
            <a:br>
              <a:rPr lang="fr-FR" dirty="0"/>
            </a:br>
            <a:endParaRPr lang="fr-FR" dirty="0"/>
          </a:p>
          <a:p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 </a:t>
            </a:r>
            <a:r>
              <a:rPr lang="fr-FR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ème</a:t>
            </a:r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étape - Travailler sur l’esthétique du diaporama :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dirty="0">
                <a:effectLst/>
                <a:latin typeface="Times New Roman" panose="02020603050405020304" pitchFamily="18" charset="0"/>
              </a:rPr>
              <a:t>1 – choisir un arrière plan.</a:t>
            </a:r>
            <a:br>
              <a:rPr lang="fr-FR" dirty="0"/>
            </a:br>
            <a:r>
              <a:rPr lang="fr-FR" dirty="0">
                <a:effectLst/>
                <a:latin typeface="Times New Roman" panose="02020603050405020304" pitchFamily="18" charset="0"/>
              </a:rPr>
              <a:t>2 –travailler sur les transitions.</a:t>
            </a:r>
            <a:br>
              <a:rPr lang="fr-FR" dirty="0"/>
            </a:br>
            <a:r>
              <a:rPr lang="fr-FR" dirty="0">
                <a:effectLst/>
                <a:latin typeface="Times New Roman" panose="02020603050405020304" pitchFamily="18" charset="0"/>
              </a:rPr>
              <a:t>3 – améliorer l’apparition des titres en créant des effets.</a:t>
            </a:r>
            <a:br>
              <a:rPr lang="fr-FR" dirty="0"/>
            </a:br>
            <a:r>
              <a:rPr lang="fr-FR" dirty="0">
                <a:effectLst/>
                <a:latin typeface="Times New Roman" panose="02020603050405020304" pitchFamily="18" charset="0"/>
              </a:rPr>
              <a:t>4 - chaque diapo doit être bien lisible de loin.</a:t>
            </a:r>
            <a:br>
              <a:rPr lang="fr-FR" dirty="0"/>
            </a:br>
            <a:r>
              <a:rPr lang="fr-FR" dirty="0">
                <a:effectLst/>
                <a:latin typeface="Times New Roman" panose="02020603050405020304" pitchFamily="18" charset="0"/>
              </a:rPr>
              <a:t>5 - limitez les effets visuels et gardez une certaine constance entre vos diapos (couleurs, fonds d’écran, polices...)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1188485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B25BD7A-2057-7921-02F7-5027812DE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02326"/>
              </p:ext>
            </p:extLst>
          </p:nvPr>
        </p:nvGraphicFramePr>
        <p:xfrm>
          <a:off x="142613" y="1516380"/>
          <a:ext cx="8858774" cy="3825240"/>
        </p:xfrm>
        <a:graphic>
          <a:graphicData uri="http://schemas.openxmlformats.org/drawingml/2006/table">
            <a:tbl>
              <a:tblPr/>
              <a:tblGrid>
                <a:gridCol w="6018541">
                  <a:extLst>
                    <a:ext uri="{9D8B030D-6E8A-4147-A177-3AD203B41FA5}">
                      <a16:colId xmlns:a16="http://schemas.microsoft.com/office/drawing/2014/main" val="289554919"/>
                    </a:ext>
                  </a:extLst>
                </a:gridCol>
                <a:gridCol w="2840233">
                  <a:extLst>
                    <a:ext uri="{9D8B030D-6E8A-4147-A177-3AD203B41FA5}">
                      <a16:colId xmlns:a16="http://schemas.microsoft.com/office/drawing/2014/main" val="3710284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Mon diaporama ne contient aucun faute d’orthographe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40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772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240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Mes diapositives sont bien lisibles de loin</a:t>
                      </a:r>
                      <a:endParaRPr lang="fr-FR" sz="240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40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857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240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Mes diapositives ne sont pas trop chargées</a:t>
                      </a:r>
                      <a:endParaRPr lang="fr-FR" sz="240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40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534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240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Mon plan est intégré au diaporama</a:t>
                      </a:r>
                      <a:endParaRPr lang="fr-FR" sz="240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883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240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Mes illustrations sont pertinentes et légendées</a:t>
                      </a:r>
                      <a:endParaRPr lang="fr-FR" sz="240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686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240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J’ai limité les animations et effets de transition</a:t>
                      </a:r>
                      <a:endParaRPr lang="fr-FR" sz="240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40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002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240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</a:rPr>
                        <a:t>J’ai préparé un commentaire oral qui complète ce qui est projeté</a:t>
                      </a:r>
                      <a:endParaRPr lang="fr-FR" sz="2400">
                        <a:solidFill>
                          <a:srgbClr val="FF0000"/>
                        </a:solidFill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62854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886128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Géomètre">
  <a:themeElements>
    <a:clrScheme name="Géomètre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Géomèt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éomètr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éomètre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éomètre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éomètre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éomètre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éomètre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éomètre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éomètre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685</Words>
  <Application>Microsoft Office PowerPoint</Application>
  <PresentationFormat>Affichage à l'écran (4:3)</PresentationFormat>
  <Paragraphs>61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Garamond</vt:lpstr>
      <vt:lpstr>Tahoma</vt:lpstr>
      <vt:lpstr>Times New Roman</vt:lpstr>
      <vt:lpstr>Wingdings</vt:lpstr>
      <vt:lpstr>Géomètre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Roussel</dc:creator>
  <cp:lastModifiedBy>frederic Roussel</cp:lastModifiedBy>
  <cp:revision>4</cp:revision>
  <dcterms:created xsi:type="dcterms:W3CDTF">2022-05-10T16:21:16Z</dcterms:created>
  <dcterms:modified xsi:type="dcterms:W3CDTF">2022-05-24T21:25:53Z</dcterms:modified>
</cp:coreProperties>
</file>