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3" r:id="rId5"/>
    <p:sldId id="343" r:id="rId6"/>
    <p:sldId id="264"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FA365E-2B64-4E69-81EF-209AB40DA012}" type="datetimeFigureOut">
              <a:rPr lang="en-US" smtClean="0"/>
              <a:t>3/12/2023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339CC0-2499-4595-833A-4CEDE8D3753D}" type="slidenum">
              <a:rPr lang="en-US" smtClean="0"/>
              <a:t>‹N°›</a:t>
            </a:fld>
            <a:endParaRPr lang="en-US"/>
          </a:p>
        </p:txBody>
      </p:sp>
    </p:spTree>
    <p:extLst>
      <p:ext uri="{BB962C8B-B14F-4D97-AF65-F5344CB8AC3E}">
        <p14:creationId xmlns:p14="http://schemas.microsoft.com/office/powerpoint/2010/main" val="4023883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Tree>
    <p:extLst>
      <p:ext uri="{BB962C8B-B14F-4D97-AF65-F5344CB8AC3E}">
        <p14:creationId xmlns:p14="http://schemas.microsoft.com/office/powerpoint/2010/main" val="1703823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1144588" y="685800"/>
            <a:ext cx="4572000" cy="3429000"/>
          </a:xfrm>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ea typeface="ＭＳ Ｐゴシック" pitchFamily="34" charset="-128"/>
            </a:endParaRPr>
          </a:p>
        </p:txBody>
      </p:sp>
    </p:spTree>
    <p:extLst>
      <p:ext uri="{BB962C8B-B14F-4D97-AF65-F5344CB8AC3E}">
        <p14:creationId xmlns:p14="http://schemas.microsoft.com/office/powerpoint/2010/main" val="942436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101379" name="Rectangle 3"/>
          <p:cNvSpPr>
            <a:spLocks noGrp="1" noChangeArrowheads="1"/>
          </p:cNvSpPr>
          <p:nvPr>
            <p:ph type="body" idx="1"/>
          </p:nvPr>
        </p:nvSpPr>
        <p:spPr>
          <a:solidFill>
            <a:srgbClr val="FFFFFF"/>
          </a:solidFill>
          <a:ln>
            <a:solidFill>
              <a:srgbClr val="000000"/>
            </a:solidFill>
          </a:ln>
        </p:spPr>
        <p:txBody>
          <a:bodyPr/>
          <a:lstStyle/>
          <a:p>
            <a:endParaRPr lang="en-US">
              <a:ea typeface="ＭＳ Ｐゴシック" pitchFamily="34" charset="-128"/>
            </a:endParaRPr>
          </a:p>
        </p:txBody>
      </p:sp>
    </p:spTree>
    <p:extLst>
      <p:ext uri="{BB962C8B-B14F-4D97-AF65-F5344CB8AC3E}">
        <p14:creationId xmlns:p14="http://schemas.microsoft.com/office/powerpoint/2010/main" val="466319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1144588" y="685800"/>
            <a:ext cx="4572000" cy="3429000"/>
          </a:xfrm>
          <a:ln/>
        </p:spPr>
      </p:sp>
      <p:sp>
        <p:nvSpPr>
          <p:cNvPr id="1085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ea typeface="ＭＳ Ｐゴシック" pitchFamily="34" charset="-128"/>
            </a:endParaRPr>
          </a:p>
        </p:txBody>
      </p:sp>
    </p:spTree>
    <p:extLst>
      <p:ext uri="{BB962C8B-B14F-4D97-AF65-F5344CB8AC3E}">
        <p14:creationId xmlns:p14="http://schemas.microsoft.com/office/powerpoint/2010/main" val="1533800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xfrm>
            <a:off x="896938" y="731838"/>
            <a:ext cx="4878387" cy="3660775"/>
          </a:xfrm>
          <a:ln/>
        </p:spPr>
      </p:sp>
      <p:sp>
        <p:nvSpPr>
          <p:cNvPr id="1126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ea typeface="ＭＳ Ｐゴシック" pitchFamily="34" charset="-128"/>
            </a:endParaRPr>
          </a:p>
        </p:txBody>
      </p:sp>
    </p:spTree>
    <p:extLst>
      <p:ext uri="{BB962C8B-B14F-4D97-AF65-F5344CB8AC3E}">
        <p14:creationId xmlns:p14="http://schemas.microsoft.com/office/powerpoint/2010/main" val="3588899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1144588" y="685800"/>
            <a:ext cx="4572000" cy="3429000"/>
          </a:xfrm>
          <a:ln/>
        </p:spPr>
      </p:sp>
      <p:sp>
        <p:nvSpPr>
          <p:cNvPr id="1095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ea typeface="ＭＳ Ｐゴシック" pitchFamily="34" charset="-128"/>
            </a:endParaRPr>
          </a:p>
        </p:txBody>
      </p:sp>
    </p:spTree>
    <p:extLst>
      <p:ext uri="{BB962C8B-B14F-4D97-AF65-F5344CB8AC3E}">
        <p14:creationId xmlns:p14="http://schemas.microsoft.com/office/powerpoint/2010/main" val="3316409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ea typeface="ＭＳ Ｐゴシック" pitchFamily="34" charset="-128"/>
            </a:endParaRPr>
          </a:p>
        </p:txBody>
      </p:sp>
    </p:spTree>
    <p:extLst>
      <p:ext uri="{BB962C8B-B14F-4D97-AF65-F5344CB8AC3E}">
        <p14:creationId xmlns:p14="http://schemas.microsoft.com/office/powerpoint/2010/main" val="3811629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CF41A9A-9DF2-465D-9781-7DEB250D1491}"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6499A-D56A-45BC-8EE3-A88F81650FC7}" type="slidenum">
              <a:rPr lang="en-US" smtClean="0"/>
              <a:t>‹N°›</a:t>
            </a:fld>
            <a:endParaRPr lang="en-US"/>
          </a:p>
        </p:txBody>
      </p:sp>
    </p:spTree>
    <p:extLst>
      <p:ext uri="{BB962C8B-B14F-4D97-AF65-F5344CB8AC3E}">
        <p14:creationId xmlns:p14="http://schemas.microsoft.com/office/powerpoint/2010/main" val="3071009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F41A9A-9DF2-465D-9781-7DEB250D1491}"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6499A-D56A-45BC-8EE3-A88F81650FC7}" type="slidenum">
              <a:rPr lang="en-US" smtClean="0"/>
              <a:t>‹N°›</a:t>
            </a:fld>
            <a:endParaRPr lang="en-US"/>
          </a:p>
        </p:txBody>
      </p:sp>
    </p:spTree>
    <p:extLst>
      <p:ext uri="{BB962C8B-B14F-4D97-AF65-F5344CB8AC3E}">
        <p14:creationId xmlns:p14="http://schemas.microsoft.com/office/powerpoint/2010/main" val="313961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F41A9A-9DF2-465D-9781-7DEB250D1491}"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6499A-D56A-45BC-8EE3-A88F81650FC7}" type="slidenum">
              <a:rPr lang="en-US" smtClean="0"/>
              <a:t>‹N°›</a:t>
            </a:fld>
            <a:endParaRPr lang="en-US"/>
          </a:p>
        </p:txBody>
      </p:sp>
    </p:spTree>
    <p:extLst>
      <p:ext uri="{BB962C8B-B14F-4D97-AF65-F5344CB8AC3E}">
        <p14:creationId xmlns:p14="http://schemas.microsoft.com/office/powerpoint/2010/main" val="30782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F41A9A-9DF2-465D-9781-7DEB250D1491}"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6499A-D56A-45BC-8EE3-A88F81650FC7}" type="slidenum">
              <a:rPr lang="en-US" smtClean="0"/>
              <a:t>‹N°›</a:t>
            </a:fld>
            <a:endParaRPr lang="en-US"/>
          </a:p>
        </p:txBody>
      </p:sp>
    </p:spTree>
    <p:extLst>
      <p:ext uri="{BB962C8B-B14F-4D97-AF65-F5344CB8AC3E}">
        <p14:creationId xmlns:p14="http://schemas.microsoft.com/office/powerpoint/2010/main" val="338904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F41A9A-9DF2-465D-9781-7DEB250D1491}"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6499A-D56A-45BC-8EE3-A88F81650FC7}" type="slidenum">
              <a:rPr lang="en-US" smtClean="0"/>
              <a:t>‹N°›</a:t>
            </a:fld>
            <a:endParaRPr lang="en-US"/>
          </a:p>
        </p:txBody>
      </p:sp>
    </p:spTree>
    <p:extLst>
      <p:ext uri="{BB962C8B-B14F-4D97-AF65-F5344CB8AC3E}">
        <p14:creationId xmlns:p14="http://schemas.microsoft.com/office/powerpoint/2010/main" val="219984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F41A9A-9DF2-465D-9781-7DEB250D1491}"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6499A-D56A-45BC-8EE3-A88F81650FC7}" type="slidenum">
              <a:rPr lang="en-US" smtClean="0"/>
              <a:t>‹N°›</a:t>
            </a:fld>
            <a:endParaRPr lang="en-US"/>
          </a:p>
        </p:txBody>
      </p:sp>
    </p:spTree>
    <p:extLst>
      <p:ext uri="{BB962C8B-B14F-4D97-AF65-F5344CB8AC3E}">
        <p14:creationId xmlns:p14="http://schemas.microsoft.com/office/powerpoint/2010/main" val="42444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F41A9A-9DF2-465D-9781-7DEB250D1491}" type="datetimeFigureOut">
              <a:rPr lang="en-US" smtClean="0"/>
              <a:t>3/12/2023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16499A-D56A-45BC-8EE3-A88F81650FC7}" type="slidenum">
              <a:rPr lang="en-US" smtClean="0"/>
              <a:t>‹N°›</a:t>
            </a:fld>
            <a:endParaRPr lang="en-US"/>
          </a:p>
        </p:txBody>
      </p:sp>
    </p:spTree>
    <p:extLst>
      <p:ext uri="{BB962C8B-B14F-4D97-AF65-F5344CB8AC3E}">
        <p14:creationId xmlns:p14="http://schemas.microsoft.com/office/powerpoint/2010/main" val="3173742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F41A9A-9DF2-465D-9781-7DEB250D1491}" type="datetimeFigureOut">
              <a:rPr lang="en-US" smtClean="0"/>
              <a:t>3/12/2023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16499A-D56A-45BC-8EE3-A88F81650FC7}" type="slidenum">
              <a:rPr lang="en-US" smtClean="0"/>
              <a:t>‹N°›</a:t>
            </a:fld>
            <a:endParaRPr lang="en-US"/>
          </a:p>
        </p:txBody>
      </p:sp>
    </p:spTree>
    <p:extLst>
      <p:ext uri="{BB962C8B-B14F-4D97-AF65-F5344CB8AC3E}">
        <p14:creationId xmlns:p14="http://schemas.microsoft.com/office/powerpoint/2010/main" val="351867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41A9A-9DF2-465D-9781-7DEB250D1491}" type="datetimeFigureOut">
              <a:rPr lang="en-US" smtClean="0"/>
              <a:t>3/12/2023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16499A-D56A-45BC-8EE3-A88F81650FC7}" type="slidenum">
              <a:rPr lang="en-US" smtClean="0"/>
              <a:t>‹N°›</a:t>
            </a:fld>
            <a:endParaRPr lang="en-US"/>
          </a:p>
        </p:txBody>
      </p:sp>
    </p:spTree>
    <p:extLst>
      <p:ext uri="{BB962C8B-B14F-4D97-AF65-F5344CB8AC3E}">
        <p14:creationId xmlns:p14="http://schemas.microsoft.com/office/powerpoint/2010/main" val="3606065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F41A9A-9DF2-465D-9781-7DEB250D1491}"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6499A-D56A-45BC-8EE3-A88F81650FC7}" type="slidenum">
              <a:rPr lang="en-US" smtClean="0"/>
              <a:t>‹N°›</a:t>
            </a:fld>
            <a:endParaRPr lang="en-US"/>
          </a:p>
        </p:txBody>
      </p:sp>
    </p:spTree>
    <p:extLst>
      <p:ext uri="{BB962C8B-B14F-4D97-AF65-F5344CB8AC3E}">
        <p14:creationId xmlns:p14="http://schemas.microsoft.com/office/powerpoint/2010/main" val="503272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F41A9A-9DF2-465D-9781-7DEB250D1491}"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6499A-D56A-45BC-8EE3-A88F81650FC7}" type="slidenum">
              <a:rPr lang="en-US" smtClean="0"/>
              <a:t>‹N°›</a:t>
            </a:fld>
            <a:endParaRPr lang="en-US"/>
          </a:p>
        </p:txBody>
      </p:sp>
    </p:spTree>
    <p:extLst>
      <p:ext uri="{BB962C8B-B14F-4D97-AF65-F5344CB8AC3E}">
        <p14:creationId xmlns:p14="http://schemas.microsoft.com/office/powerpoint/2010/main" val="3237704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F41A9A-9DF2-465D-9781-7DEB250D1491}" type="datetimeFigureOut">
              <a:rPr lang="en-US" smtClean="0"/>
              <a:t>3/12/2023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16499A-D56A-45BC-8EE3-A88F81650FC7}" type="slidenum">
              <a:rPr lang="en-US" smtClean="0"/>
              <a:t>‹N°›</a:t>
            </a:fld>
            <a:endParaRPr lang="en-US"/>
          </a:p>
        </p:txBody>
      </p:sp>
    </p:spTree>
    <p:extLst>
      <p:ext uri="{BB962C8B-B14F-4D97-AF65-F5344CB8AC3E}">
        <p14:creationId xmlns:p14="http://schemas.microsoft.com/office/powerpoint/2010/main" val="2295581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El%20Ejido%20la%20loi%20du%20profit%20-%20El%20Dorado%20unter%20plastik.%201%20-%20YouTube.avi"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Vues%20Migratoires%20%20%20les%20migrations%20humaines%20vues%20par%20la%20.av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Reportage%20France%202.avi"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geographie-sociale.org/maroc-espagne-frontiere.ph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04800" y="152400"/>
            <a:ext cx="815340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700">
                <a:solidFill>
                  <a:schemeClr val="tx1"/>
                </a:solidFill>
                <a:latin typeface="Arial" pitchFamily="34" charset="0"/>
                <a:ea typeface="ＭＳ Ｐゴシック" pitchFamily="34" charset="-128"/>
              </a:defRPr>
            </a:lvl1pPr>
            <a:lvl2pPr marL="742950" indent="-285750" eaLnBrk="0" hangingPunct="0">
              <a:defRPr sz="1700">
                <a:solidFill>
                  <a:schemeClr val="tx1"/>
                </a:solidFill>
                <a:latin typeface="Arial" pitchFamily="34" charset="0"/>
                <a:ea typeface="ＭＳ Ｐゴシック" pitchFamily="34" charset="-128"/>
              </a:defRPr>
            </a:lvl2pPr>
            <a:lvl3pPr marL="1143000" indent="-228600" eaLnBrk="0" hangingPunct="0">
              <a:defRPr sz="1700">
                <a:solidFill>
                  <a:schemeClr val="tx1"/>
                </a:solidFill>
                <a:latin typeface="Arial" pitchFamily="34" charset="0"/>
                <a:ea typeface="ＭＳ Ｐゴシック" pitchFamily="34" charset="-128"/>
              </a:defRPr>
            </a:lvl3pPr>
            <a:lvl4pPr marL="1600200" indent="-228600" eaLnBrk="0" hangingPunct="0">
              <a:defRPr sz="1700">
                <a:solidFill>
                  <a:schemeClr val="tx1"/>
                </a:solidFill>
                <a:latin typeface="Arial" pitchFamily="34" charset="0"/>
                <a:ea typeface="ＭＳ Ｐゴシック" pitchFamily="34" charset="-128"/>
              </a:defRPr>
            </a:lvl4pPr>
            <a:lvl5pPr marL="2057400" indent="-228600" eaLnBrk="0" hangingPunct="0">
              <a:defRPr sz="17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9pPr>
          </a:lstStyle>
          <a:p>
            <a:pPr eaLnBrk="1" hangingPunct="1">
              <a:spcBef>
                <a:spcPct val="50000"/>
              </a:spcBef>
              <a:buFont typeface="Arial" pitchFamily="34" charset="0"/>
              <a:buNone/>
            </a:pPr>
            <a:r>
              <a:rPr lang="fr-FR" altLang="en-US" sz="2400" b="1" dirty="0">
                <a:cs typeface="Arial" pitchFamily="34" charset="0"/>
              </a:rPr>
              <a:t>Doc. 1 – Extraits vidéo d</a:t>
            </a:r>
            <a:r>
              <a:rPr lang="ja-JP" altLang="fr-FR" sz="2400" b="1" dirty="0">
                <a:cs typeface="Arial" pitchFamily="34" charset="0"/>
              </a:rPr>
              <a:t>’</a:t>
            </a:r>
            <a:r>
              <a:rPr lang="fr-FR" altLang="ja-JP" sz="2400" b="1" dirty="0">
                <a:cs typeface="Arial" pitchFamily="34" charset="0"/>
              </a:rPr>
              <a:t>un documentaire : « El Ejido, la loi du profit » de Jawad </a:t>
            </a:r>
            <a:r>
              <a:rPr lang="fr-FR" altLang="ja-JP" sz="2400" b="1" dirty="0" err="1">
                <a:cs typeface="Arial" pitchFamily="34" charset="0"/>
              </a:rPr>
              <a:t>Rhalib</a:t>
            </a:r>
            <a:r>
              <a:rPr lang="fr-FR" altLang="ja-JP" sz="2400" b="1" dirty="0">
                <a:cs typeface="Arial" pitchFamily="34" charset="0"/>
              </a:rPr>
              <a:t> (2007)</a:t>
            </a:r>
            <a:r>
              <a:rPr lang="fr-FR" altLang="ja-JP" sz="1800" b="1" dirty="0">
                <a:cs typeface="Arial" pitchFamily="34" charset="0"/>
              </a:rPr>
              <a:t> </a:t>
            </a:r>
          </a:p>
          <a:p>
            <a:pPr eaLnBrk="1" hangingPunct="1">
              <a:spcBef>
                <a:spcPct val="50000"/>
              </a:spcBef>
            </a:pPr>
            <a:endParaRPr lang="fr-FR" altLang="en-US" sz="1800" dirty="0"/>
          </a:p>
        </p:txBody>
      </p:sp>
      <p:sp>
        <p:nvSpPr>
          <p:cNvPr id="28675" name="Text Box 3"/>
          <p:cNvSpPr txBox="1">
            <a:spLocks noChangeArrowheads="1"/>
          </p:cNvSpPr>
          <p:nvPr/>
        </p:nvSpPr>
        <p:spPr bwMode="auto">
          <a:xfrm>
            <a:off x="3581400" y="1219200"/>
            <a:ext cx="55626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700">
                <a:solidFill>
                  <a:schemeClr val="tx1"/>
                </a:solidFill>
                <a:latin typeface="Arial" pitchFamily="34" charset="0"/>
                <a:ea typeface="ＭＳ Ｐゴシック" pitchFamily="34" charset="-128"/>
              </a:defRPr>
            </a:lvl1pPr>
            <a:lvl2pPr marL="742950" indent="-285750" eaLnBrk="0" hangingPunct="0">
              <a:defRPr sz="1700">
                <a:solidFill>
                  <a:schemeClr val="tx1"/>
                </a:solidFill>
                <a:latin typeface="Arial" pitchFamily="34" charset="0"/>
                <a:ea typeface="ＭＳ Ｐゴシック" pitchFamily="34" charset="-128"/>
              </a:defRPr>
            </a:lvl2pPr>
            <a:lvl3pPr marL="1143000" indent="-228600" eaLnBrk="0" hangingPunct="0">
              <a:defRPr sz="1700">
                <a:solidFill>
                  <a:schemeClr val="tx1"/>
                </a:solidFill>
                <a:latin typeface="Arial" pitchFamily="34" charset="0"/>
                <a:ea typeface="ＭＳ Ｐゴシック" pitchFamily="34" charset="-128"/>
              </a:defRPr>
            </a:lvl3pPr>
            <a:lvl4pPr marL="1600200" indent="-228600" eaLnBrk="0" hangingPunct="0">
              <a:defRPr sz="1700">
                <a:solidFill>
                  <a:schemeClr val="tx1"/>
                </a:solidFill>
                <a:latin typeface="Arial" pitchFamily="34" charset="0"/>
                <a:ea typeface="ＭＳ Ｐゴシック" pitchFamily="34" charset="-128"/>
              </a:defRPr>
            </a:lvl4pPr>
            <a:lvl5pPr marL="2057400" indent="-228600" eaLnBrk="0" hangingPunct="0">
              <a:defRPr sz="17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9pPr>
          </a:lstStyle>
          <a:p>
            <a:pPr eaLnBrk="1" hangingPunct="1">
              <a:spcBef>
                <a:spcPct val="50000"/>
              </a:spcBef>
            </a:pPr>
            <a:r>
              <a:rPr lang="fr-FR" altLang="en-US" sz="2400" b="1" u="sng" dirty="0"/>
              <a:t>Questions</a:t>
            </a:r>
            <a:r>
              <a:rPr lang="fr-FR" altLang="en-US" sz="2400" u="sng" dirty="0"/>
              <a:t> :</a:t>
            </a:r>
            <a:endParaRPr lang="fr-FR" altLang="en-US" sz="2400" dirty="0"/>
          </a:p>
          <a:p>
            <a:pPr eaLnBrk="1" hangingPunct="1">
              <a:spcBef>
                <a:spcPct val="50000"/>
              </a:spcBef>
            </a:pPr>
            <a:r>
              <a:rPr lang="fr-FR" altLang="en-US" sz="2400" dirty="0"/>
              <a:t>1) quelle est l</a:t>
            </a:r>
            <a:r>
              <a:rPr lang="fr-FR" altLang="fr-FR" sz="2400" dirty="0"/>
              <a:t>’</a:t>
            </a:r>
            <a:r>
              <a:rPr lang="fr-FR" altLang="en-US" sz="2400" dirty="0"/>
              <a:t>origine de ces migrants ?</a:t>
            </a:r>
          </a:p>
          <a:p>
            <a:pPr eaLnBrk="1" hangingPunct="1">
              <a:spcBef>
                <a:spcPct val="50000"/>
              </a:spcBef>
            </a:pPr>
            <a:r>
              <a:rPr lang="fr-FR" altLang="en-US" sz="2400" dirty="0"/>
              <a:t>2) dans quel pays ont-ils émigré ?</a:t>
            </a:r>
          </a:p>
          <a:p>
            <a:pPr eaLnBrk="1" hangingPunct="1">
              <a:spcBef>
                <a:spcPct val="50000"/>
              </a:spcBef>
            </a:pPr>
            <a:r>
              <a:rPr lang="fr-FR" altLang="en-US" sz="2400" dirty="0"/>
              <a:t>3) quelle était la situation de </a:t>
            </a:r>
            <a:r>
              <a:rPr lang="fr-FR" altLang="en-US" sz="2400" dirty="0" err="1"/>
              <a:t>Moussa</a:t>
            </a:r>
            <a:r>
              <a:rPr lang="fr-FR" altLang="ja-JP" sz="2400" dirty="0" err="1"/>
              <a:t>ïd</a:t>
            </a:r>
            <a:r>
              <a:rPr lang="fr-FR" altLang="en-US" sz="2400" dirty="0"/>
              <a:t> et de Driss dans leur pays d</a:t>
            </a:r>
            <a:r>
              <a:rPr lang="fr-FR" altLang="fr-FR" sz="2400" dirty="0"/>
              <a:t>’</a:t>
            </a:r>
            <a:r>
              <a:rPr lang="fr-FR" altLang="en-US" sz="2400" dirty="0"/>
              <a:t>origine ?</a:t>
            </a:r>
          </a:p>
        </p:txBody>
      </p:sp>
      <p:pic>
        <p:nvPicPr>
          <p:cNvPr id="28676" name="Picture 4" descr="764012656248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066800"/>
            <a:ext cx="200501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5" descr="affich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962400"/>
            <a:ext cx="2057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Users\ROUSSEL\AppData\Local\Microsoft\Windows\Temporary Internet Files\Content.IE5\SZ5KSRU9\MC900433865[1].png">
            <a:hlinkClick r:id="rId5" action="ppaction://hlinkfile"/>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0" y="5638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99602740-EE84-EA8B-85E7-ECA51CBC07E5}"/>
              </a:ext>
            </a:extLst>
          </p:cNvPr>
          <p:cNvSpPr txBox="1"/>
          <p:nvPr/>
        </p:nvSpPr>
        <p:spPr>
          <a:xfrm>
            <a:off x="6172200" y="5029200"/>
            <a:ext cx="2819400" cy="369332"/>
          </a:xfrm>
          <a:prstGeom prst="rect">
            <a:avLst/>
          </a:prstGeom>
          <a:noFill/>
        </p:spPr>
        <p:txBody>
          <a:bodyPr wrap="square" rtlCol="0">
            <a:spAutoFit/>
          </a:bodyPr>
          <a:lstStyle/>
          <a:p>
            <a:r>
              <a:rPr lang="fr-FR" dirty="0" err="1"/>
              <a:t>Video</a:t>
            </a:r>
            <a:r>
              <a:rPr lang="fr-FR" dirty="0"/>
              <a:t> El Ejido</a:t>
            </a:r>
          </a:p>
        </p:txBody>
      </p:sp>
    </p:spTree>
    <p:extLst>
      <p:ext uri="{BB962C8B-B14F-4D97-AF65-F5344CB8AC3E}">
        <p14:creationId xmlns:p14="http://schemas.microsoft.com/office/powerpoint/2010/main" val="4289603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179388" y="188913"/>
            <a:ext cx="89646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sz="2400" b="1" dirty="0"/>
              <a:t>Doc. 2 – L</a:t>
            </a:r>
            <a:r>
              <a:rPr lang="fr-FR" altLang="fr-FR" sz="2400" b="1" dirty="0"/>
              <a:t>’</a:t>
            </a:r>
            <a:r>
              <a:rPr lang="fr-FR" sz="2400" b="1" dirty="0"/>
              <a:t>émigration marocaine et africaine (sauf Maroc) en Espagne, 1998-2009</a:t>
            </a:r>
            <a:endParaRPr lang="fr-FR" sz="1800" b="1" dirty="0"/>
          </a:p>
        </p:txBody>
      </p:sp>
      <p:sp>
        <p:nvSpPr>
          <p:cNvPr id="30723" name="Text Box 7"/>
          <p:cNvSpPr txBox="1">
            <a:spLocks noChangeArrowheads="1"/>
          </p:cNvSpPr>
          <p:nvPr/>
        </p:nvSpPr>
        <p:spPr bwMode="auto">
          <a:xfrm>
            <a:off x="304800" y="5715000"/>
            <a:ext cx="541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700">
                <a:solidFill>
                  <a:schemeClr val="tx1"/>
                </a:solidFill>
                <a:latin typeface="Arial" pitchFamily="34" charset="0"/>
                <a:ea typeface="ＭＳ Ｐゴシック" pitchFamily="34" charset="-128"/>
              </a:defRPr>
            </a:lvl1pPr>
            <a:lvl2pPr marL="742950" indent="-285750" eaLnBrk="0" hangingPunct="0">
              <a:defRPr sz="1700">
                <a:solidFill>
                  <a:schemeClr val="tx1"/>
                </a:solidFill>
                <a:latin typeface="Arial" pitchFamily="34" charset="0"/>
                <a:ea typeface="ＭＳ Ｐゴシック" pitchFamily="34" charset="-128"/>
              </a:defRPr>
            </a:lvl2pPr>
            <a:lvl3pPr marL="1143000" indent="-228600" eaLnBrk="0" hangingPunct="0">
              <a:defRPr sz="1700">
                <a:solidFill>
                  <a:schemeClr val="tx1"/>
                </a:solidFill>
                <a:latin typeface="Arial" pitchFamily="34" charset="0"/>
                <a:ea typeface="ＭＳ Ｐゴシック" pitchFamily="34" charset="-128"/>
              </a:defRPr>
            </a:lvl3pPr>
            <a:lvl4pPr marL="1600200" indent="-228600" eaLnBrk="0" hangingPunct="0">
              <a:defRPr sz="1700">
                <a:solidFill>
                  <a:schemeClr val="tx1"/>
                </a:solidFill>
                <a:latin typeface="Arial" pitchFamily="34" charset="0"/>
                <a:ea typeface="ＭＳ Ｐゴシック" pitchFamily="34" charset="-128"/>
              </a:defRPr>
            </a:lvl4pPr>
            <a:lvl5pPr marL="2057400" indent="-228600" eaLnBrk="0" hangingPunct="0">
              <a:defRPr sz="17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9pPr>
          </a:lstStyle>
          <a:p>
            <a:pPr eaLnBrk="1" hangingPunct="1">
              <a:spcBef>
                <a:spcPct val="50000"/>
              </a:spcBef>
            </a:pPr>
            <a:r>
              <a:rPr lang="fr-FR" sz="1200"/>
              <a:t>Source : CARIM (Consortium pour la Recherche Appliquée sur les Migrations Internationales). </a:t>
            </a:r>
          </a:p>
        </p:txBody>
      </p:sp>
      <p:sp>
        <p:nvSpPr>
          <p:cNvPr id="30724" name="Text Box 8"/>
          <p:cNvSpPr txBox="1">
            <a:spLocks noChangeArrowheads="1"/>
          </p:cNvSpPr>
          <p:nvPr/>
        </p:nvSpPr>
        <p:spPr bwMode="auto">
          <a:xfrm>
            <a:off x="5791200" y="914400"/>
            <a:ext cx="320040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700">
                <a:solidFill>
                  <a:schemeClr val="tx1"/>
                </a:solidFill>
                <a:latin typeface="Arial" pitchFamily="34" charset="0"/>
                <a:ea typeface="ＭＳ Ｐゴシック" pitchFamily="34" charset="-128"/>
              </a:defRPr>
            </a:lvl1pPr>
            <a:lvl2pPr marL="742950" indent="-285750" eaLnBrk="0" hangingPunct="0">
              <a:defRPr sz="1700">
                <a:solidFill>
                  <a:schemeClr val="tx1"/>
                </a:solidFill>
                <a:latin typeface="Arial" pitchFamily="34" charset="0"/>
                <a:ea typeface="ＭＳ Ｐゴシック" pitchFamily="34" charset="-128"/>
              </a:defRPr>
            </a:lvl2pPr>
            <a:lvl3pPr marL="1143000" indent="-228600" eaLnBrk="0" hangingPunct="0">
              <a:defRPr sz="1700">
                <a:solidFill>
                  <a:schemeClr val="tx1"/>
                </a:solidFill>
                <a:latin typeface="Arial" pitchFamily="34" charset="0"/>
                <a:ea typeface="ＭＳ Ｐゴシック" pitchFamily="34" charset="-128"/>
              </a:defRPr>
            </a:lvl3pPr>
            <a:lvl4pPr marL="1600200" indent="-228600" eaLnBrk="0" hangingPunct="0">
              <a:defRPr sz="1700">
                <a:solidFill>
                  <a:schemeClr val="tx1"/>
                </a:solidFill>
                <a:latin typeface="Arial" pitchFamily="34" charset="0"/>
                <a:ea typeface="ＭＳ Ｐゴシック" pitchFamily="34" charset="-128"/>
              </a:defRPr>
            </a:lvl4pPr>
            <a:lvl5pPr marL="2057400" indent="-228600" eaLnBrk="0" hangingPunct="0">
              <a:defRPr sz="17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9pPr>
          </a:lstStyle>
          <a:p>
            <a:pPr eaLnBrk="1" hangingPunct="1">
              <a:spcBef>
                <a:spcPct val="50000"/>
              </a:spcBef>
            </a:pPr>
            <a:r>
              <a:rPr lang="fr-FR" sz="2400" b="1" u="sng" dirty="0"/>
              <a:t>Questions</a:t>
            </a:r>
            <a:r>
              <a:rPr lang="fr-FR" sz="2400" dirty="0"/>
              <a:t> :</a:t>
            </a:r>
          </a:p>
          <a:p>
            <a:pPr eaLnBrk="1" hangingPunct="1"/>
            <a:endParaRPr lang="fr-FR" sz="2000" dirty="0"/>
          </a:p>
          <a:p>
            <a:pPr algn="just" eaLnBrk="1" hangingPunct="1"/>
            <a:r>
              <a:rPr lang="fr-FR" sz="2000" dirty="0"/>
              <a:t>5) comment évolue le flux migratoire de Marocains vers l</a:t>
            </a:r>
            <a:r>
              <a:rPr lang="fr-FR" altLang="fr-FR" sz="2000" dirty="0"/>
              <a:t>’</a:t>
            </a:r>
            <a:r>
              <a:rPr lang="fr-FR" sz="2000" dirty="0"/>
              <a:t>Espagne entre 1998 et 2009 ?</a:t>
            </a:r>
          </a:p>
          <a:p>
            <a:pPr eaLnBrk="1" hangingPunct="1">
              <a:spcBef>
                <a:spcPct val="50000"/>
              </a:spcBef>
            </a:pPr>
            <a:endParaRPr lang="fr-FR" sz="2000" dirty="0"/>
          </a:p>
          <a:p>
            <a:pPr eaLnBrk="1" hangingPunct="1">
              <a:spcBef>
                <a:spcPct val="50000"/>
              </a:spcBef>
            </a:pPr>
            <a:endParaRPr lang="fr-FR" sz="2000" dirty="0"/>
          </a:p>
        </p:txBody>
      </p:sp>
      <p:pic>
        <p:nvPicPr>
          <p:cNvPr id="30725" name="Picture 1028" descr="doc 3, graphiq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052513"/>
            <a:ext cx="5327650" cy="419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398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026"/>
          <p:cNvSpPr txBox="1">
            <a:spLocks noChangeArrowheads="1"/>
          </p:cNvSpPr>
          <p:nvPr/>
        </p:nvSpPr>
        <p:spPr bwMode="auto">
          <a:xfrm>
            <a:off x="-15240" y="-31750"/>
            <a:ext cx="5196840"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700">
                <a:solidFill>
                  <a:schemeClr val="tx1"/>
                </a:solidFill>
                <a:latin typeface="Arial" pitchFamily="34" charset="0"/>
                <a:ea typeface="ＭＳ Ｐゴシック" pitchFamily="34" charset="-128"/>
              </a:defRPr>
            </a:lvl1pPr>
            <a:lvl2pPr marL="742950" indent="-285750" eaLnBrk="0" hangingPunct="0">
              <a:defRPr sz="1700">
                <a:solidFill>
                  <a:schemeClr val="tx1"/>
                </a:solidFill>
                <a:latin typeface="Arial" pitchFamily="34" charset="0"/>
                <a:ea typeface="ＭＳ Ｐゴシック" pitchFamily="34" charset="-128"/>
              </a:defRPr>
            </a:lvl2pPr>
            <a:lvl3pPr marL="1143000" indent="-228600" eaLnBrk="0" hangingPunct="0">
              <a:defRPr sz="1700">
                <a:solidFill>
                  <a:schemeClr val="tx1"/>
                </a:solidFill>
                <a:latin typeface="Arial" pitchFamily="34" charset="0"/>
                <a:ea typeface="ＭＳ Ｐゴシック" pitchFamily="34" charset="-128"/>
              </a:defRPr>
            </a:lvl3pPr>
            <a:lvl4pPr marL="1600200" indent="-228600" eaLnBrk="0" hangingPunct="0">
              <a:defRPr sz="1700">
                <a:solidFill>
                  <a:schemeClr val="tx1"/>
                </a:solidFill>
                <a:latin typeface="Arial" pitchFamily="34" charset="0"/>
                <a:ea typeface="ＭＳ Ｐゴシック" pitchFamily="34" charset="-128"/>
              </a:defRPr>
            </a:lvl4pPr>
            <a:lvl5pPr marL="2057400" indent="-228600" eaLnBrk="0" hangingPunct="0">
              <a:defRPr sz="17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9pPr>
          </a:lstStyle>
          <a:p>
            <a:pPr eaLnBrk="1" hangingPunct="1">
              <a:spcBef>
                <a:spcPct val="50000"/>
              </a:spcBef>
              <a:buFont typeface="Arial" pitchFamily="34" charset="0"/>
              <a:buNone/>
            </a:pPr>
            <a:r>
              <a:rPr lang="fr-FR" sz="2400" b="1" dirty="0"/>
              <a:t>Doc. 3 – Le profil des migrants marocains en Espagne</a:t>
            </a:r>
          </a:p>
          <a:p>
            <a:pPr eaLnBrk="1" hangingPunct="1">
              <a:spcBef>
                <a:spcPct val="50000"/>
              </a:spcBef>
            </a:pPr>
            <a:endParaRPr lang="fr-FR" sz="1800" b="1" dirty="0"/>
          </a:p>
        </p:txBody>
      </p:sp>
      <p:sp>
        <p:nvSpPr>
          <p:cNvPr id="31747" name="Text Box 1027"/>
          <p:cNvSpPr txBox="1">
            <a:spLocks noChangeArrowheads="1"/>
          </p:cNvSpPr>
          <p:nvPr/>
        </p:nvSpPr>
        <p:spPr bwMode="auto">
          <a:xfrm>
            <a:off x="0" y="838200"/>
            <a:ext cx="5791200" cy="595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700">
                <a:solidFill>
                  <a:schemeClr val="tx1"/>
                </a:solidFill>
                <a:latin typeface="Arial" pitchFamily="34" charset="0"/>
                <a:ea typeface="ＭＳ Ｐゴシック" pitchFamily="34" charset="-128"/>
              </a:defRPr>
            </a:lvl1pPr>
            <a:lvl2pPr marL="742950" indent="-285750" eaLnBrk="0" hangingPunct="0">
              <a:defRPr sz="1700">
                <a:solidFill>
                  <a:schemeClr val="tx1"/>
                </a:solidFill>
                <a:latin typeface="Arial" pitchFamily="34" charset="0"/>
                <a:ea typeface="ＭＳ Ｐゴシック" pitchFamily="34" charset="-128"/>
              </a:defRPr>
            </a:lvl2pPr>
            <a:lvl3pPr marL="1143000" indent="-228600" eaLnBrk="0" hangingPunct="0">
              <a:defRPr sz="1700">
                <a:solidFill>
                  <a:schemeClr val="tx1"/>
                </a:solidFill>
                <a:latin typeface="Arial" pitchFamily="34" charset="0"/>
                <a:ea typeface="ＭＳ Ｐゴシック" pitchFamily="34" charset="-128"/>
              </a:defRPr>
            </a:lvl3pPr>
            <a:lvl4pPr marL="1600200" indent="-228600" eaLnBrk="0" hangingPunct="0">
              <a:defRPr sz="1700">
                <a:solidFill>
                  <a:schemeClr val="tx1"/>
                </a:solidFill>
                <a:latin typeface="Arial" pitchFamily="34" charset="0"/>
                <a:ea typeface="ＭＳ Ｐゴシック" pitchFamily="34" charset="-128"/>
              </a:defRPr>
            </a:lvl4pPr>
            <a:lvl5pPr marL="2057400" indent="-228600" eaLnBrk="0" hangingPunct="0">
              <a:defRPr sz="17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9pPr>
          </a:lstStyle>
          <a:p>
            <a:pPr algn="just" eaLnBrk="1" hangingPunct="1"/>
            <a:r>
              <a:rPr lang="fr-FR" sz="1400" dirty="0"/>
              <a:t>En 2007, 86,2% des Marocains à l</a:t>
            </a:r>
            <a:r>
              <a:rPr lang="ja-JP" altLang="fr-FR" sz="1400" dirty="0"/>
              <a:t>’</a:t>
            </a:r>
            <a:r>
              <a:rPr lang="fr-FR" altLang="ja-JP" sz="1400" dirty="0"/>
              <a:t>étranger vivaient en Europe, principalement en France (34,3%), en Espagne (16,6%) et en Italie (11,5%). Depuis 1981, environ 445 000 Marocains ont été régularisés dans quatre pays de l</a:t>
            </a:r>
            <a:r>
              <a:rPr lang="ja-JP" altLang="fr-FR" sz="1400" dirty="0"/>
              <a:t>’</a:t>
            </a:r>
            <a:r>
              <a:rPr lang="fr-FR" altLang="ja-JP" sz="1400" dirty="0"/>
              <a:t>UE (France, Belgique, Italie et Espagne), mettant en lumière le phénomène de la migration irrégulière. […] Quant à leur profil socioéconomique, les émigrés marocains tendent à avoir un faible niveau d</a:t>
            </a:r>
            <a:r>
              <a:rPr lang="ja-JP" altLang="fr-FR" sz="1400" dirty="0"/>
              <a:t>’</a:t>
            </a:r>
            <a:r>
              <a:rPr lang="fr-FR" altLang="ja-JP" sz="1400" dirty="0"/>
              <a:t>éducation (78,1% en Espagne, 76,6% en Italie et 55,1% en France) et à être employés à des postes peu qualifiés (61,7% en Espagne, 55,1% en Italie et 45,5% en France). De façon globale, les données sur les proportions de la population féminine étrangère permettent d'affirmer que la communauté marocaine installée en Espagne est en majorité masculine. […] Un autre phénomène qui caractérise aujourd'hui la structure par âge des Marocains en Espagne, se manifeste sensiblement dans le rajeunissement de cette communauté. Ainsi, en 2005, environ 85% des Marocains avaient moins de 45 ans dont 54,6% avaient entre 26 et 45 ans, 17,9% avaient entre 17 et 25 ans et 12,5% avaient moins de 16 ans. […] Cette faiblesse de la proportion des personnes âgées est liée sans doute au caractère relativement récent de l'immigration marocaine en Espagne […]. La communauté marocaine est en majorité célibataire (59% contre 39% de mariés) […] </a:t>
            </a:r>
          </a:p>
          <a:p>
            <a:pPr algn="just" eaLnBrk="1" hangingPunct="1"/>
            <a:r>
              <a:rPr lang="fr-FR" sz="1400" dirty="0"/>
              <a:t>Qu'elle soit légale ou illégale, la migration marocaine en Espagne est désormais une donnée structurelle tant au niveau économique qu'au plan socioculturel, dans la mesure où elle touche différentes régions du pays, villes et campagnes, à des degrés plus ou moins intenses.</a:t>
            </a:r>
          </a:p>
          <a:p>
            <a:pPr algn="r" eaLnBrk="1" hangingPunct="1"/>
            <a:endParaRPr lang="fr-FR" sz="1200" dirty="0"/>
          </a:p>
          <a:p>
            <a:pPr algn="r" eaLnBrk="1" hangingPunct="1"/>
            <a:r>
              <a:rPr lang="fr-FR" sz="1200" dirty="0"/>
              <a:t>Source : CARIM (Consortium pour la Recherche Appliquée sur les Migrations Internationales).</a:t>
            </a:r>
            <a:r>
              <a:rPr lang="fr-FR" sz="1400" dirty="0"/>
              <a:t> </a:t>
            </a:r>
          </a:p>
        </p:txBody>
      </p:sp>
      <p:sp>
        <p:nvSpPr>
          <p:cNvPr id="31748" name="Text Box 1028"/>
          <p:cNvSpPr txBox="1">
            <a:spLocks noChangeArrowheads="1"/>
          </p:cNvSpPr>
          <p:nvPr/>
        </p:nvSpPr>
        <p:spPr bwMode="auto">
          <a:xfrm>
            <a:off x="5791200" y="-31750"/>
            <a:ext cx="33528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700">
                <a:solidFill>
                  <a:schemeClr val="tx1"/>
                </a:solidFill>
                <a:latin typeface="Arial" pitchFamily="34" charset="0"/>
                <a:ea typeface="ＭＳ Ｐゴシック" pitchFamily="34" charset="-128"/>
              </a:defRPr>
            </a:lvl1pPr>
            <a:lvl2pPr marL="742950" indent="-285750" eaLnBrk="0" hangingPunct="0">
              <a:defRPr sz="1700">
                <a:solidFill>
                  <a:schemeClr val="tx1"/>
                </a:solidFill>
                <a:latin typeface="Arial" pitchFamily="34" charset="0"/>
                <a:ea typeface="ＭＳ Ｐゴシック" pitchFamily="34" charset="-128"/>
              </a:defRPr>
            </a:lvl2pPr>
            <a:lvl3pPr marL="1143000" indent="-228600" eaLnBrk="0" hangingPunct="0">
              <a:defRPr sz="1700">
                <a:solidFill>
                  <a:schemeClr val="tx1"/>
                </a:solidFill>
                <a:latin typeface="Arial" pitchFamily="34" charset="0"/>
                <a:ea typeface="ＭＳ Ｐゴシック" pitchFamily="34" charset="-128"/>
              </a:defRPr>
            </a:lvl3pPr>
            <a:lvl4pPr marL="1600200" indent="-228600" eaLnBrk="0" hangingPunct="0">
              <a:defRPr sz="1700">
                <a:solidFill>
                  <a:schemeClr val="tx1"/>
                </a:solidFill>
                <a:latin typeface="Arial" pitchFamily="34" charset="0"/>
                <a:ea typeface="ＭＳ Ｐゴシック" pitchFamily="34" charset="-128"/>
              </a:defRPr>
            </a:lvl4pPr>
            <a:lvl5pPr marL="2057400" indent="-228600" eaLnBrk="0" hangingPunct="0">
              <a:defRPr sz="17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9pPr>
          </a:lstStyle>
          <a:p>
            <a:pPr eaLnBrk="1" hangingPunct="1"/>
            <a:r>
              <a:rPr lang="fr-FR" sz="2000" b="1" u="sng" dirty="0"/>
              <a:t>Questions</a:t>
            </a:r>
            <a:r>
              <a:rPr lang="fr-FR" sz="2000" u="sng" dirty="0"/>
              <a:t> :</a:t>
            </a:r>
          </a:p>
          <a:p>
            <a:pPr eaLnBrk="1" hangingPunct="1"/>
            <a:r>
              <a:rPr lang="fr-FR" sz="1800" dirty="0"/>
              <a:t>6) souligner dans le texte  les principales caractéristiques des migrants marocains vers l</a:t>
            </a:r>
            <a:r>
              <a:rPr lang="fr-FR" altLang="fr-FR" sz="1800" dirty="0"/>
              <a:t>’</a:t>
            </a:r>
            <a:r>
              <a:rPr lang="fr-FR" sz="1800" dirty="0"/>
              <a:t>Espagne concernant : le sexe, l</a:t>
            </a:r>
            <a:r>
              <a:rPr lang="fr-FR" altLang="fr-FR" sz="1800" dirty="0"/>
              <a:t>’</a:t>
            </a:r>
            <a:r>
              <a:rPr lang="fr-FR" altLang="ja-JP" sz="1800" dirty="0"/>
              <a:t>âge, le niveau de formation, la situation familiale, l’origine géographique</a:t>
            </a:r>
          </a:p>
          <a:p>
            <a:pPr eaLnBrk="1" hangingPunct="1"/>
            <a:r>
              <a:rPr lang="fr-FR" sz="1800" dirty="0"/>
              <a:t>7) encadrer les différentes catégories de migrants marocains en Espagne</a:t>
            </a:r>
          </a:p>
        </p:txBody>
      </p:sp>
      <p:pic>
        <p:nvPicPr>
          <p:cNvPr id="23554" name="Picture 2" descr="C:\Users\ROUSSEL\AppData\Local\Microsoft\Windows\Temporary Internet Files\Content.IE5\SZ5KSRU9\MC900433865[1].png">
            <a:hlinkClick r:id="rId3" action="ppaction://hlinkfil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67515" y="4810446"/>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899196" y="4404388"/>
            <a:ext cx="1047082" cy="461665"/>
          </a:xfrm>
          <a:prstGeom prst="rect">
            <a:avLst/>
          </a:prstGeom>
        </p:spPr>
        <p:txBody>
          <a:bodyPr wrap="none">
            <a:spAutoFit/>
          </a:bodyPr>
          <a:lstStyle/>
          <a:p>
            <a:r>
              <a:rPr lang="fr-FR" sz="2400" b="1" dirty="0"/>
              <a:t>Doc. 4 </a:t>
            </a:r>
            <a:endParaRPr lang="en-US" sz="2400" dirty="0"/>
          </a:p>
        </p:txBody>
      </p:sp>
      <p:sp>
        <p:nvSpPr>
          <p:cNvPr id="7" name="Text Box 1028"/>
          <p:cNvSpPr txBox="1">
            <a:spLocks noChangeArrowheads="1"/>
          </p:cNvSpPr>
          <p:nvPr/>
        </p:nvSpPr>
        <p:spPr bwMode="auto">
          <a:xfrm>
            <a:off x="5806440" y="3107431"/>
            <a:ext cx="335280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700">
                <a:solidFill>
                  <a:schemeClr val="tx1"/>
                </a:solidFill>
                <a:latin typeface="Arial" pitchFamily="34" charset="0"/>
                <a:ea typeface="ＭＳ Ｐゴシック" pitchFamily="34" charset="-128"/>
              </a:defRPr>
            </a:lvl1pPr>
            <a:lvl2pPr marL="742950" indent="-285750" eaLnBrk="0" hangingPunct="0">
              <a:defRPr sz="1700">
                <a:solidFill>
                  <a:schemeClr val="tx1"/>
                </a:solidFill>
                <a:latin typeface="Arial" pitchFamily="34" charset="0"/>
                <a:ea typeface="ＭＳ Ｐゴシック" pitchFamily="34" charset="-128"/>
              </a:defRPr>
            </a:lvl2pPr>
            <a:lvl3pPr marL="1143000" indent="-228600" eaLnBrk="0" hangingPunct="0">
              <a:defRPr sz="1700">
                <a:solidFill>
                  <a:schemeClr val="tx1"/>
                </a:solidFill>
                <a:latin typeface="Arial" pitchFamily="34" charset="0"/>
                <a:ea typeface="ＭＳ Ｐゴシック" pitchFamily="34" charset="-128"/>
              </a:defRPr>
            </a:lvl3pPr>
            <a:lvl4pPr marL="1600200" indent="-228600" eaLnBrk="0" hangingPunct="0">
              <a:defRPr sz="1700">
                <a:solidFill>
                  <a:schemeClr val="tx1"/>
                </a:solidFill>
                <a:latin typeface="Arial" pitchFamily="34" charset="0"/>
                <a:ea typeface="ＭＳ Ｐゴシック" pitchFamily="34" charset="-128"/>
              </a:defRPr>
            </a:lvl4pPr>
            <a:lvl5pPr marL="2057400" indent="-228600" eaLnBrk="0" hangingPunct="0">
              <a:defRPr sz="17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9pPr>
          </a:lstStyle>
          <a:p>
            <a:pPr eaLnBrk="1" hangingPunct="1"/>
            <a:r>
              <a:rPr lang="fr-FR" sz="2000" b="1" u="sng" dirty="0"/>
              <a:t>Questions</a:t>
            </a:r>
            <a:r>
              <a:rPr lang="fr-FR" sz="2000" u="sng" dirty="0"/>
              <a:t> :</a:t>
            </a:r>
          </a:p>
          <a:p>
            <a:pPr eaLnBrk="1" hangingPunct="1"/>
            <a:r>
              <a:rPr lang="fr-FR" sz="1800" dirty="0"/>
              <a:t>8) Quelles sont les conditions du trajet de migrants marocains vers l’Espagne</a:t>
            </a:r>
          </a:p>
        </p:txBody>
      </p:sp>
      <p:pic>
        <p:nvPicPr>
          <p:cNvPr id="3" name="Picture 2" descr="C:\Users\ROUSSEL\AppData\Local\Microsoft\Windows\Temporary Internet Files\Content.IE5\SZ5KSRU9\MC900433865[1].png">
            <a:hlinkClick r:id="rId5" action="ppaction://hlinkfile"/>
            <a:extLst>
              <a:ext uri="{FF2B5EF4-FFF2-40B4-BE49-F238E27FC236}">
                <a16:creationId xmlns:a16="http://schemas.microsoft.com/office/drawing/2014/main" id="{471C43AA-484D-4E02-8A9E-5BF64FE629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5850743"/>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9F8DB294-34CC-12DD-1E80-106545984E70}"/>
              </a:ext>
            </a:extLst>
          </p:cNvPr>
          <p:cNvSpPr txBox="1"/>
          <p:nvPr/>
        </p:nvSpPr>
        <p:spPr>
          <a:xfrm>
            <a:off x="6050917" y="4944481"/>
            <a:ext cx="1773798" cy="646331"/>
          </a:xfrm>
          <a:prstGeom prst="rect">
            <a:avLst/>
          </a:prstGeom>
          <a:noFill/>
        </p:spPr>
        <p:txBody>
          <a:bodyPr wrap="square" rtlCol="0">
            <a:spAutoFit/>
          </a:bodyPr>
          <a:lstStyle/>
          <a:p>
            <a:r>
              <a:rPr lang="fr-FR" dirty="0" err="1"/>
              <a:t>Video</a:t>
            </a:r>
            <a:r>
              <a:rPr lang="fr-FR" dirty="0"/>
              <a:t> vues migratoires</a:t>
            </a:r>
          </a:p>
        </p:txBody>
      </p:sp>
      <p:sp>
        <p:nvSpPr>
          <p:cNvPr id="5" name="ZoneTexte 4">
            <a:extLst>
              <a:ext uri="{FF2B5EF4-FFF2-40B4-BE49-F238E27FC236}">
                <a16:creationId xmlns:a16="http://schemas.microsoft.com/office/drawing/2014/main" id="{07FA0BB4-38B5-BE17-E05C-A8E732881A48}"/>
              </a:ext>
            </a:extLst>
          </p:cNvPr>
          <p:cNvSpPr txBox="1"/>
          <p:nvPr/>
        </p:nvSpPr>
        <p:spPr>
          <a:xfrm>
            <a:off x="6050917" y="6154222"/>
            <a:ext cx="2438400" cy="369332"/>
          </a:xfrm>
          <a:prstGeom prst="rect">
            <a:avLst/>
          </a:prstGeom>
          <a:noFill/>
        </p:spPr>
        <p:txBody>
          <a:bodyPr wrap="square" rtlCol="0">
            <a:spAutoFit/>
          </a:bodyPr>
          <a:lstStyle/>
          <a:p>
            <a:r>
              <a:rPr lang="fr-FR" dirty="0" err="1"/>
              <a:t>Video</a:t>
            </a:r>
            <a:r>
              <a:rPr lang="fr-FR" dirty="0"/>
              <a:t> traversée</a:t>
            </a:r>
          </a:p>
        </p:txBody>
      </p:sp>
    </p:spTree>
    <p:extLst>
      <p:ext uri="{BB962C8B-B14F-4D97-AF65-F5344CB8AC3E}">
        <p14:creationId xmlns:p14="http://schemas.microsoft.com/office/powerpoint/2010/main" val="2254790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79388" y="188913"/>
            <a:ext cx="89646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700">
                <a:solidFill>
                  <a:schemeClr val="tx1"/>
                </a:solidFill>
                <a:latin typeface="Arial" pitchFamily="34" charset="0"/>
                <a:ea typeface="ＭＳ Ｐゴシック" pitchFamily="34" charset="-128"/>
              </a:defRPr>
            </a:lvl1pPr>
            <a:lvl2pPr marL="742950" indent="-285750" eaLnBrk="0" hangingPunct="0">
              <a:defRPr sz="1700">
                <a:solidFill>
                  <a:schemeClr val="tx1"/>
                </a:solidFill>
                <a:latin typeface="Arial" pitchFamily="34" charset="0"/>
                <a:ea typeface="ＭＳ Ｐゴシック" pitchFamily="34" charset="-128"/>
              </a:defRPr>
            </a:lvl2pPr>
            <a:lvl3pPr marL="1143000" indent="-228600" eaLnBrk="0" hangingPunct="0">
              <a:defRPr sz="1700">
                <a:solidFill>
                  <a:schemeClr val="tx1"/>
                </a:solidFill>
                <a:latin typeface="Arial" pitchFamily="34" charset="0"/>
                <a:ea typeface="ＭＳ Ｐゴシック" pitchFamily="34" charset="-128"/>
              </a:defRPr>
            </a:lvl3pPr>
            <a:lvl4pPr marL="1600200" indent="-228600" eaLnBrk="0" hangingPunct="0">
              <a:defRPr sz="1700">
                <a:solidFill>
                  <a:schemeClr val="tx1"/>
                </a:solidFill>
                <a:latin typeface="Arial" pitchFamily="34" charset="0"/>
                <a:ea typeface="ＭＳ Ｐゴシック" pitchFamily="34" charset="-128"/>
              </a:defRPr>
            </a:lvl4pPr>
            <a:lvl5pPr marL="2057400" indent="-228600" eaLnBrk="0" hangingPunct="0">
              <a:defRPr sz="17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9pPr>
          </a:lstStyle>
          <a:p>
            <a:pPr eaLnBrk="1" hangingPunct="1">
              <a:spcBef>
                <a:spcPct val="50000"/>
              </a:spcBef>
            </a:pPr>
            <a:r>
              <a:rPr lang="fr-FR" sz="2400" b="1" dirty="0"/>
              <a:t>Doc. 5 – L</a:t>
            </a:r>
            <a:r>
              <a:rPr lang="fr-FR" altLang="fr-FR" sz="2400" b="1" dirty="0"/>
              <a:t>’</a:t>
            </a:r>
            <a:r>
              <a:rPr lang="fr-FR" sz="2400" b="1" dirty="0"/>
              <a:t>indicateur de développement humain dans le bassin méditerranéen</a:t>
            </a:r>
            <a:endParaRPr lang="fr-FR" sz="1800" b="1" dirty="0"/>
          </a:p>
        </p:txBody>
      </p:sp>
      <p:pic>
        <p:nvPicPr>
          <p:cNvPr id="39939" name="Picture 3" descr="IDH-2006"/>
          <p:cNvPicPr>
            <a:picLocks noChangeAspect="1" noChangeArrowheads="1"/>
          </p:cNvPicPr>
          <p:nvPr/>
        </p:nvPicPr>
        <p:blipFill rotWithShape="1">
          <a:blip r:embed="rId3">
            <a:extLst>
              <a:ext uri="{28A0092B-C50C-407E-A947-70E740481C1C}">
                <a14:useLocalDpi xmlns:a14="http://schemas.microsoft.com/office/drawing/2010/main" val="0"/>
              </a:ext>
            </a:extLst>
          </a:blip>
          <a:srcRect b="16765"/>
          <a:stretch/>
        </p:blipFill>
        <p:spPr bwMode="auto">
          <a:xfrm>
            <a:off x="-152400" y="1019175"/>
            <a:ext cx="6431851"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0" name="Text Box 4"/>
          <p:cNvSpPr txBox="1">
            <a:spLocks noChangeArrowheads="1"/>
          </p:cNvSpPr>
          <p:nvPr/>
        </p:nvSpPr>
        <p:spPr bwMode="auto">
          <a:xfrm>
            <a:off x="6400800" y="762000"/>
            <a:ext cx="25146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700">
                <a:solidFill>
                  <a:schemeClr val="tx1"/>
                </a:solidFill>
                <a:latin typeface="Arial" pitchFamily="34" charset="0"/>
                <a:ea typeface="ＭＳ Ｐゴシック" pitchFamily="34" charset="-128"/>
              </a:defRPr>
            </a:lvl1pPr>
            <a:lvl2pPr marL="742950" indent="-285750" eaLnBrk="0" hangingPunct="0">
              <a:defRPr sz="1700">
                <a:solidFill>
                  <a:schemeClr val="tx1"/>
                </a:solidFill>
                <a:latin typeface="Arial" pitchFamily="34" charset="0"/>
                <a:ea typeface="ＭＳ Ｐゴシック" pitchFamily="34" charset="-128"/>
              </a:defRPr>
            </a:lvl2pPr>
            <a:lvl3pPr marL="1143000" indent="-228600" eaLnBrk="0" hangingPunct="0">
              <a:defRPr sz="1700">
                <a:solidFill>
                  <a:schemeClr val="tx1"/>
                </a:solidFill>
                <a:latin typeface="Arial" pitchFamily="34" charset="0"/>
                <a:ea typeface="ＭＳ Ｐゴシック" pitchFamily="34" charset="-128"/>
              </a:defRPr>
            </a:lvl3pPr>
            <a:lvl4pPr eaLnBrk="0" hangingPunct="0">
              <a:defRPr sz="1700">
                <a:solidFill>
                  <a:schemeClr val="tx1"/>
                </a:solidFill>
                <a:latin typeface="Arial" pitchFamily="34" charset="0"/>
                <a:ea typeface="ＭＳ Ｐゴシック" pitchFamily="34" charset="-128"/>
              </a:defRPr>
            </a:lvl4pPr>
            <a:lvl5pPr marL="2057400" indent="-228600" eaLnBrk="0" hangingPunct="0">
              <a:defRPr sz="17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9pPr>
          </a:lstStyle>
          <a:p>
            <a:pPr eaLnBrk="1" hangingPunct="1">
              <a:spcBef>
                <a:spcPct val="50000"/>
              </a:spcBef>
            </a:pPr>
            <a:r>
              <a:rPr lang="fr-FR" sz="2400" b="1" u="sng" dirty="0"/>
              <a:t>Questions</a:t>
            </a:r>
            <a:r>
              <a:rPr lang="fr-FR" sz="2400" u="sng" dirty="0"/>
              <a:t> :</a:t>
            </a:r>
            <a:endParaRPr lang="fr-FR" sz="2400" dirty="0"/>
          </a:p>
          <a:p>
            <a:pPr eaLnBrk="1" hangingPunct="1">
              <a:spcBef>
                <a:spcPct val="50000"/>
              </a:spcBef>
            </a:pPr>
            <a:r>
              <a:rPr lang="fr-FR" sz="2400" dirty="0"/>
              <a:t>9) définir l</a:t>
            </a:r>
            <a:r>
              <a:rPr lang="fr-FR" altLang="fr-FR" sz="2400" dirty="0"/>
              <a:t>’</a:t>
            </a:r>
            <a:r>
              <a:rPr lang="fr-FR" sz="2400" dirty="0"/>
              <a:t>IDH</a:t>
            </a:r>
          </a:p>
          <a:p>
            <a:pPr eaLnBrk="1" hangingPunct="1">
              <a:spcBef>
                <a:spcPct val="50000"/>
              </a:spcBef>
            </a:pPr>
            <a:r>
              <a:rPr lang="fr-FR" sz="2400" dirty="0"/>
              <a:t>10) relever l</a:t>
            </a:r>
            <a:r>
              <a:rPr lang="fr-FR" altLang="fr-FR" sz="2400" dirty="0"/>
              <a:t>’</a:t>
            </a:r>
            <a:r>
              <a:rPr lang="fr-FR" sz="2400" dirty="0"/>
              <a:t>IDH du Maroc et de l</a:t>
            </a:r>
            <a:r>
              <a:rPr lang="fr-FR" altLang="fr-FR" sz="2400" dirty="0"/>
              <a:t>’</a:t>
            </a:r>
            <a:r>
              <a:rPr lang="fr-FR" sz="2400" dirty="0"/>
              <a:t>Espagne : que constate-t-on ?</a:t>
            </a:r>
            <a:endParaRPr lang="fr-FR" sz="1800" u="sng" dirty="0"/>
          </a:p>
        </p:txBody>
      </p:sp>
    </p:spTree>
    <p:extLst>
      <p:ext uri="{BB962C8B-B14F-4D97-AF65-F5344CB8AC3E}">
        <p14:creationId xmlns:p14="http://schemas.microsoft.com/office/powerpoint/2010/main" val="2104796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266700" y="152400"/>
            <a:ext cx="8610600" cy="6571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fr-FR" sz="1800" dirty="0"/>
              <a:t>Compléter le tableau ci-dessous énumérant les facteurs des migrations à partir </a:t>
            </a:r>
            <a:r>
              <a:rPr lang="fr-FR" sz="1800"/>
              <a:t>des questions 9, 10, 11, 12, 13 et 14 :</a:t>
            </a:r>
            <a:endParaRPr lang="fr-FR" sz="1800" dirty="0"/>
          </a:p>
          <a:p>
            <a:pPr marL="342900" indent="-342900">
              <a:spcBef>
                <a:spcPct val="50000"/>
              </a:spcBef>
              <a:buFont typeface="Arial" pitchFamily="34" charset="0"/>
              <a:buNone/>
            </a:pPr>
            <a:endParaRPr lang="fr-FR" sz="1800" dirty="0"/>
          </a:p>
          <a:p>
            <a:pPr marL="342900" indent="-342900"/>
            <a:endParaRPr lang="fr-FR" sz="2000" dirty="0">
              <a:cs typeface="Arial" pitchFamily="34" charset="0"/>
            </a:endParaRPr>
          </a:p>
          <a:p>
            <a:pPr marL="342900" indent="-342900"/>
            <a:endParaRPr lang="fr-FR" sz="2000" dirty="0">
              <a:cs typeface="Arial" pitchFamily="34" charset="0"/>
            </a:endParaRPr>
          </a:p>
          <a:p>
            <a:pPr marL="342900" indent="-342900"/>
            <a:endParaRPr lang="fr-FR" sz="2000" dirty="0">
              <a:cs typeface="Arial" pitchFamily="34" charset="0"/>
            </a:endParaRPr>
          </a:p>
          <a:p>
            <a:pPr marL="342900" indent="-342900"/>
            <a:endParaRPr lang="fr-FR" sz="2000" dirty="0">
              <a:cs typeface="Arial" pitchFamily="34" charset="0"/>
            </a:endParaRPr>
          </a:p>
          <a:p>
            <a:pPr marL="342900" indent="-342900"/>
            <a:endParaRPr lang="fr-FR" sz="2000" dirty="0">
              <a:cs typeface="Arial" pitchFamily="34" charset="0"/>
            </a:endParaRPr>
          </a:p>
          <a:p>
            <a:pPr marL="342900" indent="-342900"/>
            <a:endParaRPr lang="fr-FR" sz="2000" dirty="0">
              <a:cs typeface="Arial" pitchFamily="34" charset="0"/>
            </a:endParaRPr>
          </a:p>
          <a:p>
            <a:pPr marL="342900" indent="-342900"/>
            <a:endParaRPr lang="fr-FR" sz="2000" dirty="0">
              <a:cs typeface="Arial" pitchFamily="34" charset="0"/>
            </a:endParaRPr>
          </a:p>
          <a:p>
            <a:pPr marL="342900" indent="-342900"/>
            <a:endParaRPr lang="fr-FR" sz="2000" dirty="0">
              <a:cs typeface="Arial" pitchFamily="34" charset="0"/>
            </a:endParaRPr>
          </a:p>
          <a:p>
            <a:pPr marL="342900" indent="-342900"/>
            <a:endParaRPr lang="fr-FR" sz="2000" dirty="0">
              <a:cs typeface="Arial" pitchFamily="34" charset="0"/>
            </a:endParaRPr>
          </a:p>
          <a:p>
            <a:pPr marL="342900" indent="-342900"/>
            <a:endParaRPr lang="fr-FR" sz="2000" dirty="0">
              <a:cs typeface="Arial" pitchFamily="34" charset="0"/>
            </a:endParaRPr>
          </a:p>
          <a:p>
            <a:pPr marL="342900" indent="-342900"/>
            <a:endParaRPr lang="fr-FR" sz="2000" dirty="0">
              <a:cs typeface="Arial" pitchFamily="34" charset="0"/>
            </a:endParaRPr>
          </a:p>
          <a:p>
            <a:pPr marL="342900" indent="-342900"/>
            <a:endParaRPr lang="fr-FR" sz="2000" dirty="0">
              <a:cs typeface="Arial" pitchFamily="34" charset="0"/>
            </a:endParaRPr>
          </a:p>
          <a:p>
            <a:pPr marL="342900" indent="-342900"/>
            <a:endParaRPr lang="fr-FR" sz="2000" dirty="0">
              <a:cs typeface="Arial" pitchFamily="34" charset="0"/>
            </a:endParaRPr>
          </a:p>
          <a:p>
            <a:pPr marL="342900" indent="-342900"/>
            <a:endParaRPr lang="fr-FR" sz="2000" dirty="0">
              <a:cs typeface="Arial" pitchFamily="34" charset="0"/>
            </a:endParaRPr>
          </a:p>
          <a:p>
            <a:pPr marL="342900" indent="-342900"/>
            <a:endParaRPr lang="fr-FR" sz="2000" dirty="0">
              <a:cs typeface="Arial" pitchFamily="34" charset="0"/>
            </a:endParaRPr>
          </a:p>
          <a:p>
            <a:pPr marL="342900" indent="-342900"/>
            <a:endParaRPr lang="fr-FR" sz="2000" dirty="0">
              <a:cs typeface="Arial" pitchFamily="34" charset="0"/>
            </a:endParaRPr>
          </a:p>
          <a:p>
            <a:pPr marL="342900" indent="-342900"/>
            <a:endParaRPr lang="fr-FR" sz="2000" dirty="0">
              <a:cs typeface="Arial" pitchFamily="34" charset="0"/>
            </a:endParaRPr>
          </a:p>
          <a:p>
            <a:pPr marL="342900" indent="-342900"/>
            <a:endParaRPr lang="fr-FR" sz="1800" dirty="0"/>
          </a:p>
        </p:txBody>
      </p:sp>
      <p:graphicFrame>
        <p:nvGraphicFramePr>
          <p:cNvPr id="229663" name="Group 287"/>
          <p:cNvGraphicFramePr>
            <a:graphicFrameLocks noGrp="1"/>
          </p:cNvGraphicFramePr>
          <p:nvPr/>
        </p:nvGraphicFramePr>
        <p:xfrm>
          <a:off x="152400" y="762000"/>
          <a:ext cx="8839200" cy="5737174"/>
        </p:xfrm>
        <a:graphic>
          <a:graphicData uri="http://schemas.openxmlformats.org/drawingml/2006/table">
            <a:tbl>
              <a:tblPr/>
              <a:tblGrid>
                <a:gridCol w="17526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81400">
                  <a:extLst>
                    <a:ext uri="{9D8B030D-6E8A-4147-A177-3AD203B41FA5}">
                      <a16:colId xmlns:a16="http://schemas.microsoft.com/office/drawing/2014/main" val="20002"/>
                    </a:ext>
                  </a:extLst>
                </a:gridCol>
              </a:tblGrid>
              <a:tr h="609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dirty="0">
                          <a:ln>
                            <a:noFill/>
                          </a:ln>
                          <a:solidFill>
                            <a:schemeClr val="tx1"/>
                          </a:solidFill>
                          <a:effectLst/>
                          <a:latin typeface="Arial" pitchFamily="34" charset="0"/>
                          <a:ea typeface="ＭＳ Ｐゴシック" pitchFamily="34" charset="-128"/>
                        </a:rPr>
                        <a:t>Les facteurs des migrations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pitchFamily="34" charset="0"/>
                          <a:ea typeface="ＭＳ Ｐゴシック" pitchFamily="34" charset="-128"/>
                        </a:rPr>
                        <a:t>Maroc</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pitchFamily="34" charset="0"/>
                          <a:ea typeface="ＭＳ Ｐゴシック" pitchFamily="34" charset="-128"/>
                        </a:rPr>
                        <a:t>Espagne</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79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dirty="0">
                          <a:ln>
                            <a:noFill/>
                          </a:ln>
                          <a:solidFill>
                            <a:schemeClr val="tx1"/>
                          </a:solidFill>
                          <a:effectLst/>
                          <a:latin typeface="Arial" pitchFamily="34" charset="0"/>
                          <a:ea typeface="ＭＳ Ｐゴシック" pitchFamily="34" charset="-128"/>
                        </a:rPr>
                        <a:t>Document 5</a:t>
                      </a:r>
                      <a:endParaRPr kumimoji="0" lang="fr-FR" sz="1600" b="0" i="0" u="none" strike="noStrike" cap="none" normalizeH="0" baseline="0" dirty="0">
                        <a:ln>
                          <a:noFill/>
                        </a:ln>
                        <a:solidFill>
                          <a:schemeClr val="tx1"/>
                        </a:solidFill>
                        <a:effectLst/>
                        <a:latin typeface="Arial" pitchFamily="34" charset="0"/>
                        <a:ea typeface="ＭＳ Ｐゴシック" pitchFamily="34" charset="-128"/>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0" i="0" u="none" strike="noStrike" cap="none" normalizeH="0" baseline="0">
                        <a:ln>
                          <a:noFill/>
                        </a:ln>
                        <a:solidFill>
                          <a:srgbClr val="0000FF"/>
                        </a:solidFill>
                        <a:effectLst/>
                        <a:latin typeface="Arial" pitchFamily="34" charset="0"/>
                        <a:ea typeface="ＭＳ Ｐゴシック" pitchFamily="34" charset="-128"/>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0" i="0" u="none" strike="noStrike" cap="none" normalizeH="0" baseline="0">
                        <a:ln>
                          <a:noFill/>
                        </a:ln>
                        <a:solidFill>
                          <a:srgbClr val="0000FF"/>
                        </a:solidFill>
                        <a:effectLst/>
                        <a:latin typeface="Arial" pitchFamily="34" charset="0"/>
                        <a:ea typeface="ＭＳ Ｐゴシック"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0" i="0" u="none" strike="noStrike" cap="none" normalizeH="0" baseline="0">
                        <a:ln>
                          <a:noFill/>
                        </a:ln>
                        <a:solidFill>
                          <a:srgbClr val="0000FF"/>
                        </a:solidFill>
                        <a:effectLst/>
                        <a:latin typeface="Arial" pitchFamily="34" charset="0"/>
                        <a:ea typeface="ＭＳ Ｐゴシック" pitchFamily="34" charset="-128"/>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1321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pitchFamily="34" charset="0"/>
                          <a:ea typeface="ＭＳ Ｐゴシック" pitchFamily="34" charset="-128"/>
                        </a:rPr>
                        <a:t>Document 6 </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a:ln>
                          <a:noFill/>
                        </a:ln>
                        <a:solidFill>
                          <a:schemeClr val="tx1"/>
                        </a:solidFill>
                        <a:effectLst/>
                        <a:latin typeface="Arial" pitchFamily="34" charset="0"/>
                        <a:ea typeface="ＭＳ Ｐゴシック" pitchFamily="34" charset="-128"/>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a:ln>
                          <a:noFill/>
                        </a:ln>
                        <a:solidFill>
                          <a:schemeClr val="tx1"/>
                        </a:solidFill>
                        <a:effectLst/>
                        <a:latin typeface="Arial" pitchFamily="34" charset="0"/>
                        <a:ea typeface="ＭＳ Ｐゴシック" pitchFamily="34" charset="-128"/>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a:ln>
                          <a:noFill/>
                        </a:ln>
                        <a:solidFill>
                          <a:schemeClr val="tx1"/>
                        </a:solidFill>
                        <a:effectLst/>
                        <a:latin typeface="Arial" pitchFamily="34" charset="0"/>
                        <a:ea typeface="ＭＳ Ｐゴシック" pitchFamily="34" charset="-128"/>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0" i="0" u="none" strike="noStrike" cap="none" normalizeH="0" baseline="0">
                        <a:ln>
                          <a:noFill/>
                        </a:ln>
                        <a:solidFill>
                          <a:srgbClr val="0000FF"/>
                        </a:solidFill>
                        <a:effectLst/>
                        <a:latin typeface="Arial" pitchFamily="34" charset="0"/>
                        <a:ea typeface="ＭＳ Ｐゴシック"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0" i="0" u="none" strike="noStrike" cap="none" normalizeH="0" baseline="0">
                        <a:ln>
                          <a:noFill/>
                        </a:ln>
                        <a:solidFill>
                          <a:srgbClr val="0000FF"/>
                        </a:solidFill>
                        <a:effectLst/>
                        <a:latin typeface="Arial" pitchFamily="34" charset="0"/>
                        <a:ea typeface="ＭＳ Ｐゴシック" pitchFamily="34" charset="-128"/>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5745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dirty="0">
                          <a:ln>
                            <a:noFill/>
                          </a:ln>
                          <a:solidFill>
                            <a:schemeClr val="tx1"/>
                          </a:solidFill>
                          <a:effectLst/>
                          <a:latin typeface="Arial" pitchFamily="34" charset="0"/>
                          <a:ea typeface="ＭＳ Ｐゴシック" pitchFamily="34" charset="-128"/>
                        </a:rPr>
                        <a:t>Document 7</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0" i="0" u="none" strike="noStrike" cap="none" normalizeH="0" baseline="0" dirty="0">
                        <a:ln>
                          <a:noFill/>
                        </a:ln>
                        <a:solidFill>
                          <a:srgbClr val="0000FF"/>
                        </a:solidFill>
                        <a:effectLst/>
                        <a:latin typeface="Arial" pitchFamily="34" charset="0"/>
                        <a:ea typeface="ＭＳ Ｐゴシック"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0" i="0" u="none" strike="noStrike" cap="none" normalizeH="0" baseline="0" dirty="0">
                        <a:ln>
                          <a:noFill/>
                        </a:ln>
                        <a:solidFill>
                          <a:srgbClr val="0000FF"/>
                        </a:solidFill>
                        <a:effectLst/>
                        <a:latin typeface="Arial" pitchFamily="34" charset="0"/>
                        <a:ea typeface="ＭＳ Ｐゴシック" pitchFamily="34" charset="-128"/>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28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dirty="0">
                          <a:ln>
                            <a:noFill/>
                          </a:ln>
                          <a:solidFill>
                            <a:schemeClr val="tx1"/>
                          </a:solidFill>
                          <a:effectLst/>
                          <a:latin typeface="Arial" pitchFamily="34" charset="0"/>
                          <a:ea typeface="ＭＳ Ｐゴシック" pitchFamily="34" charset="-128"/>
                        </a:rPr>
                        <a:t>Synthèse</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0" i="0" u="none" strike="noStrike" cap="none" normalizeH="0" baseline="0">
                        <a:ln>
                          <a:noFill/>
                        </a:ln>
                        <a:solidFill>
                          <a:srgbClr val="0000FF"/>
                        </a:solidFill>
                        <a:effectLst/>
                        <a:latin typeface="Arial" pitchFamily="34" charset="0"/>
                        <a:ea typeface="ＭＳ Ｐゴシック"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0" i="0" u="none" strike="noStrike" cap="none" normalizeH="0" baseline="0" dirty="0">
                        <a:ln>
                          <a:noFill/>
                        </a:ln>
                        <a:solidFill>
                          <a:srgbClr val="0000FF"/>
                        </a:solidFill>
                        <a:effectLst/>
                        <a:latin typeface="Arial" pitchFamily="34" charset="0"/>
                        <a:ea typeface="ＭＳ Ｐゴシック" pitchFamily="34" charset="-128"/>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24246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4"/>
          <p:cNvSpPr txBox="1">
            <a:spLocks noChangeArrowheads="1"/>
          </p:cNvSpPr>
          <p:nvPr/>
        </p:nvSpPr>
        <p:spPr bwMode="auto">
          <a:xfrm>
            <a:off x="323850" y="152400"/>
            <a:ext cx="836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700">
                <a:solidFill>
                  <a:schemeClr val="tx1"/>
                </a:solidFill>
                <a:latin typeface="Arial" pitchFamily="34" charset="0"/>
                <a:ea typeface="ＭＳ Ｐゴシック" pitchFamily="34" charset="-128"/>
              </a:defRPr>
            </a:lvl1pPr>
            <a:lvl2pPr marL="742950" indent="-285750" eaLnBrk="0" hangingPunct="0">
              <a:defRPr sz="1700">
                <a:solidFill>
                  <a:schemeClr val="tx1"/>
                </a:solidFill>
                <a:latin typeface="Arial" pitchFamily="34" charset="0"/>
                <a:ea typeface="ＭＳ Ｐゴシック" pitchFamily="34" charset="-128"/>
              </a:defRPr>
            </a:lvl2pPr>
            <a:lvl3pPr marL="1143000" indent="-228600" eaLnBrk="0" hangingPunct="0">
              <a:defRPr sz="1700">
                <a:solidFill>
                  <a:schemeClr val="tx1"/>
                </a:solidFill>
                <a:latin typeface="Arial" pitchFamily="34" charset="0"/>
                <a:ea typeface="ＭＳ Ｐゴシック" pitchFamily="34" charset="-128"/>
              </a:defRPr>
            </a:lvl3pPr>
            <a:lvl4pPr marL="1600200" indent="-228600" eaLnBrk="0" hangingPunct="0">
              <a:defRPr sz="1700">
                <a:solidFill>
                  <a:schemeClr val="tx1"/>
                </a:solidFill>
                <a:latin typeface="Arial" pitchFamily="34" charset="0"/>
                <a:ea typeface="ＭＳ Ｐゴシック" pitchFamily="34" charset="-128"/>
              </a:defRPr>
            </a:lvl4pPr>
            <a:lvl5pPr marL="2057400" indent="-228600" eaLnBrk="0" hangingPunct="0">
              <a:defRPr sz="17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9pPr>
          </a:lstStyle>
          <a:p>
            <a:pPr eaLnBrk="1" hangingPunct="1">
              <a:spcBef>
                <a:spcPct val="50000"/>
              </a:spcBef>
            </a:pPr>
            <a:r>
              <a:rPr lang="fr-FR" sz="2400" b="1" dirty="0"/>
              <a:t>Doc. 6 – Le besoin de main-d</a:t>
            </a:r>
            <a:r>
              <a:rPr lang="fr-FR" altLang="fr-FR" sz="2400" b="1" dirty="0"/>
              <a:t>’</a:t>
            </a:r>
            <a:r>
              <a:rPr lang="fr-FR" sz="2400" b="1" dirty="0"/>
              <a:t>œuvre en Espagne</a:t>
            </a:r>
            <a:endParaRPr lang="fr-FR" sz="1800" b="1" dirty="0"/>
          </a:p>
        </p:txBody>
      </p:sp>
      <p:sp>
        <p:nvSpPr>
          <p:cNvPr id="40963" name="Text Box 5"/>
          <p:cNvSpPr txBox="1">
            <a:spLocks noChangeArrowheads="1"/>
          </p:cNvSpPr>
          <p:nvPr/>
        </p:nvSpPr>
        <p:spPr bwMode="auto">
          <a:xfrm>
            <a:off x="304800" y="533400"/>
            <a:ext cx="6248400" cy="614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700">
                <a:solidFill>
                  <a:schemeClr val="tx1"/>
                </a:solidFill>
                <a:latin typeface="Arial" pitchFamily="34" charset="0"/>
                <a:ea typeface="ＭＳ Ｐゴシック" pitchFamily="34" charset="-128"/>
              </a:defRPr>
            </a:lvl1pPr>
            <a:lvl2pPr marL="742950" indent="-285750" eaLnBrk="0" hangingPunct="0">
              <a:defRPr sz="1700">
                <a:solidFill>
                  <a:schemeClr val="tx1"/>
                </a:solidFill>
                <a:latin typeface="Arial" pitchFamily="34" charset="0"/>
                <a:ea typeface="ＭＳ Ｐゴシック" pitchFamily="34" charset="-128"/>
              </a:defRPr>
            </a:lvl2pPr>
            <a:lvl3pPr marL="1143000" indent="-228600" eaLnBrk="0" hangingPunct="0">
              <a:defRPr sz="1700">
                <a:solidFill>
                  <a:schemeClr val="tx1"/>
                </a:solidFill>
                <a:latin typeface="Arial" pitchFamily="34" charset="0"/>
                <a:ea typeface="ＭＳ Ｐゴシック" pitchFamily="34" charset="-128"/>
              </a:defRPr>
            </a:lvl3pPr>
            <a:lvl4pPr marL="1600200" indent="-228600" eaLnBrk="0" hangingPunct="0">
              <a:defRPr sz="1700">
                <a:solidFill>
                  <a:schemeClr val="tx1"/>
                </a:solidFill>
                <a:latin typeface="Arial" pitchFamily="34" charset="0"/>
                <a:ea typeface="ＭＳ Ｐゴシック" pitchFamily="34" charset="-128"/>
              </a:defRPr>
            </a:lvl4pPr>
            <a:lvl5pPr marL="2057400" indent="-228600" eaLnBrk="0" hangingPunct="0">
              <a:defRPr sz="17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9pPr>
          </a:lstStyle>
          <a:p>
            <a:pPr algn="just" eaLnBrk="1" hangingPunct="1"/>
            <a:r>
              <a:rPr lang="fr-FR" sz="1600" dirty="0"/>
              <a:t>Les transformations socio-économiques et politiques que connaît l</a:t>
            </a:r>
            <a:r>
              <a:rPr lang="fr-FR" altLang="fr-FR" sz="1600" dirty="0"/>
              <a:t>’</a:t>
            </a:r>
            <a:r>
              <a:rPr lang="fr-FR" sz="1600" dirty="0"/>
              <a:t>Espagne après les années 1980 ont eu un effet sur le volume et les flux migratoires. Certains secteurs de l</a:t>
            </a:r>
            <a:r>
              <a:rPr lang="ja-JP" altLang="fr-FR" sz="1600" dirty="0"/>
              <a:t>’</a:t>
            </a:r>
            <a:r>
              <a:rPr lang="fr-FR" altLang="ja-JP" sz="1600" dirty="0"/>
              <a:t>économie espagnole ont crû de manière aussi soudaine que forte, transformant profondément les modes de production par exemple dans l</a:t>
            </a:r>
            <a:r>
              <a:rPr lang="fr-FR" altLang="fr-FR" sz="1600" dirty="0"/>
              <a:t>’</a:t>
            </a:r>
            <a:r>
              <a:rPr lang="fr-FR" altLang="ja-JP" sz="1600" dirty="0"/>
              <a:t>agriculture qui devient intensive, dans la construction ou encore dans le domaine du tourisme. […] L</a:t>
            </a:r>
            <a:r>
              <a:rPr lang="ja-JP" altLang="fr-FR" sz="1600" dirty="0"/>
              <a:t>’</a:t>
            </a:r>
            <a:r>
              <a:rPr lang="fr-FR" altLang="ja-JP" sz="1600" dirty="0"/>
              <a:t>attrait nouveau que représente l</a:t>
            </a:r>
            <a:r>
              <a:rPr lang="ja-JP" altLang="fr-FR" sz="1600" dirty="0"/>
              <a:t>’</a:t>
            </a:r>
            <a:r>
              <a:rPr lang="fr-FR" altLang="ja-JP" sz="1600" dirty="0"/>
              <a:t>Espagne qui amorce un développement économique sans précédent qui se poursuit au cours des années 1980-1990 [est] en partie entretenu par l</a:t>
            </a:r>
            <a:r>
              <a:rPr lang="ja-JP" altLang="fr-FR" sz="1600" dirty="0"/>
              <a:t>’</a:t>
            </a:r>
            <a:r>
              <a:rPr lang="fr-FR" altLang="ja-JP" sz="1600" dirty="0"/>
              <a:t>entrée dans l</a:t>
            </a:r>
            <a:r>
              <a:rPr lang="ja-JP" altLang="fr-FR" sz="1600" dirty="0"/>
              <a:t>’</a:t>
            </a:r>
            <a:r>
              <a:rPr lang="fr-FR" altLang="ja-JP" sz="1600" dirty="0"/>
              <a:t>Union européenne et par l</a:t>
            </a:r>
            <a:r>
              <a:rPr lang="ja-JP" altLang="fr-FR" sz="1600" dirty="0"/>
              <a:t>’</a:t>
            </a:r>
            <a:r>
              <a:rPr lang="fr-FR" altLang="ja-JP" sz="1600" dirty="0"/>
              <a:t>apport des aides européennes.[…] Ce phénomène naît au cours des années 1980-1990 et n</a:t>
            </a:r>
            <a:r>
              <a:rPr lang="fr-FR" altLang="fr-FR" sz="1600" dirty="0"/>
              <a:t>’</a:t>
            </a:r>
            <a:r>
              <a:rPr lang="fr-FR" altLang="ja-JP" sz="1600" dirty="0"/>
              <a:t>a cessé de s</a:t>
            </a:r>
            <a:r>
              <a:rPr lang="fr-FR" altLang="fr-FR" sz="1600" dirty="0"/>
              <a:t>’</a:t>
            </a:r>
            <a:r>
              <a:rPr lang="fr-FR" altLang="ja-JP" sz="1600" dirty="0"/>
              <a:t>accroître depuis. L</a:t>
            </a:r>
            <a:r>
              <a:rPr lang="fr-FR" altLang="fr-FR" sz="1600" dirty="0"/>
              <a:t>’</a:t>
            </a:r>
            <a:r>
              <a:rPr lang="fr-FR" altLang="ja-JP" sz="1600" dirty="0"/>
              <a:t>entrée de l</a:t>
            </a:r>
            <a:r>
              <a:rPr lang="ja-JP" altLang="fr-FR" sz="1600" dirty="0"/>
              <a:t>’</a:t>
            </a:r>
            <a:r>
              <a:rPr lang="fr-FR" altLang="ja-JP" sz="1600" dirty="0"/>
              <a:t>Espagne dans l</a:t>
            </a:r>
            <a:r>
              <a:rPr lang="fr-FR" altLang="fr-FR" sz="1600" dirty="0"/>
              <a:t>’</a:t>
            </a:r>
            <a:r>
              <a:rPr lang="fr-FR" altLang="ja-JP" sz="1600" dirty="0"/>
              <a:t>Europe explique en partie l</a:t>
            </a:r>
            <a:r>
              <a:rPr lang="fr-FR" altLang="fr-FR" sz="1600" dirty="0"/>
              <a:t>’</a:t>
            </a:r>
            <a:r>
              <a:rPr lang="fr-FR" altLang="ja-JP" sz="1600" dirty="0"/>
              <a:t>engouement que représente le pays aux yeux des migrants de la façade Sud de la Méditerranée. Surtout, cette main-d</a:t>
            </a:r>
            <a:r>
              <a:rPr lang="fr-FR" altLang="fr-FR" sz="1600" dirty="0"/>
              <a:t>’</a:t>
            </a:r>
            <a:r>
              <a:rPr lang="fr-FR" altLang="ja-JP" sz="1600" dirty="0"/>
              <a:t>œuvre immigrée permet de répondre à la très forte demande de main-d</a:t>
            </a:r>
            <a:r>
              <a:rPr lang="ja-JP" altLang="fr-FR" sz="1600" dirty="0"/>
              <a:t>’</a:t>
            </a:r>
            <a:r>
              <a:rPr lang="fr-FR" altLang="ja-JP" sz="1600" dirty="0"/>
              <a:t>œuvre de l</a:t>
            </a:r>
            <a:r>
              <a:rPr lang="fr-FR" altLang="fr-FR" sz="1600" dirty="0"/>
              <a:t>’</a:t>
            </a:r>
            <a:r>
              <a:rPr lang="fr-FR" altLang="ja-JP" sz="1600" dirty="0"/>
              <a:t>économie espagnole dont la croissance annuelle se situe au-dessus de la moyenne européenne (les taux de croissance espagnols atteignent au cours des années 1990 3,5 % du PIB alors que la croissance moyenne des pays européens se situe à 2,5 % du PIB) alors que sa population est vieillissante et que les travailleurs espagnols se dirigent plutôt vers des secteurs d</a:t>
            </a:r>
            <a:r>
              <a:rPr lang="ja-JP" altLang="fr-FR" sz="1600" dirty="0"/>
              <a:t>’</a:t>
            </a:r>
            <a:r>
              <a:rPr lang="fr-FR" altLang="ja-JP" sz="1600" dirty="0"/>
              <a:t>activité mieux rémunérés et considérés.</a:t>
            </a:r>
          </a:p>
          <a:p>
            <a:pPr algn="just" eaLnBrk="1" hangingPunct="1"/>
            <a:endParaRPr lang="fr-FR" sz="1600" dirty="0"/>
          </a:p>
          <a:p>
            <a:pPr algn="r" eaLnBrk="1" hangingPunct="1"/>
            <a:r>
              <a:rPr lang="fr-FR" sz="1200" dirty="0"/>
              <a:t>Source : </a:t>
            </a:r>
            <a:r>
              <a:rPr lang="fr-FR" sz="1200" dirty="0">
                <a:hlinkClick r:id="rId3"/>
              </a:rPr>
              <a:t>http://www.geographie-sociale.org/maroc-espagne-frontiere.php</a:t>
            </a:r>
            <a:endParaRPr lang="fr-FR" sz="1200" dirty="0"/>
          </a:p>
        </p:txBody>
      </p:sp>
      <p:sp>
        <p:nvSpPr>
          <p:cNvPr id="40964" name="Text Box 6"/>
          <p:cNvSpPr txBox="1">
            <a:spLocks noChangeArrowheads="1"/>
          </p:cNvSpPr>
          <p:nvPr/>
        </p:nvSpPr>
        <p:spPr bwMode="auto">
          <a:xfrm>
            <a:off x="6705600" y="609600"/>
            <a:ext cx="2438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700">
                <a:solidFill>
                  <a:schemeClr val="tx1"/>
                </a:solidFill>
                <a:latin typeface="Arial" pitchFamily="34" charset="0"/>
                <a:ea typeface="ＭＳ Ｐゴシック" pitchFamily="34" charset="-128"/>
              </a:defRPr>
            </a:lvl1pPr>
            <a:lvl2pPr marL="742950" indent="-285750" eaLnBrk="0" hangingPunct="0">
              <a:defRPr sz="1700">
                <a:solidFill>
                  <a:schemeClr val="tx1"/>
                </a:solidFill>
                <a:latin typeface="Arial" pitchFamily="34" charset="0"/>
                <a:ea typeface="ＭＳ Ｐゴシック" pitchFamily="34" charset="-128"/>
              </a:defRPr>
            </a:lvl2pPr>
            <a:lvl3pPr marL="1143000" indent="-228600" eaLnBrk="0" hangingPunct="0">
              <a:defRPr sz="1700">
                <a:solidFill>
                  <a:schemeClr val="tx1"/>
                </a:solidFill>
                <a:latin typeface="Arial" pitchFamily="34" charset="0"/>
                <a:ea typeface="ＭＳ Ｐゴシック" pitchFamily="34" charset="-128"/>
              </a:defRPr>
            </a:lvl3pPr>
            <a:lvl4pPr marL="1600200" indent="-228600" eaLnBrk="0" hangingPunct="0">
              <a:defRPr sz="1700">
                <a:solidFill>
                  <a:schemeClr val="tx1"/>
                </a:solidFill>
                <a:latin typeface="Arial" pitchFamily="34" charset="0"/>
                <a:ea typeface="ＭＳ Ｐゴシック" pitchFamily="34" charset="-128"/>
              </a:defRPr>
            </a:lvl4pPr>
            <a:lvl5pPr marL="2057400" indent="-228600" eaLnBrk="0" hangingPunct="0">
              <a:defRPr sz="17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9pPr>
          </a:lstStyle>
          <a:p>
            <a:pPr eaLnBrk="1" hangingPunct="1">
              <a:spcBef>
                <a:spcPct val="50000"/>
              </a:spcBef>
            </a:pPr>
            <a:r>
              <a:rPr lang="fr-FR" sz="1800" b="1" u="sng" dirty="0"/>
              <a:t>Questions</a:t>
            </a:r>
            <a:r>
              <a:rPr lang="fr-FR" sz="1800" u="sng" dirty="0"/>
              <a:t> :</a:t>
            </a:r>
            <a:endParaRPr lang="fr-FR" sz="1800" dirty="0"/>
          </a:p>
          <a:p>
            <a:pPr eaLnBrk="1" hangingPunct="1"/>
            <a:r>
              <a:rPr lang="fr-FR" sz="1800" dirty="0"/>
              <a:t>11) comment expliquer le besoin de main-d</a:t>
            </a:r>
            <a:r>
              <a:rPr lang="fr-FR" altLang="fr-FR" sz="1800" dirty="0"/>
              <a:t>’</a:t>
            </a:r>
            <a:r>
              <a:rPr lang="fr-FR" sz="1800" dirty="0"/>
              <a:t>œuvre en Espagne depuis 	les années 1980 (4 réponses attendues)</a:t>
            </a:r>
          </a:p>
          <a:p>
            <a:pPr eaLnBrk="1" hangingPunct="1"/>
            <a:endParaRPr lang="fr-FR" sz="1800" dirty="0"/>
          </a:p>
        </p:txBody>
      </p:sp>
    </p:spTree>
    <p:extLst>
      <p:ext uri="{BB962C8B-B14F-4D97-AF65-F5344CB8AC3E}">
        <p14:creationId xmlns:p14="http://schemas.microsoft.com/office/powerpoint/2010/main" val="169928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304800" y="457200"/>
            <a:ext cx="396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700">
                <a:solidFill>
                  <a:schemeClr val="tx1"/>
                </a:solidFill>
                <a:latin typeface="Arial" pitchFamily="34" charset="0"/>
                <a:ea typeface="ＭＳ Ｐゴシック" pitchFamily="34" charset="-128"/>
              </a:defRPr>
            </a:lvl1pPr>
            <a:lvl2pPr marL="742950" indent="-285750" eaLnBrk="0" hangingPunct="0">
              <a:defRPr sz="1700">
                <a:solidFill>
                  <a:schemeClr val="tx1"/>
                </a:solidFill>
                <a:latin typeface="Arial" pitchFamily="34" charset="0"/>
                <a:ea typeface="ＭＳ Ｐゴシック" pitchFamily="34" charset="-128"/>
              </a:defRPr>
            </a:lvl2pPr>
            <a:lvl3pPr marL="1143000" indent="-228600" eaLnBrk="0" hangingPunct="0">
              <a:defRPr sz="1700">
                <a:solidFill>
                  <a:schemeClr val="tx1"/>
                </a:solidFill>
                <a:latin typeface="Arial" pitchFamily="34" charset="0"/>
                <a:ea typeface="ＭＳ Ｐゴシック" pitchFamily="34" charset="-128"/>
              </a:defRPr>
            </a:lvl3pPr>
            <a:lvl4pPr marL="1600200" indent="-228600" eaLnBrk="0" hangingPunct="0">
              <a:defRPr sz="1700">
                <a:solidFill>
                  <a:schemeClr val="tx1"/>
                </a:solidFill>
                <a:latin typeface="Arial" pitchFamily="34" charset="0"/>
                <a:ea typeface="ＭＳ Ｐゴシック" pitchFamily="34" charset="-128"/>
              </a:defRPr>
            </a:lvl4pPr>
            <a:lvl5pPr marL="2057400" indent="-228600" eaLnBrk="0" hangingPunct="0">
              <a:defRPr sz="17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9pPr>
          </a:lstStyle>
          <a:p>
            <a:pPr eaLnBrk="1" hangingPunct="1">
              <a:spcBef>
                <a:spcPct val="50000"/>
              </a:spcBef>
              <a:buFont typeface="Arial" pitchFamily="34" charset="0"/>
              <a:buNone/>
            </a:pPr>
            <a:r>
              <a:rPr lang="fr-FR" sz="2400" b="1" dirty="0">
                <a:cs typeface="Arial" pitchFamily="34" charset="0"/>
              </a:rPr>
              <a:t>Doc. 7</a:t>
            </a:r>
            <a:endParaRPr lang="fr-FR" sz="1800" dirty="0"/>
          </a:p>
        </p:txBody>
      </p:sp>
      <p:sp>
        <p:nvSpPr>
          <p:cNvPr id="43011" name="Text Box 3"/>
          <p:cNvSpPr txBox="1">
            <a:spLocks noChangeArrowheads="1"/>
          </p:cNvSpPr>
          <p:nvPr/>
        </p:nvSpPr>
        <p:spPr bwMode="auto">
          <a:xfrm>
            <a:off x="0" y="918865"/>
            <a:ext cx="1905000" cy="4862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700">
                <a:solidFill>
                  <a:schemeClr val="tx1"/>
                </a:solidFill>
                <a:latin typeface="Arial" pitchFamily="34" charset="0"/>
                <a:ea typeface="ＭＳ Ｐゴシック" pitchFamily="34" charset="-128"/>
              </a:defRPr>
            </a:lvl1pPr>
            <a:lvl2pPr marL="742950" indent="-285750" eaLnBrk="0" hangingPunct="0">
              <a:defRPr sz="1700">
                <a:solidFill>
                  <a:schemeClr val="tx1"/>
                </a:solidFill>
                <a:latin typeface="Arial" pitchFamily="34" charset="0"/>
                <a:ea typeface="ＭＳ Ｐゴシック" pitchFamily="34" charset="-128"/>
              </a:defRPr>
            </a:lvl2pPr>
            <a:lvl3pPr marL="1143000" indent="-228600" eaLnBrk="0" hangingPunct="0">
              <a:defRPr sz="1700">
                <a:solidFill>
                  <a:schemeClr val="tx1"/>
                </a:solidFill>
                <a:latin typeface="Arial" pitchFamily="34" charset="0"/>
                <a:ea typeface="ＭＳ Ｐゴシック" pitchFamily="34" charset="-128"/>
              </a:defRPr>
            </a:lvl3pPr>
            <a:lvl4pPr marL="1600200" indent="-228600" eaLnBrk="0" hangingPunct="0">
              <a:defRPr sz="1700">
                <a:solidFill>
                  <a:schemeClr val="tx1"/>
                </a:solidFill>
                <a:latin typeface="Arial" pitchFamily="34" charset="0"/>
                <a:ea typeface="ＭＳ Ｐゴシック" pitchFamily="34" charset="-128"/>
              </a:defRPr>
            </a:lvl4pPr>
            <a:lvl5pPr marL="2057400" indent="-228600" eaLnBrk="0" hangingPunct="0">
              <a:defRPr sz="17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9pPr>
          </a:lstStyle>
          <a:p>
            <a:pPr eaLnBrk="1" hangingPunct="1">
              <a:spcBef>
                <a:spcPct val="50000"/>
              </a:spcBef>
            </a:pPr>
            <a:r>
              <a:rPr lang="fr-FR" sz="2000" b="1" u="sng" dirty="0"/>
              <a:t>Questions</a:t>
            </a:r>
            <a:r>
              <a:rPr lang="fr-FR" sz="2000" u="sng" dirty="0"/>
              <a:t> :</a:t>
            </a:r>
            <a:endParaRPr lang="fr-FR" sz="2000" dirty="0"/>
          </a:p>
          <a:p>
            <a:pPr eaLnBrk="1" hangingPunct="1">
              <a:spcBef>
                <a:spcPct val="50000"/>
              </a:spcBef>
            </a:pPr>
            <a:r>
              <a:rPr lang="fr-FR" sz="2000" dirty="0"/>
              <a:t>12) que représente l</a:t>
            </a:r>
            <a:r>
              <a:rPr lang="fr-FR" altLang="fr-FR" sz="2000" dirty="0"/>
              <a:t>’</a:t>
            </a:r>
            <a:r>
              <a:rPr lang="fr-FR" sz="2000" dirty="0"/>
              <a:t>Europe pour ces migrants marocains ?</a:t>
            </a:r>
          </a:p>
          <a:p>
            <a:pPr eaLnBrk="1" hangingPunct="1">
              <a:spcBef>
                <a:spcPct val="50000"/>
              </a:spcBef>
            </a:pPr>
            <a:r>
              <a:rPr lang="fr-FR" sz="2000" dirty="0"/>
              <a:t>13) pourquoi émigrent-ils en Europe ?</a:t>
            </a:r>
          </a:p>
          <a:p>
            <a:pPr eaLnBrk="1" hangingPunct="1">
              <a:spcBef>
                <a:spcPct val="50000"/>
              </a:spcBef>
            </a:pPr>
            <a:r>
              <a:rPr lang="fr-FR" sz="2000" dirty="0"/>
              <a:t>14) d</a:t>
            </a:r>
            <a:r>
              <a:rPr lang="fr-FR" altLang="fr-FR" sz="2000" dirty="0"/>
              <a:t>’</a:t>
            </a:r>
            <a:r>
              <a:rPr lang="fr-FR" sz="2000" dirty="0"/>
              <a:t>après vous, d</a:t>
            </a:r>
            <a:r>
              <a:rPr lang="fr-FR" altLang="fr-FR" sz="2000" dirty="0"/>
              <a:t>’</a:t>
            </a:r>
            <a:r>
              <a:rPr lang="fr-FR" sz="2000" dirty="0"/>
              <a:t>où vient cette vision de l</a:t>
            </a:r>
            <a:r>
              <a:rPr lang="fr-FR" altLang="fr-FR" sz="2000" dirty="0"/>
              <a:t>’</a:t>
            </a:r>
            <a:r>
              <a:rPr lang="fr-FR" sz="2000" dirty="0"/>
              <a:t>Europe ?</a:t>
            </a:r>
          </a:p>
        </p:txBody>
      </p:sp>
      <p:sp>
        <p:nvSpPr>
          <p:cNvPr id="43012" name="Text Box 5"/>
          <p:cNvSpPr txBox="1">
            <a:spLocks noChangeArrowheads="1"/>
          </p:cNvSpPr>
          <p:nvPr/>
        </p:nvSpPr>
        <p:spPr bwMode="auto">
          <a:xfrm>
            <a:off x="1905000" y="0"/>
            <a:ext cx="7239000" cy="686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700">
                <a:solidFill>
                  <a:schemeClr val="tx1"/>
                </a:solidFill>
                <a:latin typeface="Arial" pitchFamily="34" charset="0"/>
                <a:ea typeface="ＭＳ Ｐゴシック" pitchFamily="34" charset="-128"/>
              </a:defRPr>
            </a:lvl1pPr>
            <a:lvl2pPr marL="742950" indent="-285750" eaLnBrk="0" hangingPunct="0">
              <a:defRPr sz="1700">
                <a:solidFill>
                  <a:schemeClr val="tx1"/>
                </a:solidFill>
                <a:latin typeface="Arial" pitchFamily="34" charset="0"/>
                <a:ea typeface="ＭＳ Ｐゴシック" pitchFamily="34" charset="-128"/>
              </a:defRPr>
            </a:lvl2pPr>
            <a:lvl3pPr marL="1143000" indent="-228600" eaLnBrk="0" hangingPunct="0">
              <a:defRPr sz="1700">
                <a:solidFill>
                  <a:schemeClr val="tx1"/>
                </a:solidFill>
                <a:latin typeface="Arial" pitchFamily="34" charset="0"/>
                <a:ea typeface="ＭＳ Ｐゴシック" pitchFamily="34" charset="-128"/>
              </a:defRPr>
            </a:lvl3pPr>
            <a:lvl4pPr marL="1600200" indent="-228600" eaLnBrk="0" hangingPunct="0">
              <a:defRPr sz="1700">
                <a:solidFill>
                  <a:schemeClr val="tx1"/>
                </a:solidFill>
                <a:latin typeface="Arial" pitchFamily="34" charset="0"/>
                <a:ea typeface="ＭＳ Ｐゴシック" pitchFamily="34" charset="-128"/>
              </a:defRPr>
            </a:lvl4pPr>
            <a:lvl5pPr marL="2057400" indent="-228600" eaLnBrk="0" hangingPunct="0">
              <a:defRPr sz="17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700">
                <a:solidFill>
                  <a:schemeClr val="tx1"/>
                </a:solidFill>
                <a:latin typeface="Arial" pitchFamily="34" charset="0"/>
                <a:ea typeface="ＭＳ Ｐゴシック" pitchFamily="34" charset="-128"/>
              </a:defRPr>
            </a:lvl9pPr>
          </a:lstStyle>
          <a:p>
            <a:pPr eaLnBrk="1" hangingPunct="1">
              <a:spcBef>
                <a:spcPct val="50000"/>
              </a:spcBef>
            </a:pPr>
            <a:r>
              <a:rPr lang="fr-FR" sz="1600" b="1" dirty="0"/>
              <a:t>Médias et illusions migratoires</a:t>
            </a:r>
          </a:p>
          <a:p>
            <a:pPr algn="just" eaLnBrk="1" hangingPunct="1">
              <a:spcBef>
                <a:spcPct val="50000"/>
              </a:spcBef>
            </a:pPr>
            <a:r>
              <a:rPr lang="fr-FR" sz="1600" dirty="0"/>
              <a:t>En Méditerranée, la recherche d’</a:t>
            </a:r>
            <a:r>
              <a:rPr lang="fr-FR" altLang="ja-JP" sz="1600" dirty="0"/>
              <a:t>un eldorado s’inscrit aujourd’hui dans un imaginaire quasi mondialisé, qui est constamment nourri par le système médiatique des pays les plus riches et alimenté par la publicité des grands groupes internationaux. Tous les pays ont accompli leur révolution médiatique ; les paraboles, les téléphones portables font partie du décor quotidien, individuel, familial ou collectif, même si toutes les catégories sociales n</a:t>
            </a:r>
            <a:r>
              <a:rPr lang="ja-JP" altLang="fr-FR" sz="1600" dirty="0"/>
              <a:t>’</a:t>
            </a:r>
            <a:r>
              <a:rPr lang="fr-FR" altLang="ja-JP" sz="1600" dirty="0"/>
              <a:t>y ont pas le même accès. […]</a:t>
            </a:r>
          </a:p>
          <a:p>
            <a:pPr algn="just" eaLnBrk="1" hangingPunct="1">
              <a:spcBef>
                <a:spcPct val="50000"/>
              </a:spcBef>
            </a:pPr>
            <a:r>
              <a:rPr lang="fr-FR" sz="1600" dirty="0"/>
              <a:t>La confrontation est immédiate, permanente, entre deux espaces, celui où l</a:t>
            </a:r>
            <a:r>
              <a:rPr lang="ja-JP" altLang="fr-FR" sz="1600" dirty="0"/>
              <a:t>’</a:t>
            </a:r>
            <a:r>
              <a:rPr lang="fr-FR" altLang="ja-JP" sz="1600" dirty="0"/>
              <a:t>on vit, insatisfaisant objectivement ou subjectivement, et l</a:t>
            </a:r>
            <a:r>
              <a:rPr lang="ja-JP" altLang="fr-FR" sz="1600" dirty="0"/>
              <a:t>’</a:t>
            </a:r>
            <a:r>
              <a:rPr lang="fr-FR" altLang="ja-JP" sz="1600" dirty="0"/>
              <a:t>autre espace, réel ou imaginé, dans lequel on se projette. Ce télescopage engendre un double sentiment de proximité et de frustration qui transforme les pays riches en pays d</a:t>
            </a:r>
            <a:r>
              <a:rPr lang="ja-JP" altLang="fr-FR" sz="1600" dirty="0"/>
              <a:t>’</a:t>
            </a:r>
            <a:r>
              <a:rPr lang="fr-FR" altLang="ja-JP" sz="1600" dirty="0"/>
              <a:t>immigration potentielle… Mais ce monde des images et de la communication fonctionne en trompe-l</a:t>
            </a:r>
            <a:r>
              <a:rPr lang="ja-JP" altLang="fr-FR" sz="1600" dirty="0"/>
              <a:t>’</a:t>
            </a:r>
            <a:r>
              <a:rPr lang="fr-FR" altLang="ja-JP" sz="1600" dirty="0"/>
              <a:t>œil car il signifie en réalité, pour le plus grand nombre, le blocage, la fermeture des frontières et, dans bien des cas, l</a:t>
            </a:r>
            <a:r>
              <a:rPr lang="ja-JP" altLang="fr-FR" sz="1600" dirty="0"/>
              <a:t>’</a:t>
            </a:r>
            <a:r>
              <a:rPr lang="fr-FR" altLang="ja-JP" sz="1600" dirty="0"/>
              <a:t>assignation à résidence en marge de l</a:t>
            </a:r>
            <a:r>
              <a:rPr lang="ja-JP" altLang="fr-FR" sz="1600" dirty="0"/>
              <a:t>’</a:t>
            </a:r>
            <a:r>
              <a:rPr lang="fr-FR" altLang="ja-JP" sz="1600" dirty="0"/>
              <a:t>eldorado, en raison des dispositifs de plus en plus rigoureux aux portes de l</a:t>
            </a:r>
            <a:r>
              <a:rPr lang="ja-JP" altLang="fr-FR" sz="1600" dirty="0"/>
              <a:t>’</a:t>
            </a:r>
            <a:r>
              <a:rPr lang="fr-FR" altLang="ja-JP" sz="1600" dirty="0"/>
              <a:t>Union européenne.</a:t>
            </a:r>
          </a:p>
          <a:p>
            <a:pPr algn="just" eaLnBrk="1" hangingPunct="1">
              <a:spcBef>
                <a:spcPct val="50000"/>
              </a:spcBef>
            </a:pPr>
            <a:r>
              <a:rPr lang="fr-FR" sz="1600" dirty="0"/>
              <a:t>Cette illusion migratoire pose le problème de l</a:t>
            </a:r>
            <a:r>
              <a:rPr lang="ja-JP" altLang="fr-FR" sz="1600" dirty="0"/>
              <a:t>’</a:t>
            </a:r>
            <a:r>
              <a:rPr lang="fr-FR" altLang="ja-JP" sz="1600" dirty="0"/>
              <a:t>intégration ou de l</a:t>
            </a:r>
            <a:r>
              <a:rPr lang="ja-JP" altLang="fr-FR" sz="1600" dirty="0"/>
              <a:t>’</a:t>
            </a:r>
            <a:r>
              <a:rPr lang="fr-FR" altLang="ja-JP" sz="1600" dirty="0"/>
              <a:t>exclusion. En Méditerranée, comme ailleurs, certaines régions sont intégrées au système mondial, d</a:t>
            </a:r>
            <a:r>
              <a:rPr lang="ja-JP" altLang="fr-FR" sz="1600" dirty="0"/>
              <a:t>’</a:t>
            </a:r>
            <a:r>
              <a:rPr lang="fr-FR" altLang="ja-JP" sz="1600" dirty="0"/>
              <a:t>autres restent à la périphérie ou à l</a:t>
            </a:r>
            <a:r>
              <a:rPr lang="ja-JP" altLang="fr-FR" sz="1600" dirty="0"/>
              <a:t>’</a:t>
            </a:r>
            <a:r>
              <a:rPr lang="fr-FR" altLang="ja-JP" sz="1600" dirty="0"/>
              <a:t>extérieur. Les populations en marge du système développé aspirent légitimement à vivre mieux, à s</a:t>
            </a:r>
            <a:r>
              <a:rPr lang="ja-JP" altLang="fr-FR" sz="1600" dirty="0"/>
              <a:t>’</a:t>
            </a:r>
            <a:r>
              <a:rPr lang="fr-FR" altLang="ja-JP" sz="1600" dirty="0"/>
              <a:t>intégrer à l</a:t>
            </a:r>
            <a:r>
              <a:rPr lang="ja-JP" altLang="fr-FR" sz="1600" dirty="0"/>
              <a:t>’</a:t>
            </a:r>
            <a:r>
              <a:rPr lang="fr-FR" altLang="ja-JP" sz="1600" dirty="0"/>
              <a:t>autre monde.</a:t>
            </a:r>
          </a:p>
          <a:p>
            <a:pPr algn="just" eaLnBrk="1" hangingPunct="1">
              <a:spcBef>
                <a:spcPct val="50000"/>
              </a:spcBef>
            </a:pPr>
            <a:r>
              <a:rPr lang="fr-FR" sz="1600" dirty="0"/>
              <a:t>D</a:t>
            </a:r>
            <a:r>
              <a:rPr lang="ja-JP" altLang="fr-FR" sz="1600" dirty="0"/>
              <a:t>’</a:t>
            </a:r>
            <a:r>
              <a:rPr lang="fr-FR" altLang="ja-JP" sz="1600" dirty="0"/>
              <a:t>après G. Simon, </a:t>
            </a:r>
            <a:r>
              <a:rPr lang="fr-FR" altLang="ja-JP" sz="1600" i="1" dirty="0"/>
              <a:t>La Méditerranée</a:t>
            </a:r>
            <a:r>
              <a:rPr lang="fr-FR" altLang="ja-JP" sz="1600" dirty="0"/>
              <a:t>, (</a:t>
            </a:r>
            <a:r>
              <a:rPr lang="fr-FR" altLang="ja-JP" sz="1600" dirty="0" err="1"/>
              <a:t>dir</a:t>
            </a:r>
            <a:r>
              <a:rPr lang="fr-FR" altLang="ja-JP" sz="1600" dirty="0"/>
              <a:t>.) D. Borne et J. </a:t>
            </a:r>
            <a:r>
              <a:rPr lang="fr-FR" altLang="ja-JP" sz="1600" dirty="0" err="1"/>
              <a:t>Scheibling</a:t>
            </a:r>
            <a:r>
              <a:rPr lang="fr-FR" altLang="ja-JP" sz="1600" dirty="0"/>
              <a:t>, Hachette 2002, </a:t>
            </a:r>
            <a:r>
              <a:rPr lang="fr-FR" altLang="ja-JP" sz="1600" i="1" dirty="0"/>
              <a:t>in </a:t>
            </a:r>
            <a:r>
              <a:rPr lang="fr-FR" altLang="ja-JP" sz="1600" dirty="0"/>
              <a:t>Géographie Terminale, Hatier, 2008, p. 307.</a:t>
            </a:r>
          </a:p>
          <a:p>
            <a:pPr eaLnBrk="1" hangingPunct="1">
              <a:spcBef>
                <a:spcPct val="50000"/>
              </a:spcBef>
            </a:pPr>
            <a:endParaRPr lang="fr-FR" sz="1600" dirty="0"/>
          </a:p>
        </p:txBody>
      </p:sp>
    </p:spTree>
    <p:extLst>
      <p:ext uri="{BB962C8B-B14F-4D97-AF65-F5344CB8AC3E}">
        <p14:creationId xmlns:p14="http://schemas.microsoft.com/office/powerpoint/2010/main" val="122548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1035</TotalTime>
  <Words>1226</Words>
  <Application>Microsoft Office PowerPoint</Application>
  <PresentationFormat>Affichage à l'écran (4:3)</PresentationFormat>
  <Paragraphs>70</Paragraphs>
  <Slides>7</Slides>
  <Notes>7</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7</vt:i4>
      </vt:variant>
    </vt:vector>
  </HeadingPairs>
  <TitlesOfParts>
    <vt:vector size="10" baseType="lpstr">
      <vt:lpstr>Arial</vt:lpstr>
      <vt:lpstr>Calibri</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ROUSSEL</dc:creator>
  <cp:lastModifiedBy>frederic Roussel</cp:lastModifiedBy>
  <cp:revision>10</cp:revision>
  <dcterms:created xsi:type="dcterms:W3CDTF">2019-08-15T23:49:02Z</dcterms:created>
  <dcterms:modified xsi:type="dcterms:W3CDTF">2023-03-12T07:57:57Z</dcterms:modified>
</cp:coreProperties>
</file>