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92" r:id="rId3"/>
    <p:sldId id="269" r:id="rId4"/>
    <p:sldId id="286" r:id="rId5"/>
    <p:sldId id="287" r:id="rId6"/>
    <p:sldId id="288" r:id="rId7"/>
    <p:sldId id="289" r:id="rId8"/>
    <p:sldId id="290" r:id="rId9"/>
    <p:sldId id="291" r:id="rId10"/>
    <p:sldId id="257" r:id="rId11"/>
    <p:sldId id="259" r:id="rId12"/>
    <p:sldId id="262" r:id="rId13"/>
    <p:sldId id="266" r:id="rId14"/>
    <p:sldId id="271" r:id="rId15"/>
    <p:sldId id="276" r:id="rId16"/>
    <p:sldId id="272" r:id="rId17"/>
    <p:sldId id="277" r:id="rId18"/>
    <p:sldId id="278" r:id="rId19"/>
    <p:sldId id="274" r:id="rId20"/>
    <p:sldId id="275" r:id="rId21"/>
    <p:sldId id="279" r:id="rId22"/>
    <p:sldId id="280" r:id="rId23"/>
    <p:sldId id="281" r:id="rId24"/>
    <p:sldId id="282" r:id="rId25"/>
    <p:sldId id="283" r:id="rId26"/>
    <p:sldId id="268" r:id="rId27"/>
    <p:sldId id="258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C36-583B-4099-B3AC-6EA4A095DC6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FE23-865D-494D-BF39-23773BAFB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84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C36-583B-4099-B3AC-6EA4A095DC6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FE23-865D-494D-BF39-23773BAFB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46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C36-583B-4099-B3AC-6EA4A095DC6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FE23-865D-494D-BF39-23773BAFB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2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C36-583B-4099-B3AC-6EA4A095DC6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FE23-865D-494D-BF39-23773BAFB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51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C36-583B-4099-B3AC-6EA4A095DC6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FE23-865D-494D-BF39-23773BAFB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87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C36-583B-4099-B3AC-6EA4A095DC6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FE23-865D-494D-BF39-23773BAFB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97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C36-583B-4099-B3AC-6EA4A095DC6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FE23-865D-494D-BF39-23773BAFB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59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C36-583B-4099-B3AC-6EA4A095DC6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FE23-865D-494D-BF39-23773BAFB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57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C36-583B-4099-B3AC-6EA4A095DC6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FE23-865D-494D-BF39-23773BAFB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13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C36-583B-4099-B3AC-6EA4A095DC6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FE23-865D-494D-BF39-23773BAFB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31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C36-583B-4099-B3AC-6EA4A095DC6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FE23-865D-494D-BF39-23773BAFB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45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76C36-583B-4099-B3AC-6EA4A095DC6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FE23-865D-494D-BF39-23773BAFB2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7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189B71-13CF-4833-9D73-4D6D3CA77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294" y="101008"/>
            <a:ext cx="7769411" cy="1674629"/>
          </a:xfrm>
        </p:spPr>
        <p:txBody>
          <a:bodyPr>
            <a:noAutofit/>
          </a:bodyPr>
          <a:lstStyle/>
          <a:p>
            <a:r>
              <a:rPr lang="fr-FR" sz="5400" b="1" u="sng" dirty="0">
                <a:solidFill>
                  <a:srgbClr val="FF0000"/>
                </a:solidFill>
              </a:rPr>
              <a:t>FORMATION PROFESSEURS COLLÈGE CHARCOT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3EBDD0-06EA-4DF1-81DB-D7EFE7DB6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6" y="5422605"/>
            <a:ext cx="9143999" cy="701748"/>
          </a:xfrm>
        </p:spPr>
        <p:txBody>
          <a:bodyPr>
            <a:no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CRÉER ET GÉRER UNE CLASSE VIRTUELLE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6D4DD4-AD46-48AA-8C8F-47CA1C22B8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62"/>
          <a:stretch/>
        </p:blipFill>
        <p:spPr bwMode="auto">
          <a:xfrm>
            <a:off x="764881" y="2099931"/>
            <a:ext cx="7631850" cy="3322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21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2FAFA5F-69E5-4840-927A-691B4A6345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6000" contrast="34000"/>
          </a:blip>
          <a:srcRect l="1330" r="3900" b="5384"/>
          <a:stretch/>
        </p:blipFill>
        <p:spPr>
          <a:xfrm>
            <a:off x="0" y="907220"/>
            <a:ext cx="9182313" cy="331390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7680495-93C2-418A-B486-A48373135C49}"/>
              </a:ext>
            </a:extLst>
          </p:cNvPr>
          <p:cNvSpPr txBox="1"/>
          <p:nvPr/>
        </p:nvSpPr>
        <p:spPr>
          <a:xfrm>
            <a:off x="110417" y="34706"/>
            <a:ext cx="88544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Marianne"/>
              </a:rPr>
              <a:t> </a:t>
            </a:r>
            <a:r>
              <a:rPr lang="fr-FR" sz="2800" b="1" dirty="0">
                <a:latin typeface="Marianne"/>
              </a:rPr>
              <a:t>Une fois votre classe virtuelle créée, vous disposerez de 3 liens : </a:t>
            </a:r>
            <a:endParaRPr lang="fr-FR" sz="28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DB94B22-3339-4495-80D7-43A93A5FF3F7}"/>
              </a:ext>
            </a:extLst>
          </p:cNvPr>
          <p:cNvSpPr txBox="1"/>
          <p:nvPr/>
        </p:nvSpPr>
        <p:spPr>
          <a:xfrm>
            <a:off x="110417" y="4221126"/>
            <a:ext cx="85019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0000"/>
                </a:solidFill>
                <a:latin typeface="Marianne"/>
              </a:rPr>
              <a:t>Un lien modérateur </a:t>
            </a:r>
            <a:r>
              <a:rPr lang="fr-FR" sz="2000" dirty="0">
                <a:solidFill>
                  <a:srgbClr val="000000"/>
                </a:solidFill>
                <a:latin typeface="Marianne"/>
              </a:rPr>
              <a:t>pour accéder à votre classe et l’animer en tant que professeur.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0000"/>
                </a:solidFill>
                <a:latin typeface="Marianne"/>
              </a:rPr>
              <a:t>Un lien participant à envoyer à vos élèves</a:t>
            </a:r>
            <a:r>
              <a:rPr lang="fr-FR" sz="2000" dirty="0">
                <a:solidFill>
                  <a:srgbClr val="000000"/>
                </a:solidFill>
                <a:latin typeface="Marianne"/>
              </a:rPr>
              <a:t>. Ce lien doit être communiqué aux élèves afin qu’ils puissent rejoindre une salle d’attente. Ils ne pourront rejoindre la séance de classe virtuelle que lorsque vous aurez validé leur demande d’accès.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0000"/>
                </a:solidFill>
                <a:latin typeface="Marianne"/>
              </a:rPr>
              <a:t>Un lien vers l’outil gestionnaire de la salle d’attente</a:t>
            </a:r>
            <a:r>
              <a:rPr lang="fr-FR" sz="2000" dirty="0">
                <a:solidFill>
                  <a:srgbClr val="000000"/>
                </a:solidFill>
                <a:latin typeface="Marianne"/>
              </a:rPr>
              <a:t>. Il vous permettra de faire entrer vos élèves dans la classe en autorisant ou non les accès.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57073F-B9B4-4921-BC08-2ABBAC57304D}"/>
              </a:ext>
            </a:extLst>
          </p:cNvPr>
          <p:cNvSpPr/>
          <p:nvPr/>
        </p:nvSpPr>
        <p:spPr>
          <a:xfrm>
            <a:off x="110417" y="1456660"/>
            <a:ext cx="6396709" cy="3189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43A24C-E4D7-43DB-8142-8A84CDBDC211}"/>
              </a:ext>
            </a:extLst>
          </p:cNvPr>
          <p:cNvSpPr/>
          <p:nvPr/>
        </p:nvSpPr>
        <p:spPr>
          <a:xfrm>
            <a:off x="110417" y="1906786"/>
            <a:ext cx="7864002" cy="3189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941F36-A434-4C54-81A1-C6242354413D}"/>
              </a:ext>
            </a:extLst>
          </p:cNvPr>
          <p:cNvSpPr/>
          <p:nvPr/>
        </p:nvSpPr>
        <p:spPr>
          <a:xfrm>
            <a:off x="110417" y="2336262"/>
            <a:ext cx="7768309" cy="3189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48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171640F-F4B6-46CC-A235-218FAE36966E}"/>
              </a:ext>
            </a:extLst>
          </p:cNvPr>
          <p:cNvSpPr txBox="1"/>
          <p:nvPr/>
        </p:nvSpPr>
        <p:spPr>
          <a:xfrm>
            <a:off x="0" y="4455042"/>
            <a:ext cx="922906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Marianne"/>
              </a:rPr>
              <a:t>• </a:t>
            </a:r>
            <a:r>
              <a:rPr lang="fr-FR" b="1" dirty="0">
                <a:solidFill>
                  <a:srgbClr val="FF0000"/>
                </a:solidFill>
                <a:latin typeface="Marianne"/>
              </a:rPr>
              <a:t>En attente </a:t>
            </a:r>
            <a:r>
              <a:rPr lang="fr-FR" dirty="0">
                <a:solidFill>
                  <a:srgbClr val="FF0000"/>
                </a:solidFill>
                <a:latin typeface="Marianne"/>
              </a:rPr>
              <a:t>(élèves qui demandent l’accès à la salle de classe virtuelle) </a:t>
            </a:r>
          </a:p>
          <a:p>
            <a:endParaRPr lang="fr-FR" sz="1400" dirty="0">
              <a:solidFill>
                <a:srgbClr val="FF0000"/>
              </a:solidFill>
              <a:latin typeface="Marianne"/>
            </a:endParaRPr>
          </a:p>
          <a:p>
            <a:r>
              <a:rPr lang="fr-FR" dirty="0">
                <a:solidFill>
                  <a:srgbClr val="FF0000"/>
                </a:solidFill>
                <a:latin typeface="Marianne"/>
              </a:rPr>
              <a:t>• </a:t>
            </a:r>
            <a:r>
              <a:rPr lang="fr-FR" b="1" dirty="0">
                <a:solidFill>
                  <a:srgbClr val="FF0000"/>
                </a:solidFill>
                <a:latin typeface="Marianne"/>
              </a:rPr>
              <a:t>Autorisés </a:t>
            </a:r>
            <a:r>
              <a:rPr lang="fr-FR" dirty="0">
                <a:solidFill>
                  <a:srgbClr val="FF0000"/>
                </a:solidFill>
                <a:latin typeface="Marianne"/>
              </a:rPr>
              <a:t>(élèves déjà dans la salle de classe virtuelle) </a:t>
            </a:r>
          </a:p>
          <a:p>
            <a:endParaRPr lang="fr-FR" sz="1400" dirty="0">
              <a:solidFill>
                <a:srgbClr val="FF0000"/>
              </a:solidFill>
              <a:latin typeface="Marianne"/>
            </a:endParaRPr>
          </a:p>
          <a:p>
            <a:r>
              <a:rPr lang="fr-FR" dirty="0">
                <a:solidFill>
                  <a:srgbClr val="FF0000"/>
                </a:solidFill>
                <a:latin typeface="Marianne"/>
              </a:rPr>
              <a:t>• </a:t>
            </a:r>
            <a:r>
              <a:rPr lang="fr-FR" b="1" dirty="0">
                <a:solidFill>
                  <a:srgbClr val="FF0000"/>
                </a:solidFill>
                <a:latin typeface="Marianne"/>
              </a:rPr>
              <a:t>Refuser </a:t>
            </a:r>
            <a:r>
              <a:rPr lang="fr-FR" dirty="0">
                <a:solidFill>
                  <a:srgbClr val="FF0000"/>
                </a:solidFill>
                <a:latin typeface="Marianne"/>
              </a:rPr>
              <a:t>(élèves non acceptés de manière temporaire</a:t>
            </a:r>
          </a:p>
          <a:p>
            <a:endParaRPr lang="fr-FR" sz="1400" dirty="0">
              <a:solidFill>
                <a:srgbClr val="FF0000"/>
              </a:solidFill>
              <a:latin typeface="Marianne"/>
            </a:endParaRPr>
          </a:p>
          <a:p>
            <a:r>
              <a:rPr lang="fr-FR" dirty="0">
                <a:solidFill>
                  <a:srgbClr val="FF0000"/>
                </a:solidFill>
                <a:latin typeface="Marianne"/>
              </a:rPr>
              <a:t>• </a:t>
            </a:r>
            <a:r>
              <a:rPr lang="fr-FR" b="1" dirty="0">
                <a:solidFill>
                  <a:srgbClr val="FF0000"/>
                </a:solidFill>
                <a:latin typeface="Marianne"/>
              </a:rPr>
              <a:t>Exclus </a:t>
            </a:r>
            <a:r>
              <a:rPr lang="fr-FR" dirty="0">
                <a:solidFill>
                  <a:srgbClr val="FF0000"/>
                </a:solidFill>
                <a:latin typeface="Marianne"/>
              </a:rPr>
              <a:t>(élèves dont l’IP est exclue) </a:t>
            </a:r>
          </a:p>
          <a:p>
            <a:r>
              <a:rPr lang="fr-FR" dirty="0">
                <a:solidFill>
                  <a:srgbClr val="000000"/>
                </a:solidFill>
                <a:latin typeface="Marianne"/>
              </a:rPr>
              <a:t>Si vous décidez d’exclure l’IP, saisissez le motif qui sera visualisé par l’élève. Toute nouvelle tentative de connexion depuis cette IP sera directement rejetée sans passer par la salle d’attente. </a:t>
            </a:r>
          </a:p>
          <a:p>
            <a:endParaRPr lang="fr-FR" dirty="0">
              <a:solidFill>
                <a:srgbClr val="FF0000"/>
              </a:solidFill>
              <a:latin typeface="Marianne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1F5884-C9DD-4A13-A7B9-2776C078624B}"/>
              </a:ext>
            </a:extLst>
          </p:cNvPr>
          <p:cNvSpPr txBox="1"/>
          <p:nvPr/>
        </p:nvSpPr>
        <p:spPr>
          <a:xfrm>
            <a:off x="180754" y="-21314"/>
            <a:ext cx="88781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0000"/>
                </a:solidFill>
                <a:latin typeface="Marianne"/>
              </a:rPr>
              <a:t>L’outil gestionnaire de salle d’attente affiche 3 listes d’élèves :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A26CFCC-925A-4C7C-92A4-DEB873C82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5407"/>
            <a:ext cx="9144000" cy="35496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FE96EE-0F38-4CA7-A0C8-2D7A952A51ED}"/>
              </a:ext>
            </a:extLst>
          </p:cNvPr>
          <p:cNvSpPr/>
          <p:nvPr/>
        </p:nvSpPr>
        <p:spPr>
          <a:xfrm>
            <a:off x="458529" y="1905840"/>
            <a:ext cx="1859368" cy="4427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FF67C8-6BAA-4D0E-95F1-73FAF0CE62FB}"/>
              </a:ext>
            </a:extLst>
          </p:cNvPr>
          <p:cNvSpPr/>
          <p:nvPr/>
        </p:nvSpPr>
        <p:spPr>
          <a:xfrm>
            <a:off x="4456371" y="1947550"/>
            <a:ext cx="1859368" cy="3593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6DE05-5266-4603-852C-2A64C966931B}"/>
              </a:ext>
            </a:extLst>
          </p:cNvPr>
          <p:cNvSpPr/>
          <p:nvPr/>
        </p:nvSpPr>
        <p:spPr>
          <a:xfrm>
            <a:off x="150185" y="4114799"/>
            <a:ext cx="913071" cy="3402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C07A29-CA3E-491F-87F1-611C1EF62258}"/>
              </a:ext>
            </a:extLst>
          </p:cNvPr>
          <p:cNvSpPr/>
          <p:nvPr/>
        </p:nvSpPr>
        <p:spPr>
          <a:xfrm>
            <a:off x="1127052" y="4114799"/>
            <a:ext cx="765543" cy="3402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E15FBD-DC19-4097-8268-CD6D4F018C59}"/>
              </a:ext>
            </a:extLst>
          </p:cNvPr>
          <p:cNvSpPr/>
          <p:nvPr/>
        </p:nvSpPr>
        <p:spPr>
          <a:xfrm>
            <a:off x="1956391" y="4114798"/>
            <a:ext cx="913071" cy="3402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1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AD4AB-B595-478E-AB41-1E6F13000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5C5925-2670-48F6-A4C1-DFCE9270F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A7E747-5D74-45AC-A9FB-8B090F356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098"/>
          <a:stretch/>
        </p:blipFill>
        <p:spPr>
          <a:xfrm>
            <a:off x="210200" y="272459"/>
            <a:ext cx="8933800" cy="33107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DF078-3D8C-4147-B619-39F9ED9C08DE}"/>
              </a:ext>
            </a:extLst>
          </p:cNvPr>
          <p:cNvSpPr/>
          <p:nvPr/>
        </p:nvSpPr>
        <p:spPr>
          <a:xfrm>
            <a:off x="2967813" y="1417914"/>
            <a:ext cx="1391536" cy="50657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BCB38D-A9F3-4C9A-8EFA-52743CB28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19" b="18801"/>
          <a:stretch/>
        </p:blipFill>
        <p:spPr>
          <a:xfrm>
            <a:off x="105100" y="3935387"/>
            <a:ext cx="8933800" cy="1325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723670-09E9-46ED-950D-0ECCEA9CF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625"/>
          <a:stretch/>
        </p:blipFill>
        <p:spPr>
          <a:xfrm>
            <a:off x="210200" y="5362757"/>
            <a:ext cx="8933800" cy="11301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BB8081-E323-44EE-B7C4-FC622854DD7E}"/>
              </a:ext>
            </a:extLst>
          </p:cNvPr>
          <p:cNvSpPr/>
          <p:nvPr/>
        </p:nvSpPr>
        <p:spPr>
          <a:xfrm>
            <a:off x="7123814" y="1382729"/>
            <a:ext cx="1391536" cy="50657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64D19-7B5E-45C9-B82D-203567752060}"/>
              </a:ext>
            </a:extLst>
          </p:cNvPr>
          <p:cNvSpPr/>
          <p:nvPr/>
        </p:nvSpPr>
        <p:spPr>
          <a:xfrm>
            <a:off x="5741581" y="1382729"/>
            <a:ext cx="1391536" cy="50657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E67C6C6-D58C-4E99-864B-FF459E62E59E}"/>
              </a:ext>
            </a:extLst>
          </p:cNvPr>
          <p:cNvSpPr txBox="1"/>
          <p:nvPr/>
        </p:nvSpPr>
        <p:spPr>
          <a:xfrm>
            <a:off x="0" y="5657671"/>
            <a:ext cx="8431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Marianne"/>
              </a:rPr>
              <a:t>Sur la barre de boutons : </a:t>
            </a:r>
          </a:p>
          <a:p>
            <a:r>
              <a:rPr lang="fr-FR" sz="1800" b="0" i="0" u="none" strike="noStrike" baseline="0" dirty="0">
                <a:solidFill>
                  <a:srgbClr val="0070C0"/>
                </a:solidFill>
                <a:latin typeface="Marianne"/>
              </a:rPr>
              <a:t>a) Pensez bien à activer le bouton </a:t>
            </a:r>
            <a:r>
              <a:rPr lang="fr-FR" sz="1800" b="1" i="0" u="none" strike="noStrike" baseline="0" dirty="0">
                <a:solidFill>
                  <a:srgbClr val="0070C0"/>
                </a:solidFill>
                <a:latin typeface="Marianne"/>
              </a:rPr>
              <a:t>Micro </a:t>
            </a:r>
            <a:r>
              <a:rPr lang="fr-FR" sz="1800" b="0" i="0" u="none" strike="noStrike" baseline="0" dirty="0">
                <a:solidFill>
                  <a:srgbClr val="0070C0"/>
                </a:solidFill>
                <a:latin typeface="Marianne"/>
              </a:rPr>
              <a:t>pour pouvoir être entendu par les participants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Marianne"/>
              </a:rPr>
              <a:t>. </a:t>
            </a:r>
          </a:p>
          <a:p>
            <a:r>
              <a:rPr lang="fr-FR" sz="1800" b="0" i="0" u="none" strike="noStrike" baseline="0" dirty="0">
                <a:solidFill>
                  <a:srgbClr val="C00000"/>
                </a:solidFill>
                <a:latin typeface="Marianne"/>
              </a:rPr>
              <a:t>b) Si vous possédez une webcam et souhaitez l’activer, cliquez sur le bouton </a:t>
            </a:r>
            <a:r>
              <a:rPr lang="fr-FR" sz="1800" b="1" i="0" u="none" strike="noStrike" baseline="0" dirty="0">
                <a:solidFill>
                  <a:srgbClr val="C00000"/>
                </a:solidFill>
                <a:latin typeface="Marianne"/>
              </a:rPr>
              <a:t>Webcam.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Marianne"/>
              </a:rPr>
              <a:t> </a:t>
            </a:r>
            <a:endParaRPr lang="fr-FR" sz="1800" b="0" i="0" u="none" strike="noStrike" baseline="0" dirty="0">
              <a:solidFill>
                <a:srgbClr val="000000"/>
              </a:solidFill>
              <a:latin typeface="Marianne"/>
            </a:endParaRPr>
          </a:p>
          <a:p>
            <a:r>
              <a:rPr lang="fr-FR" sz="1800" b="0" i="0" u="none" strike="noStrike" baseline="0" dirty="0">
                <a:solidFill>
                  <a:srgbClr val="00B050"/>
                </a:solidFill>
                <a:latin typeface="Marianne"/>
              </a:rPr>
              <a:t>c) À tout moment vous pouvez « lever la main » pour demander la parole.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12A090-A0B9-4D71-9C8C-554A0D6F8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171"/>
            <a:ext cx="9144000" cy="51435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B68668B-E30D-4CF0-BB4B-7AC01FEC9DD4}"/>
              </a:ext>
            </a:extLst>
          </p:cNvPr>
          <p:cNvSpPr txBox="1"/>
          <p:nvPr/>
        </p:nvSpPr>
        <p:spPr>
          <a:xfrm>
            <a:off x="116958" y="0"/>
            <a:ext cx="8761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Marianne"/>
              </a:rPr>
              <a:t>B/ GERER LES OUTILS DE LA CLASSE VIRTUELLE</a:t>
            </a:r>
            <a:endParaRPr lang="fr-FR" sz="2800" dirty="0">
              <a:solidFill>
                <a:srgbClr val="FF0000"/>
              </a:solidFill>
              <a:latin typeface="Marianne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175F14E-CE6A-4324-B041-13BCA84F1360}"/>
              </a:ext>
            </a:extLst>
          </p:cNvPr>
          <p:cNvSpPr/>
          <p:nvPr/>
        </p:nvSpPr>
        <p:spPr>
          <a:xfrm>
            <a:off x="4215809" y="5061098"/>
            <a:ext cx="356191" cy="4171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97A6393-74D1-432D-A84F-9B27013FF854}"/>
              </a:ext>
            </a:extLst>
          </p:cNvPr>
          <p:cNvSpPr/>
          <p:nvPr/>
        </p:nvSpPr>
        <p:spPr>
          <a:xfrm>
            <a:off x="4541874" y="5061098"/>
            <a:ext cx="356191" cy="4171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7650AB1-3190-4941-A842-1CB329D4BBB5}"/>
              </a:ext>
            </a:extLst>
          </p:cNvPr>
          <p:cNvSpPr/>
          <p:nvPr/>
        </p:nvSpPr>
        <p:spPr>
          <a:xfrm>
            <a:off x="4867939" y="5061097"/>
            <a:ext cx="356191" cy="4171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10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53EE6-1FEB-4665-8DF8-F68C0F0A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E9B82F-6470-488B-8F27-801DA4C7D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65037"/>
            <a:ext cx="9144000" cy="1592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En haut à gauche on peut faire apparaître des éléments d'aide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et surtout la possibilité d'enregistrer la classe virtuelle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7DAA24-D976-430C-9509-D8DAE9D98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4F2CF5-BB3A-4F09-BD2F-423C5C3037BF}"/>
              </a:ext>
            </a:extLst>
          </p:cNvPr>
          <p:cNvSpPr/>
          <p:nvPr/>
        </p:nvSpPr>
        <p:spPr>
          <a:xfrm>
            <a:off x="22594" y="1690688"/>
            <a:ext cx="1784941" cy="19988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885F22-46E5-47AA-89E0-292BE6F2F248}"/>
              </a:ext>
            </a:extLst>
          </p:cNvPr>
          <p:cNvSpPr/>
          <p:nvPr/>
        </p:nvSpPr>
        <p:spPr>
          <a:xfrm>
            <a:off x="22594" y="1462787"/>
            <a:ext cx="1784941" cy="21272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80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B43B6-1E82-4E14-9169-CF1FDA37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01A94A-B092-480C-A3FA-FF9069C8E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31552D-C3CC-4407-92E0-CE73A90B9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534671-D5E8-43E2-8199-78649800E0AE}"/>
              </a:ext>
            </a:extLst>
          </p:cNvPr>
          <p:cNvSpPr txBox="1"/>
          <p:nvPr/>
        </p:nvSpPr>
        <p:spPr>
          <a:xfrm>
            <a:off x="170120" y="5143500"/>
            <a:ext cx="85273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i="0" u="none" strike="noStrike" baseline="0" dirty="0">
                <a:solidFill>
                  <a:srgbClr val="0070C0"/>
                </a:solidFill>
                <a:latin typeface="Marianne"/>
              </a:rPr>
              <a:t>Ouvrez le panneau </a:t>
            </a:r>
            <a:r>
              <a:rPr lang="fr-FR" sz="3200" b="1" i="1" u="none" strike="noStrike" baseline="0" dirty="0" err="1">
                <a:solidFill>
                  <a:srgbClr val="0070C0"/>
                </a:solidFill>
                <a:latin typeface="Marianne"/>
              </a:rPr>
              <a:t>Collaborate</a:t>
            </a:r>
            <a:r>
              <a:rPr lang="fr-FR" sz="3200" b="1" i="0" u="none" strike="noStrike" baseline="0" dirty="0">
                <a:solidFill>
                  <a:srgbClr val="0070C0"/>
                </a:solidFill>
                <a:latin typeface="Marianne"/>
              </a:rPr>
              <a:t>, symbolisé par un chevron de couleur mauve, en bas à droite de votre écran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5FCFD8E-4FE1-4F28-B3CD-B2E1A6C1D597}"/>
              </a:ext>
            </a:extLst>
          </p:cNvPr>
          <p:cNvSpPr/>
          <p:nvPr/>
        </p:nvSpPr>
        <p:spPr>
          <a:xfrm>
            <a:off x="8795784" y="4529469"/>
            <a:ext cx="356191" cy="4171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4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C072C2-7AD6-4AE3-9389-85F86DEE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2E1D82-AFEE-4106-B182-D7451A809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633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22A32F8-D3A6-421A-B5B3-5F856CB3B5A1}"/>
              </a:ext>
            </a:extLst>
          </p:cNvPr>
          <p:cNvSpPr txBox="1"/>
          <p:nvPr/>
        </p:nvSpPr>
        <p:spPr>
          <a:xfrm>
            <a:off x="106326" y="4763386"/>
            <a:ext cx="93672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rgbClr val="0070C0"/>
                </a:solidFill>
                <a:latin typeface="Marianne"/>
              </a:rPr>
              <a:t>Un animateur/superviseur peut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i="0" u="none" strike="noStrike" baseline="0" dirty="0">
                <a:solidFill>
                  <a:srgbClr val="0070C0"/>
                </a:solidFill>
                <a:latin typeface="Marianne"/>
              </a:rPr>
              <a:t>utiliser le chat avec le groupe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  <a:latin typeface="Marianne"/>
              </a:rPr>
              <a:t>c</a:t>
            </a:r>
            <a:r>
              <a:rPr lang="fr-FR" sz="2400" b="1" i="0" u="none" strike="noStrike" baseline="0" dirty="0">
                <a:solidFill>
                  <a:srgbClr val="0070C0"/>
                </a:solidFill>
                <a:latin typeface="Marianne"/>
              </a:rPr>
              <a:t>onnaitre les membres présents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  <a:latin typeface="Marianne"/>
              </a:rPr>
              <a:t>régler les paramètres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i="0" u="none" strike="noStrike" baseline="0" dirty="0">
                <a:solidFill>
                  <a:srgbClr val="0070C0"/>
                </a:solidFill>
                <a:latin typeface="Marianne"/>
              </a:rPr>
              <a:t>partager des éléments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009FEC-99C2-4EE2-AEFD-E884C4A50120}"/>
              </a:ext>
            </a:extLst>
          </p:cNvPr>
          <p:cNvSpPr/>
          <p:nvPr/>
        </p:nvSpPr>
        <p:spPr>
          <a:xfrm>
            <a:off x="6964325" y="4189228"/>
            <a:ext cx="510363" cy="4155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F3A139-7865-4C89-A5F8-96E71B899CFD}"/>
              </a:ext>
            </a:extLst>
          </p:cNvPr>
          <p:cNvSpPr/>
          <p:nvPr/>
        </p:nvSpPr>
        <p:spPr>
          <a:xfrm>
            <a:off x="7896445" y="4196316"/>
            <a:ext cx="510363" cy="4155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6E7340-6592-494B-A8B0-9ACBBACF2B68}"/>
              </a:ext>
            </a:extLst>
          </p:cNvPr>
          <p:cNvSpPr/>
          <p:nvPr/>
        </p:nvSpPr>
        <p:spPr>
          <a:xfrm>
            <a:off x="8371367" y="4178596"/>
            <a:ext cx="510363" cy="4155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outon d’action : avant ou précédent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8748FDA-E1A2-4ED0-AF2E-ACE6E8AF0DB8}"/>
              </a:ext>
            </a:extLst>
          </p:cNvPr>
          <p:cNvSpPr/>
          <p:nvPr/>
        </p:nvSpPr>
        <p:spPr>
          <a:xfrm>
            <a:off x="4455041" y="5200391"/>
            <a:ext cx="669851" cy="308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outon d’action : avant ou précédent 1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968D032-4377-4A0C-8462-9996FD0C596B}"/>
              </a:ext>
            </a:extLst>
          </p:cNvPr>
          <p:cNvSpPr/>
          <p:nvPr/>
        </p:nvSpPr>
        <p:spPr>
          <a:xfrm>
            <a:off x="4735032" y="5637397"/>
            <a:ext cx="669851" cy="308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Bouton d’action : avant ou précédent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CD3D139-A591-4F79-846A-03CDD32F4D52}"/>
              </a:ext>
            </a:extLst>
          </p:cNvPr>
          <p:cNvSpPr/>
          <p:nvPr/>
        </p:nvSpPr>
        <p:spPr>
          <a:xfrm>
            <a:off x="3466213" y="6338702"/>
            <a:ext cx="669851" cy="308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Bouton d’action : avant ou précédent 2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2AED7D0-12C7-4B64-94A0-252AC389A1F3}"/>
              </a:ext>
            </a:extLst>
          </p:cNvPr>
          <p:cNvSpPr/>
          <p:nvPr/>
        </p:nvSpPr>
        <p:spPr>
          <a:xfrm>
            <a:off x="3466214" y="5945741"/>
            <a:ext cx="669851" cy="308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9FD9AE-AE93-4D8F-B7A4-72A2B5A8F118}"/>
              </a:ext>
            </a:extLst>
          </p:cNvPr>
          <p:cNvSpPr/>
          <p:nvPr/>
        </p:nvSpPr>
        <p:spPr>
          <a:xfrm>
            <a:off x="7488866" y="4182140"/>
            <a:ext cx="407580" cy="4155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65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10048EA-7A7A-481B-9FD0-FBBB5627D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8175"/>
            <a:ext cx="9144000" cy="480156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22A32F8-D3A6-421A-B5B3-5F856CB3B5A1}"/>
              </a:ext>
            </a:extLst>
          </p:cNvPr>
          <p:cNvSpPr txBox="1"/>
          <p:nvPr/>
        </p:nvSpPr>
        <p:spPr>
          <a:xfrm>
            <a:off x="106326" y="4763386"/>
            <a:ext cx="93672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rgbClr val="0070C0"/>
                </a:solidFill>
                <a:latin typeface="Marianne"/>
              </a:rPr>
              <a:t>Un animateur/superviseur peut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  <a:latin typeface="Marianne"/>
              </a:rPr>
              <a:t>c</a:t>
            </a:r>
            <a:r>
              <a:rPr lang="fr-FR" sz="2400" b="1" i="0" u="none" strike="noStrike" baseline="0" dirty="0">
                <a:solidFill>
                  <a:srgbClr val="0070C0"/>
                </a:solidFill>
                <a:latin typeface="Marianne"/>
              </a:rPr>
              <a:t>onnaitre les membres présents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009FEC-99C2-4EE2-AEFD-E884C4A50120}"/>
              </a:ext>
            </a:extLst>
          </p:cNvPr>
          <p:cNvSpPr/>
          <p:nvPr/>
        </p:nvSpPr>
        <p:spPr>
          <a:xfrm>
            <a:off x="6964325" y="4189228"/>
            <a:ext cx="510363" cy="4155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2455E8-F82B-45BA-8803-633CDBFC1910}"/>
              </a:ext>
            </a:extLst>
          </p:cNvPr>
          <p:cNvSpPr/>
          <p:nvPr/>
        </p:nvSpPr>
        <p:spPr>
          <a:xfrm>
            <a:off x="7488866" y="4182140"/>
            <a:ext cx="407580" cy="4155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F3A139-7865-4C89-A5F8-96E71B899CFD}"/>
              </a:ext>
            </a:extLst>
          </p:cNvPr>
          <p:cNvSpPr/>
          <p:nvPr/>
        </p:nvSpPr>
        <p:spPr>
          <a:xfrm>
            <a:off x="7896445" y="4196316"/>
            <a:ext cx="510363" cy="4155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6E7340-6592-494B-A8B0-9ACBBACF2B68}"/>
              </a:ext>
            </a:extLst>
          </p:cNvPr>
          <p:cNvSpPr/>
          <p:nvPr/>
        </p:nvSpPr>
        <p:spPr>
          <a:xfrm>
            <a:off x="8371367" y="4178596"/>
            <a:ext cx="510363" cy="4155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outon d’action : début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158F16F-29AA-46B0-926F-F002BF1591AC}"/>
              </a:ext>
            </a:extLst>
          </p:cNvPr>
          <p:cNvSpPr/>
          <p:nvPr/>
        </p:nvSpPr>
        <p:spPr>
          <a:xfrm>
            <a:off x="4901609" y="5337544"/>
            <a:ext cx="956931" cy="42252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4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6DA6C-9031-4354-859C-FA02C3D8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5F5C1D-9ED9-497D-99D7-E08043D1C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2491AB-D2C2-456D-A31D-A9910FF1E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633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4EC257A-A07A-4C96-A026-8B7367F66EFD}"/>
              </a:ext>
            </a:extLst>
          </p:cNvPr>
          <p:cNvSpPr txBox="1"/>
          <p:nvPr/>
        </p:nvSpPr>
        <p:spPr>
          <a:xfrm>
            <a:off x="0" y="4919008"/>
            <a:ext cx="93672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rgbClr val="0070C0"/>
                </a:solidFill>
                <a:latin typeface="Marianne"/>
              </a:rPr>
              <a:t>Un animateur/superviseur peut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  <a:latin typeface="Marianne"/>
              </a:rPr>
              <a:t>c</a:t>
            </a:r>
            <a:r>
              <a:rPr lang="fr-FR" sz="2400" b="1" i="0" u="none" strike="noStrike" baseline="0" dirty="0">
                <a:solidFill>
                  <a:srgbClr val="0070C0"/>
                </a:solidFill>
                <a:latin typeface="Marianne"/>
              </a:rPr>
              <a:t>onnaitre les membres présents </a:t>
            </a:r>
          </a:p>
        </p:txBody>
      </p:sp>
      <p:sp>
        <p:nvSpPr>
          <p:cNvPr id="7" name="Bouton d’action : début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EB807A4-6190-43B5-87B5-81601A6CF00D}"/>
              </a:ext>
            </a:extLst>
          </p:cNvPr>
          <p:cNvSpPr/>
          <p:nvPr/>
        </p:nvSpPr>
        <p:spPr>
          <a:xfrm>
            <a:off x="4901609" y="5337544"/>
            <a:ext cx="956931" cy="42252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54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FCDAA-ED04-4DD2-A144-1A07F538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9B684F-F8BE-44E9-8393-A32BA5F58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2BEC52-985B-4B69-90F6-D543A9E26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3148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DE5E342-0A65-4406-BC21-1F8661D8F135}"/>
              </a:ext>
            </a:extLst>
          </p:cNvPr>
          <p:cNvSpPr txBox="1"/>
          <p:nvPr/>
        </p:nvSpPr>
        <p:spPr>
          <a:xfrm>
            <a:off x="0" y="4799341"/>
            <a:ext cx="93672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rgbClr val="0070C0"/>
                </a:solidFill>
                <a:latin typeface="Marianne"/>
              </a:rPr>
              <a:t>Un animateur/superviseur peut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  <a:latin typeface="Marianne"/>
              </a:rPr>
              <a:t>régler les paramètres</a:t>
            </a:r>
            <a:r>
              <a:rPr lang="fr-FR" sz="2400" b="1" i="0" u="none" strike="noStrike" baseline="0" dirty="0">
                <a:solidFill>
                  <a:srgbClr val="0070C0"/>
                </a:solidFill>
                <a:latin typeface="Mariann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70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450E31-9B50-4E90-9609-EBF33F3FA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338" y="255183"/>
            <a:ext cx="2848196" cy="2636872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Pourquoi une classe virtuelle ?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3CA0305-9814-4ECB-BBA0-C718A3676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3811" cy="3396132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ED216D3-EE7B-4FFB-B0CC-8B7B162CF535}"/>
              </a:ext>
            </a:extLst>
          </p:cNvPr>
          <p:cNvSpPr txBox="1"/>
          <p:nvPr/>
        </p:nvSpPr>
        <p:spPr>
          <a:xfrm>
            <a:off x="233916" y="3561907"/>
            <a:ext cx="82083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Plusieurs objectifs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/>
              <a:t>Établir un contact régulier avec votre classe (ex pour les profs principaux)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/>
              <a:t>Faire des exercices en direct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/>
              <a:t>Faire cours avec des documents multiples</a:t>
            </a:r>
          </a:p>
        </p:txBody>
      </p:sp>
    </p:spTree>
    <p:extLst>
      <p:ext uri="{BB962C8B-B14F-4D97-AF65-F5344CB8AC3E}">
        <p14:creationId xmlns:p14="http://schemas.microsoft.com/office/powerpoint/2010/main" val="40612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66896-9509-4D2D-A35E-D1BF221E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BF9278-4DB5-4433-AD4A-17C7C158C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7CF28C-8F41-405D-8404-6761E4E3F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CC2B45B-5A44-4BBD-A098-B71C2EA27C52}"/>
              </a:ext>
            </a:extLst>
          </p:cNvPr>
          <p:cNvSpPr txBox="1"/>
          <p:nvPr/>
        </p:nvSpPr>
        <p:spPr>
          <a:xfrm>
            <a:off x="0" y="5143500"/>
            <a:ext cx="926095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0" u="none" strike="noStrike" baseline="0" dirty="0">
                <a:solidFill>
                  <a:srgbClr val="0070C0"/>
                </a:solidFill>
                <a:latin typeface="Marianne"/>
              </a:rPr>
              <a:t>RÉGLER LES PARAMÈTRES DE LA SESSION EN TANT QU’ANIMATEUR </a:t>
            </a:r>
            <a:endParaRPr lang="fr-FR" sz="2800" b="0" i="0" u="none" strike="noStrike" baseline="0" dirty="0">
              <a:solidFill>
                <a:srgbClr val="0070C0"/>
              </a:solidFill>
              <a:latin typeface="Marianne"/>
            </a:endParaRPr>
          </a:p>
          <a:p>
            <a:r>
              <a:rPr lang="fr-FR" sz="1800" b="0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En tant qu’animateur, vous pouvez gérer les droits que vous souhaitez accorder aux participants qui se connectent. Par défaut, ils ne disposent d’aucun droit. </a:t>
            </a:r>
            <a:endParaRPr lang="fr-FR" sz="1800" b="0" i="0" u="none" strike="noStrike" baseline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2F3D69-D306-4785-8999-DA685E6BAD92}"/>
              </a:ext>
            </a:extLst>
          </p:cNvPr>
          <p:cNvSpPr/>
          <p:nvPr/>
        </p:nvSpPr>
        <p:spPr>
          <a:xfrm>
            <a:off x="7044734" y="1056410"/>
            <a:ext cx="1961043" cy="34730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début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BB19AB4-C91B-4489-AC1C-96113B322B07}"/>
              </a:ext>
            </a:extLst>
          </p:cNvPr>
          <p:cNvSpPr/>
          <p:nvPr/>
        </p:nvSpPr>
        <p:spPr>
          <a:xfrm>
            <a:off x="7872744" y="5508626"/>
            <a:ext cx="956931" cy="42252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8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9C8A21-E1F2-4FAD-8859-666C27C8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93D79-8747-454B-92E6-F20F6DCAF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D001E7-8A44-40A5-A1EC-F5F39A2ACE85}"/>
              </a:ext>
            </a:extLst>
          </p:cNvPr>
          <p:cNvSpPr txBox="1"/>
          <p:nvPr/>
        </p:nvSpPr>
        <p:spPr>
          <a:xfrm>
            <a:off x="106326" y="4763386"/>
            <a:ext cx="93672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rgbClr val="0070C0"/>
                </a:solidFill>
                <a:latin typeface="Marianne"/>
              </a:rPr>
              <a:t>Un animateur/superviseur peut partager des éléments : </a:t>
            </a:r>
          </a:p>
          <a:p>
            <a:endParaRPr lang="fr-FR" sz="2400" b="1" i="0" u="none" strike="noStrike" baseline="0" dirty="0">
              <a:solidFill>
                <a:srgbClr val="0070C0"/>
              </a:solidFill>
              <a:latin typeface="Marianne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CC8898-9956-4C85-8A23-1365F894A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633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7EFDA7-C5C9-4C3C-ADE4-0387676393E8}"/>
              </a:ext>
            </a:extLst>
          </p:cNvPr>
          <p:cNvSpPr/>
          <p:nvPr/>
        </p:nvSpPr>
        <p:spPr>
          <a:xfrm>
            <a:off x="7033436" y="976666"/>
            <a:ext cx="1961043" cy="24523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BF387C0-40C3-445F-ABC4-F45E19C675FD}"/>
              </a:ext>
            </a:extLst>
          </p:cNvPr>
          <p:cNvSpPr txBox="1"/>
          <p:nvPr/>
        </p:nvSpPr>
        <p:spPr>
          <a:xfrm>
            <a:off x="212652" y="5225373"/>
            <a:ext cx="93672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0" i="0" u="none" strike="noStrike" baseline="0" dirty="0">
                <a:solidFill>
                  <a:srgbClr val="000000"/>
                </a:solidFill>
                <a:latin typeface="Marianne"/>
              </a:rPr>
              <a:t>partager son écran, une application, un document … 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0" i="0" u="none" strike="noStrike" baseline="0" dirty="0">
                <a:solidFill>
                  <a:srgbClr val="000000"/>
                </a:solidFill>
                <a:latin typeface="Marianne"/>
              </a:rPr>
              <a:t>partager un tableau blanc interactif 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0" i="0" u="none" strike="noStrike" baseline="0" dirty="0">
                <a:solidFill>
                  <a:srgbClr val="000000"/>
                </a:solidFill>
                <a:latin typeface="Marianne"/>
              </a:rPr>
              <a:t>créer des sondages en direct 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0" i="0" u="none" strike="noStrike" baseline="0" dirty="0">
                <a:solidFill>
                  <a:srgbClr val="000000"/>
                </a:solidFill>
                <a:latin typeface="Marianne"/>
              </a:rPr>
              <a:t>partager des fichiers. </a:t>
            </a:r>
          </a:p>
        </p:txBody>
      </p:sp>
    </p:spTree>
    <p:extLst>
      <p:ext uri="{BB962C8B-B14F-4D97-AF65-F5344CB8AC3E}">
        <p14:creationId xmlns:p14="http://schemas.microsoft.com/office/powerpoint/2010/main" val="12883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15C7EC-F6AD-4811-981C-9EEF1BAA3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858382-321C-4B48-9FD0-CD773685C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95C981-B134-43C0-A3F9-1707C3383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AB0F3E-3623-4C74-B125-BAE980BD447C}"/>
              </a:ext>
            </a:extLst>
          </p:cNvPr>
          <p:cNvSpPr/>
          <p:nvPr/>
        </p:nvSpPr>
        <p:spPr>
          <a:xfrm>
            <a:off x="7033436" y="2103437"/>
            <a:ext cx="1961043" cy="3630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9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78CE3-A553-4D04-B89B-D9D66688A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E6606E-1B3A-4871-87E5-A6F934957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" y="0"/>
            <a:ext cx="9144000" cy="48378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0ED735-2790-4CB0-B9D0-06826E120C9E}"/>
              </a:ext>
            </a:extLst>
          </p:cNvPr>
          <p:cNvSpPr/>
          <p:nvPr/>
        </p:nvSpPr>
        <p:spPr>
          <a:xfrm>
            <a:off x="7033436" y="1517023"/>
            <a:ext cx="1961043" cy="3630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96B6C3-0E1F-496D-B5C4-DD0F5C6C07C7}"/>
              </a:ext>
            </a:extLst>
          </p:cNvPr>
          <p:cNvSpPr/>
          <p:nvPr/>
        </p:nvSpPr>
        <p:spPr>
          <a:xfrm>
            <a:off x="7022469" y="2055869"/>
            <a:ext cx="2110564" cy="3630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0245C8-E1E0-46BC-91F6-3DCFE0DA0C37}"/>
              </a:ext>
            </a:extLst>
          </p:cNvPr>
          <p:cNvSpPr/>
          <p:nvPr/>
        </p:nvSpPr>
        <p:spPr>
          <a:xfrm>
            <a:off x="1741967" y="474917"/>
            <a:ext cx="2064490" cy="8966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44A82D5-E6B5-40DA-90AA-6721381F6E97}"/>
              </a:ext>
            </a:extLst>
          </p:cNvPr>
          <p:cNvSpPr txBox="1"/>
          <p:nvPr/>
        </p:nvSpPr>
        <p:spPr>
          <a:xfrm>
            <a:off x="10967" y="4852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Il est possible d'utiliser sur son écran pour le diffuser sur la classe virtuelle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une page web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une </a:t>
            </a:r>
            <a:r>
              <a:rPr lang="fr-FR" sz="2400" dirty="0" err="1">
                <a:solidFill>
                  <a:srgbClr val="0070C0"/>
                </a:solidFill>
              </a:rPr>
              <a:t>video</a:t>
            </a:r>
            <a:r>
              <a:rPr lang="fr-FR" sz="2400" dirty="0">
                <a:solidFill>
                  <a:srgbClr val="0070C0"/>
                </a:solidFill>
              </a:rPr>
              <a:t> enregistrée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un document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81368F8-DD92-44E3-AB3B-B723A445E3D9}"/>
              </a:ext>
            </a:extLst>
          </p:cNvPr>
          <p:cNvCxnSpPr>
            <a:cxnSpLocks/>
          </p:cNvCxnSpPr>
          <p:nvPr/>
        </p:nvCxnSpPr>
        <p:spPr>
          <a:xfrm flipH="1">
            <a:off x="1977656" y="1616150"/>
            <a:ext cx="489432" cy="33314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88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85EB0F-30DC-4894-A0E1-05CF4154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3FA7D5-B415-4E27-A234-4085E398D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7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E7B81D-39F5-4DB0-B414-059CA2A0D263}"/>
              </a:ext>
            </a:extLst>
          </p:cNvPr>
          <p:cNvSpPr/>
          <p:nvPr/>
        </p:nvSpPr>
        <p:spPr>
          <a:xfrm>
            <a:off x="7033436" y="1166269"/>
            <a:ext cx="2110564" cy="687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BCD586-BB36-4166-97CC-DED7694DF730}"/>
              </a:ext>
            </a:extLst>
          </p:cNvPr>
          <p:cNvSpPr txBox="1"/>
          <p:nvPr/>
        </p:nvSpPr>
        <p:spPr>
          <a:xfrm>
            <a:off x="85061" y="5164682"/>
            <a:ext cx="8803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On peut faire apparaître à l'écran tout document fabriqué à l'avance et enregistré sur l'ordinateur</a:t>
            </a:r>
          </a:p>
          <a:p>
            <a:r>
              <a:rPr lang="fr-FR" b="1" dirty="0">
                <a:solidFill>
                  <a:srgbClr val="0070C0"/>
                </a:solidFill>
              </a:rPr>
              <a:t>IMAGE</a:t>
            </a:r>
          </a:p>
          <a:p>
            <a:r>
              <a:rPr lang="fr-FR" b="1" dirty="0">
                <a:solidFill>
                  <a:srgbClr val="0070C0"/>
                </a:solidFill>
              </a:rPr>
              <a:t>PDF </a:t>
            </a:r>
          </a:p>
          <a:p>
            <a:r>
              <a:rPr lang="fr-FR" b="1" dirty="0">
                <a:solidFill>
                  <a:srgbClr val="0070C0"/>
                </a:solidFill>
              </a:rPr>
              <a:t>POWERPOINT </a:t>
            </a:r>
          </a:p>
        </p:txBody>
      </p:sp>
    </p:spTree>
    <p:extLst>
      <p:ext uri="{BB962C8B-B14F-4D97-AF65-F5344CB8AC3E}">
        <p14:creationId xmlns:p14="http://schemas.microsoft.com/office/powerpoint/2010/main" val="40961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4DBF80-FCFE-4251-BCAD-CDCD3FDE8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8CEF33-62BA-4C8E-9BA1-384B3C8AD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47"/>
            <a:ext cx="9144000" cy="5143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34A67D3-4D7A-474B-8810-A84C0A707873}"/>
              </a:ext>
            </a:extLst>
          </p:cNvPr>
          <p:cNvSpPr txBox="1"/>
          <p:nvPr/>
        </p:nvSpPr>
        <p:spPr>
          <a:xfrm>
            <a:off x="909787" y="5491909"/>
            <a:ext cx="7324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On peut constituer des groupes de travail en choisissant les élèves que l'on veut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161F88-0F7D-4962-967B-F48289CCE62D}"/>
              </a:ext>
            </a:extLst>
          </p:cNvPr>
          <p:cNvSpPr/>
          <p:nvPr/>
        </p:nvSpPr>
        <p:spPr>
          <a:xfrm>
            <a:off x="7033436" y="1166269"/>
            <a:ext cx="2004238" cy="30973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8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5FABDA4-F7C8-47C9-A835-C8C5E3FB905E}"/>
              </a:ext>
            </a:extLst>
          </p:cNvPr>
          <p:cNvPicPr/>
          <p:nvPr/>
        </p:nvPicPr>
        <p:blipFill rotWithShape="1">
          <a:blip r:embed="rId2"/>
          <a:srcRect l="10913" t="16166" r="12037" b="14463"/>
          <a:stretch/>
        </p:blipFill>
        <p:spPr bwMode="auto">
          <a:xfrm>
            <a:off x="0" y="602015"/>
            <a:ext cx="9144000" cy="5554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793A1A-532E-4983-980E-9EC19FD34699}"/>
              </a:ext>
            </a:extLst>
          </p:cNvPr>
          <p:cNvSpPr/>
          <p:nvPr/>
        </p:nvSpPr>
        <p:spPr>
          <a:xfrm>
            <a:off x="6496492" y="1701210"/>
            <a:ext cx="2551815" cy="39446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A5EEABC-3ED2-48EC-ABB3-0632B156EE8A}"/>
              </a:ext>
            </a:extLst>
          </p:cNvPr>
          <p:cNvSpPr txBox="1"/>
          <p:nvPr/>
        </p:nvSpPr>
        <p:spPr>
          <a:xfrm>
            <a:off x="116958" y="0"/>
            <a:ext cx="8761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Marianne"/>
              </a:rPr>
              <a:t>C/ CREER UNE ACTIVITE DE CLASSE VIRTUELLE</a:t>
            </a:r>
            <a:endParaRPr lang="fr-FR" sz="2800" dirty="0">
              <a:solidFill>
                <a:srgbClr val="FF0000"/>
              </a:solidFill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218835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AD5C02-8AF0-42E5-B31C-86C769D8A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F388E-B6B3-461C-93BB-FA6A2E84B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593D43-2A6C-4EB0-8233-AE2F5B4D82D4}"/>
              </a:ext>
            </a:extLst>
          </p:cNvPr>
          <p:cNvPicPr/>
          <p:nvPr/>
        </p:nvPicPr>
        <p:blipFill rotWithShape="1">
          <a:blip r:embed="rId2"/>
          <a:srcRect l="10748" t="16167" r="10878" b="15050"/>
          <a:stretch/>
        </p:blipFill>
        <p:spPr bwMode="auto">
          <a:xfrm>
            <a:off x="0" y="200663"/>
            <a:ext cx="9144000" cy="62922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B42C7C-E539-4325-9417-80B4A2BABA17}"/>
              </a:ext>
            </a:extLst>
          </p:cNvPr>
          <p:cNvSpPr/>
          <p:nvPr/>
        </p:nvSpPr>
        <p:spPr>
          <a:xfrm>
            <a:off x="6496492" y="2775098"/>
            <a:ext cx="2551815" cy="1871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49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54C3E9A-AC62-4D70-93A6-B825792BC1B7}"/>
              </a:ext>
            </a:extLst>
          </p:cNvPr>
          <p:cNvSpPr txBox="1"/>
          <p:nvPr/>
        </p:nvSpPr>
        <p:spPr>
          <a:xfrm>
            <a:off x="0" y="0"/>
            <a:ext cx="8206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Quelques conseils pour réaliser votre classe virtuelle et optimiser les différents outils graphiques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B60056-CF1E-4A33-955C-279602F97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464"/>
            <a:ext cx="9144000" cy="58188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B90B6B-D911-4130-AE5A-2FCF1F92772B}"/>
              </a:ext>
            </a:extLst>
          </p:cNvPr>
          <p:cNvSpPr/>
          <p:nvPr/>
        </p:nvSpPr>
        <p:spPr>
          <a:xfrm>
            <a:off x="295268" y="1778739"/>
            <a:ext cx="291517" cy="4155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2930C1-EAFF-4C85-9309-3B51E535E149}"/>
              </a:ext>
            </a:extLst>
          </p:cNvPr>
          <p:cNvSpPr/>
          <p:nvPr/>
        </p:nvSpPr>
        <p:spPr>
          <a:xfrm>
            <a:off x="597640" y="1769880"/>
            <a:ext cx="291518" cy="4120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3AAD0-FB72-44F3-B709-FFA2C9F37E2A}"/>
              </a:ext>
            </a:extLst>
          </p:cNvPr>
          <p:cNvSpPr/>
          <p:nvPr/>
        </p:nvSpPr>
        <p:spPr>
          <a:xfrm>
            <a:off x="1444272" y="1769880"/>
            <a:ext cx="291518" cy="4120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DD5F42-6A4C-4F3C-B0DA-15761E1B88BE}"/>
              </a:ext>
            </a:extLst>
          </p:cNvPr>
          <p:cNvSpPr/>
          <p:nvPr/>
        </p:nvSpPr>
        <p:spPr>
          <a:xfrm>
            <a:off x="1735790" y="1769880"/>
            <a:ext cx="291518" cy="4120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83AFD8-A655-443C-89EE-29BDFFE3A5FA}"/>
              </a:ext>
            </a:extLst>
          </p:cNvPr>
          <p:cNvSpPr/>
          <p:nvPr/>
        </p:nvSpPr>
        <p:spPr>
          <a:xfrm>
            <a:off x="872986" y="1778739"/>
            <a:ext cx="291518" cy="4120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C25A4C-3B58-428A-AE27-B07A4B9823FF}"/>
              </a:ext>
            </a:extLst>
          </p:cNvPr>
          <p:cNvSpPr/>
          <p:nvPr/>
        </p:nvSpPr>
        <p:spPr>
          <a:xfrm>
            <a:off x="1146113" y="1778739"/>
            <a:ext cx="291518" cy="4120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27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0856022-EDD6-40C2-9AEC-689B0CAFD817}"/>
              </a:ext>
            </a:extLst>
          </p:cNvPr>
          <p:cNvSpPr txBox="1"/>
          <p:nvPr/>
        </p:nvSpPr>
        <p:spPr>
          <a:xfrm>
            <a:off x="549818" y="1011732"/>
            <a:ext cx="826457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Capter l’attention via la voix et via la qualité des visuels que vous allez proposer (en utilisant le pointeur/surligneur, des vidéos, des images, etc.).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b="1" i="0" u="none" strike="noStrike" baseline="0" dirty="0">
              <a:solidFill>
                <a:srgbClr val="0070C0"/>
              </a:solidFill>
              <a:latin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Inciter la participation via des interactions, des exercices,… et cela dès le début de votre intervention afin d’habituer vos participants à interagir.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b="1" i="0" u="none" strike="noStrike" baseline="0" dirty="0">
              <a:solidFill>
                <a:srgbClr val="0070C0"/>
              </a:solidFill>
              <a:latin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Faire des pauses structurantes régulièrement en invitant les apprenants à résumer ce qu’ils ont compris ou en leur demandant de poser des questions soit via le chat, soit en prenant la main. </a:t>
            </a:r>
            <a:endParaRPr lang="fr-FR" sz="2800" b="1" i="0" u="none" strike="noStrike" baseline="0" dirty="0">
              <a:solidFill>
                <a:srgbClr val="0070C0"/>
              </a:solidFill>
              <a:latin typeface="Wingdings" panose="05000000000000000000" pitchFamily="2" charset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DB719F-6403-4D3A-B82F-62E35B4B6D31}"/>
              </a:ext>
            </a:extLst>
          </p:cNvPr>
          <p:cNvSpPr txBox="1"/>
          <p:nvPr/>
        </p:nvSpPr>
        <p:spPr>
          <a:xfrm>
            <a:off x="164805" y="57625"/>
            <a:ext cx="8814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QUELQUES CONSEILS POUR FAVORISER L'ATTENTION DES ÉLÈVES </a:t>
            </a:r>
          </a:p>
        </p:txBody>
      </p:sp>
    </p:spTree>
    <p:extLst>
      <p:ext uri="{BB962C8B-B14F-4D97-AF65-F5344CB8AC3E}">
        <p14:creationId xmlns:p14="http://schemas.microsoft.com/office/powerpoint/2010/main" val="251481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CA58E04-BA2C-4742-A838-A31644685478}"/>
              </a:ext>
            </a:extLst>
          </p:cNvPr>
          <p:cNvSpPr txBox="1"/>
          <p:nvPr/>
        </p:nvSpPr>
        <p:spPr>
          <a:xfrm>
            <a:off x="95692" y="0"/>
            <a:ext cx="895261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Marianne"/>
              </a:rPr>
              <a:t>A/ CRÉER SA CLASSE VIRTUELLE AVEC GESTION DES PARTICIPANTS </a:t>
            </a:r>
            <a:endParaRPr lang="fr-FR" sz="2800" dirty="0">
              <a:solidFill>
                <a:srgbClr val="FF0000"/>
              </a:solidFill>
              <a:latin typeface="Marianne"/>
            </a:endParaRPr>
          </a:p>
          <a:p>
            <a:endParaRPr lang="fr-FR" sz="2800" dirty="0">
              <a:solidFill>
                <a:srgbClr val="000000"/>
              </a:solidFill>
              <a:latin typeface="Marianne"/>
            </a:endParaRPr>
          </a:p>
          <a:p>
            <a:endParaRPr lang="fr-FR" sz="2800" dirty="0">
              <a:solidFill>
                <a:srgbClr val="000000"/>
              </a:solidFill>
              <a:latin typeface="Marianne"/>
            </a:endParaRPr>
          </a:p>
          <a:p>
            <a:r>
              <a:rPr lang="fr-FR" sz="2800" dirty="0">
                <a:solidFill>
                  <a:srgbClr val="000000"/>
                </a:solidFill>
                <a:latin typeface="Marianne"/>
              </a:rPr>
              <a:t>Commencez par créer votre salle de classe virtuelle en accédant au cours « Classe Virtuelle » sur </a:t>
            </a:r>
            <a:r>
              <a:rPr lang="fr-FR" sz="2800" i="1" dirty="0">
                <a:solidFill>
                  <a:srgbClr val="000000"/>
                </a:solidFill>
                <a:latin typeface="Marianne"/>
              </a:rPr>
              <a:t>Ma classe à la maison </a:t>
            </a:r>
            <a:r>
              <a:rPr lang="fr-FR" sz="2800" dirty="0">
                <a:solidFill>
                  <a:srgbClr val="000000"/>
                </a:solidFill>
                <a:latin typeface="Marianne"/>
              </a:rPr>
              <a:t>et en cliquant sur le bouton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23A933-39C5-4D76-B3A3-F25AE559ABB5}"/>
              </a:ext>
            </a:extLst>
          </p:cNvPr>
          <p:cNvPicPr/>
          <p:nvPr/>
        </p:nvPicPr>
        <p:blipFill rotWithShape="1">
          <a:blip r:embed="rId2"/>
          <a:srcRect l="38525" t="48795" r="41138" b="13286"/>
          <a:stretch/>
        </p:blipFill>
        <p:spPr bwMode="auto">
          <a:xfrm>
            <a:off x="224885" y="3256331"/>
            <a:ext cx="3420481" cy="2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742B691-0B3E-4061-8A1C-583C546698DF}"/>
              </a:ext>
            </a:extLst>
          </p:cNvPr>
          <p:cNvSpPr txBox="1"/>
          <p:nvPr/>
        </p:nvSpPr>
        <p:spPr>
          <a:xfrm>
            <a:off x="3912781" y="3429000"/>
            <a:ext cx="4465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Il faut d’abord créer un compte en utilisant votre adresse académique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F6B314B-97F2-4D53-A8DF-3EEDCA879F51}"/>
              </a:ext>
            </a:extLst>
          </p:cNvPr>
          <p:cNvSpPr txBox="1"/>
          <p:nvPr/>
        </p:nvSpPr>
        <p:spPr>
          <a:xfrm>
            <a:off x="458800" y="1085920"/>
            <a:ext cx="8589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Allez dans internet et tapez </a:t>
            </a:r>
            <a:r>
              <a:rPr lang="fr-FR" sz="3200" b="1" dirty="0">
                <a:solidFill>
                  <a:srgbClr val="FF0000"/>
                </a:solidFill>
              </a:rPr>
              <a:t>CLASSE VIRTUELLE CNED</a:t>
            </a:r>
          </a:p>
        </p:txBody>
      </p:sp>
    </p:spTree>
    <p:extLst>
      <p:ext uri="{BB962C8B-B14F-4D97-AF65-F5344CB8AC3E}">
        <p14:creationId xmlns:p14="http://schemas.microsoft.com/office/powerpoint/2010/main" val="141359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3A5EB2-D2C0-4E8F-9DBF-FD7166ACD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DC4AB1-2F06-4509-8D51-FECEB5D68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82AD7E-3944-4612-9947-C7A8D56FC5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1185" y="404971"/>
            <a:ext cx="8802694" cy="57719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FAEE9B-0DAE-4F3D-A2BD-D35500062149}"/>
              </a:ext>
            </a:extLst>
          </p:cNvPr>
          <p:cNvSpPr/>
          <p:nvPr/>
        </p:nvSpPr>
        <p:spPr>
          <a:xfrm>
            <a:off x="3520706" y="3880882"/>
            <a:ext cx="1859368" cy="24310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866D1-35CC-4141-BEB5-A42186C3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EA340D-C9AE-417F-93C7-A7D659E1D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21F380-8144-4A01-9B26-09EE454ED8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3236" y="681037"/>
            <a:ext cx="8730763" cy="54959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126785-B3AE-4371-A924-E85170514FB6}"/>
              </a:ext>
            </a:extLst>
          </p:cNvPr>
          <p:cNvSpPr/>
          <p:nvPr/>
        </p:nvSpPr>
        <p:spPr>
          <a:xfrm>
            <a:off x="2404287" y="5358810"/>
            <a:ext cx="1859368" cy="7191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50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9AA736-1B78-49A8-AFAD-FDC6FBB4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AFD850-7E71-4491-B80D-072050D83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B5B830-ED1D-4BB7-AA20-BB3A64795C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782" y="487997"/>
            <a:ext cx="8202567" cy="55037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96D131-C8F3-469B-9273-3DF86655FCC8}"/>
              </a:ext>
            </a:extLst>
          </p:cNvPr>
          <p:cNvSpPr/>
          <p:nvPr/>
        </p:nvSpPr>
        <p:spPr>
          <a:xfrm>
            <a:off x="415999" y="4476307"/>
            <a:ext cx="1859368" cy="7935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36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BA5EDD-2C7B-44C3-B05F-FC833F62C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DDB76B-B7AA-4DC5-B232-088F7E164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DE9A1AD-0470-443D-B934-78A3C698A5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1812" y="680085"/>
            <a:ext cx="8173538" cy="54968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E5944F-651A-4CB1-BEDA-F617DB895DCA}"/>
              </a:ext>
            </a:extLst>
          </p:cNvPr>
          <p:cNvSpPr/>
          <p:nvPr/>
        </p:nvSpPr>
        <p:spPr>
          <a:xfrm>
            <a:off x="2404287" y="2658137"/>
            <a:ext cx="4209163" cy="37532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01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1191DE-1112-4128-BB16-F21F28C8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13F9D9-1EE8-415D-BFEF-83FED86B2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05612A-10DD-4FAB-BC29-389E07EAC0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3753" y="365125"/>
            <a:ext cx="8499299" cy="58118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AEE576-3222-4F60-8C2A-5CE178B7EFC0}"/>
              </a:ext>
            </a:extLst>
          </p:cNvPr>
          <p:cNvSpPr/>
          <p:nvPr/>
        </p:nvSpPr>
        <p:spPr>
          <a:xfrm>
            <a:off x="3603718" y="1594883"/>
            <a:ext cx="3169222" cy="5212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1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FB059-7DF2-45D0-911C-1A8528CA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fois inscrit vous pouvez vous connecter à votre classe virtuelle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C1BF45-B0A4-4C14-BB1C-B3E72B308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91C39C-2AD9-4EE7-8E99-9789459FB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220" b="17235"/>
          <a:stretch/>
        </p:blipFill>
        <p:spPr>
          <a:xfrm>
            <a:off x="0" y="1825625"/>
            <a:ext cx="9144000" cy="24454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ADF645-BD6D-4EA9-B596-AFED9C33AF67}"/>
              </a:ext>
            </a:extLst>
          </p:cNvPr>
          <p:cNvSpPr/>
          <p:nvPr/>
        </p:nvSpPr>
        <p:spPr>
          <a:xfrm>
            <a:off x="7202895" y="3048369"/>
            <a:ext cx="1626780" cy="12227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2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1244</TotalTime>
  <Words>699</Words>
  <Application>Microsoft Office PowerPoint</Application>
  <PresentationFormat>Affichage à l'écran (4:3)</PresentationFormat>
  <Paragraphs>70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Marianne</vt:lpstr>
      <vt:lpstr>Wingdings</vt:lpstr>
      <vt:lpstr>Thème Office</vt:lpstr>
      <vt:lpstr>FORMATION PROFESSEURS COLLÈGE CHARCOT </vt:lpstr>
      <vt:lpstr>Pourquoi une classe virtuelle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fois inscrit vous pouvez vous connecter à votre classe virtuelle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 Roussel</dc:creator>
  <cp:lastModifiedBy>frederic Roussel</cp:lastModifiedBy>
  <cp:revision>34</cp:revision>
  <dcterms:created xsi:type="dcterms:W3CDTF">2020-11-07T23:41:10Z</dcterms:created>
  <dcterms:modified xsi:type="dcterms:W3CDTF">2021-01-31T14:43:57Z</dcterms:modified>
</cp:coreProperties>
</file>