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81813" cy="100028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7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r-FR" sz="2400" b="0" strike="noStrike" spc="-1">
                <a:solidFill>
                  <a:srgbClr val="40458C"/>
                </a:solidFill>
                <a:latin typeface="Tahoma"/>
              </a:rPr>
              <a:t>Cliquez pour déplacer la diapo</a:t>
            </a: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fr-FR" sz="2000" b="0" strike="noStrike" spc="-1">
                <a:latin typeface="Arial"/>
              </a:rPr>
              <a:t>Cliquez pour modifier le format des notes</a:t>
            </a:r>
          </a:p>
        </p:txBody>
      </p:sp>
      <p:sp>
        <p:nvSpPr>
          <p:cNvPr id="10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&lt;en-tête&gt;</a:t>
            </a:r>
          </a:p>
        </p:txBody>
      </p:sp>
      <p:sp>
        <p:nvSpPr>
          <p:cNvPr id="10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>
              <a:buNone/>
            </a:pPr>
            <a:r>
              <a:rPr lang="fr-FR" sz="1400" b="0" strike="noStrike" spc="-1">
                <a:latin typeface="Times New Roman"/>
              </a:rPr>
              <a:t>&lt;date/heure&gt;</a:t>
            </a:r>
          </a:p>
        </p:txBody>
      </p:sp>
      <p:sp>
        <p:nvSpPr>
          <p:cNvPr id="10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fr-FR" sz="1400" b="0" strike="noStrike" spc="-1">
                <a:latin typeface="Times New Roman"/>
              </a:rPr>
              <a:t>&lt;pied de page&gt;</a:t>
            </a:r>
          </a:p>
        </p:txBody>
      </p:sp>
      <p:sp>
        <p:nvSpPr>
          <p:cNvPr id="10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buNone/>
            </a:pPr>
            <a:fld id="{8265F745-1D7E-4BE1-BC7D-958EF25FB1F3}" type="slidenum">
              <a:rPr lang="fr-FR" sz="1400" b="0" strike="noStrike" spc="-1">
                <a:latin typeface="Times New Roman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sldNum"/>
          </p:nvPr>
        </p:nvSpPr>
        <p:spPr>
          <a:xfrm>
            <a:off x="3899520" y="9502560"/>
            <a:ext cx="2981880" cy="499680"/>
          </a:xfrm>
          <a:prstGeom prst="rect">
            <a:avLst/>
          </a:prstGeom>
          <a:noFill/>
          <a:ln w="0">
            <a:noFill/>
          </a:ln>
        </p:spPr>
        <p:txBody>
          <a:bodyPr lIns="93960" tIns="47160" rIns="93960" bIns="47160" numCol="1" spcCol="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F9A6FFFD-B012-43AC-B9F5-4881D5973C69}" type="slidenum">
              <a:rPr lang="fr-FR" sz="1200" b="0" strike="noStrike" spc="-1">
                <a:latin typeface="Times New Roman"/>
              </a:rPr>
              <a:t>1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153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41400" y="750960"/>
            <a:ext cx="4998600" cy="3750840"/>
          </a:xfrm>
          <a:prstGeom prst="rect">
            <a:avLst/>
          </a:prstGeom>
          <a:ln w="0">
            <a:noFill/>
          </a:ln>
        </p:spPr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917640" y="4751280"/>
            <a:ext cx="5046480" cy="4501080"/>
          </a:xfrm>
          <a:prstGeom prst="rect">
            <a:avLst/>
          </a:prstGeom>
          <a:noFill/>
          <a:ln w="0">
            <a:noFill/>
          </a:ln>
        </p:spPr>
        <p:txBody>
          <a:bodyPr lIns="93960" tIns="47160" rIns="93960" bIns="47160" numCol="1" spcCol="0" anchor="t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sldNum"/>
          </p:nvPr>
        </p:nvSpPr>
        <p:spPr>
          <a:xfrm>
            <a:off x="3899520" y="9502560"/>
            <a:ext cx="2981880" cy="499680"/>
          </a:xfrm>
          <a:prstGeom prst="rect">
            <a:avLst/>
          </a:prstGeom>
          <a:noFill/>
          <a:ln w="0">
            <a:noFill/>
          </a:ln>
        </p:spPr>
        <p:txBody>
          <a:bodyPr lIns="93960" tIns="47160" rIns="93960" bIns="47160" numCol="1" spcCol="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449E730C-FB30-4184-92B0-3EE23BB61EF2}" type="slidenum">
              <a:rPr lang="fr-FR" sz="1200" b="0" strike="noStrike" spc="-1">
                <a:latin typeface="Times New Roman"/>
              </a:rPr>
              <a:t>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156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41400" y="750960"/>
            <a:ext cx="4998600" cy="3750840"/>
          </a:xfrm>
          <a:prstGeom prst="rect">
            <a:avLst/>
          </a:prstGeom>
          <a:ln w="0">
            <a:noFill/>
          </a:ln>
        </p:spPr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917640" y="4751280"/>
            <a:ext cx="5046480" cy="4501080"/>
          </a:xfrm>
          <a:prstGeom prst="rect">
            <a:avLst/>
          </a:prstGeom>
          <a:noFill/>
          <a:ln w="0">
            <a:noFill/>
          </a:ln>
        </p:spPr>
        <p:txBody>
          <a:bodyPr lIns="93960" tIns="47160" rIns="93960" bIns="47160" numCol="1" spcCol="0" anchor="t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sldNum"/>
          </p:nvPr>
        </p:nvSpPr>
        <p:spPr>
          <a:xfrm>
            <a:off x="3899520" y="9502560"/>
            <a:ext cx="2981880" cy="499680"/>
          </a:xfrm>
          <a:prstGeom prst="rect">
            <a:avLst/>
          </a:prstGeom>
          <a:noFill/>
          <a:ln w="0">
            <a:noFill/>
          </a:ln>
        </p:spPr>
        <p:txBody>
          <a:bodyPr lIns="93960" tIns="47160" rIns="93960" bIns="47160" numCol="1" spcCol="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C6AC5CD0-9704-4499-8AAE-5C0B23D6148C}" type="slidenum">
              <a:rPr lang="fr-FR" sz="1200" b="0" strike="noStrike" spc="-1">
                <a:latin typeface="Times New Roman"/>
              </a:rPr>
              <a:t>3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159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41388" y="750888"/>
            <a:ext cx="4999037" cy="3751262"/>
          </a:xfrm>
          <a:prstGeom prst="rect">
            <a:avLst/>
          </a:prstGeom>
          <a:ln w="0">
            <a:noFill/>
          </a:ln>
        </p:spPr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917640" y="4751280"/>
            <a:ext cx="5046480" cy="4501080"/>
          </a:xfrm>
          <a:prstGeom prst="rect">
            <a:avLst/>
          </a:prstGeom>
          <a:noFill/>
          <a:ln w="0">
            <a:noFill/>
          </a:ln>
        </p:spPr>
        <p:txBody>
          <a:bodyPr lIns="93960" tIns="47160" rIns="93960" bIns="47160" numCol="1" spcCol="0" anchor="t">
            <a:noAutofit/>
          </a:bodyPr>
          <a:lstStyle/>
          <a:p>
            <a:endParaRPr lang="fr-FR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24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24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24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8000"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8000"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8000"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9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8000"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10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8000"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10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8000"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24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24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24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2400" b="0" strike="noStrike" spc="-1">
              <a:solidFill>
                <a:srgbClr val="40458C"/>
              </a:solidFill>
              <a:latin typeface="Tahom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24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24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24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fr-FR" sz="3200" b="0" strike="noStrike" spc="-1">
              <a:solidFill>
                <a:srgbClr val="40458C"/>
              </a:solidFill>
              <a:latin typeface="Tahom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67" name="Group 3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" name="Group 4"/>
              <p:cNvGrpSpPr/>
              <p:nvPr/>
            </p:nvGrpSpPr>
            <p:grpSpPr>
              <a:xfrm>
                <a:off x="0" y="304560"/>
                <a:ext cx="9144000" cy="6401160"/>
                <a:chOff x="0" y="304560"/>
                <a:chExt cx="9144000" cy="6401160"/>
              </a:xfrm>
            </p:grpSpPr>
            <p:sp>
              <p:nvSpPr>
                <p:cNvPr id="3" name="Line 5"/>
                <p:cNvSpPr/>
                <p:nvPr/>
              </p:nvSpPr>
              <p:spPr>
                <a:xfrm>
                  <a:off x="0" y="30456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" name="Line 6"/>
                <p:cNvSpPr/>
                <p:nvPr/>
              </p:nvSpPr>
              <p:spPr>
                <a:xfrm>
                  <a:off x="0" y="60948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" name="Line 7"/>
                <p:cNvSpPr/>
                <p:nvPr/>
              </p:nvSpPr>
              <p:spPr>
                <a:xfrm>
                  <a:off x="0" y="91440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6" name="Line 8"/>
                <p:cNvSpPr/>
                <p:nvPr/>
              </p:nvSpPr>
              <p:spPr>
                <a:xfrm>
                  <a:off x="0" y="121896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7" name="Line 9"/>
                <p:cNvSpPr/>
                <p:nvPr/>
              </p:nvSpPr>
              <p:spPr>
                <a:xfrm>
                  <a:off x="0" y="152388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8" name="Line 10"/>
                <p:cNvSpPr/>
                <p:nvPr/>
              </p:nvSpPr>
              <p:spPr>
                <a:xfrm>
                  <a:off x="0" y="182880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9" name="Line 11"/>
                <p:cNvSpPr/>
                <p:nvPr/>
              </p:nvSpPr>
              <p:spPr>
                <a:xfrm>
                  <a:off x="0" y="213336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" name="Line 12"/>
                <p:cNvSpPr/>
                <p:nvPr/>
              </p:nvSpPr>
              <p:spPr>
                <a:xfrm>
                  <a:off x="0" y="243828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1" name="Line 13"/>
                <p:cNvSpPr/>
                <p:nvPr/>
              </p:nvSpPr>
              <p:spPr>
                <a:xfrm>
                  <a:off x="0" y="274320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2" name="Line 14"/>
                <p:cNvSpPr/>
                <p:nvPr/>
              </p:nvSpPr>
              <p:spPr>
                <a:xfrm>
                  <a:off x="0" y="304776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3" name="Line 15"/>
                <p:cNvSpPr/>
                <p:nvPr/>
              </p:nvSpPr>
              <p:spPr>
                <a:xfrm>
                  <a:off x="0" y="335268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4" name="Line 16"/>
                <p:cNvSpPr/>
                <p:nvPr/>
              </p:nvSpPr>
              <p:spPr>
                <a:xfrm>
                  <a:off x="0" y="365760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5" name="Line 17"/>
                <p:cNvSpPr/>
                <p:nvPr/>
              </p:nvSpPr>
              <p:spPr>
                <a:xfrm>
                  <a:off x="0" y="396216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6" name="Line 18"/>
                <p:cNvSpPr/>
                <p:nvPr/>
              </p:nvSpPr>
              <p:spPr>
                <a:xfrm>
                  <a:off x="0" y="426708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7" name="Line 19"/>
                <p:cNvSpPr/>
                <p:nvPr/>
              </p:nvSpPr>
              <p:spPr>
                <a:xfrm>
                  <a:off x="0" y="457200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" name="Line 20"/>
                <p:cNvSpPr/>
                <p:nvPr/>
              </p:nvSpPr>
              <p:spPr>
                <a:xfrm>
                  <a:off x="0" y="487656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" name="Line 21"/>
                <p:cNvSpPr/>
                <p:nvPr/>
              </p:nvSpPr>
              <p:spPr>
                <a:xfrm>
                  <a:off x="0" y="518148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0" name="Line 22"/>
                <p:cNvSpPr/>
                <p:nvPr/>
              </p:nvSpPr>
              <p:spPr>
                <a:xfrm>
                  <a:off x="0" y="548640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1" name="Line 23"/>
                <p:cNvSpPr/>
                <p:nvPr/>
              </p:nvSpPr>
              <p:spPr>
                <a:xfrm>
                  <a:off x="0" y="579096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2" name="Line 24"/>
                <p:cNvSpPr/>
                <p:nvPr/>
              </p:nvSpPr>
              <p:spPr>
                <a:xfrm>
                  <a:off x="0" y="609588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3" name="Line 25"/>
                <p:cNvSpPr/>
                <p:nvPr/>
              </p:nvSpPr>
              <p:spPr>
                <a:xfrm>
                  <a:off x="0" y="640080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4" name="Line 26"/>
                <p:cNvSpPr/>
                <p:nvPr/>
              </p:nvSpPr>
              <p:spPr>
                <a:xfrm>
                  <a:off x="0" y="6705360"/>
                  <a:ext cx="9144000" cy="36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25" name="Group 27"/>
              <p:cNvGrpSpPr/>
              <p:nvPr/>
            </p:nvGrpSpPr>
            <p:grpSpPr>
              <a:xfrm>
                <a:off x="304560" y="0"/>
                <a:ext cx="8534880" cy="6858000"/>
                <a:chOff x="304560" y="0"/>
                <a:chExt cx="8534880" cy="6858000"/>
              </a:xfrm>
            </p:grpSpPr>
            <p:sp>
              <p:nvSpPr>
                <p:cNvPr id="26" name="Line 28"/>
                <p:cNvSpPr/>
                <p:nvPr/>
              </p:nvSpPr>
              <p:spPr>
                <a:xfrm>
                  <a:off x="30456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7" name="Line 29"/>
                <p:cNvSpPr/>
                <p:nvPr/>
              </p:nvSpPr>
              <p:spPr>
                <a:xfrm>
                  <a:off x="60948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8" name="Line 30"/>
                <p:cNvSpPr/>
                <p:nvPr/>
              </p:nvSpPr>
              <p:spPr>
                <a:xfrm>
                  <a:off x="91440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29" name="Line 31"/>
                <p:cNvSpPr/>
                <p:nvPr/>
              </p:nvSpPr>
              <p:spPr>
                <a:xfrm>
                  <a:off x="121896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0" name="Line 32"/>
                <p:cNvSpPr/>
                <p:nvPr/>
              </p:nvSpPr>
              <p:spPr>
                <a:xfrm>
                  <a:off x="152388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1" name="Line 33"/>
                <p:cNvSpPr/>
                <p:nvPr/>
              </p:nvSpPr>
              <p:spPr>
                <a:xfrm>
                  <a:off x="182880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2" name="Line 34"/>
                <p:cNvSpPr/>
                <p:nvPr/>
              </p:nvSpPr>
              <p:spPr>
                <a:xfrm>
                  <a:off x="213336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" name="Line 35"/>
                <p:cNvSpPr/>
                <p:nvPr/>
              </p:nvSpPr>
              <p:spPr>
                <a:xfrm>
                  <a:off x="243828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4" name="Line 36"/>
                <p:cNvSpPr/>
                <p:nvPr/>
              </p:nvSpPr>
              <p:spPr>
                <a:xfrm>
                  <a:off x="274320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" name="Line 37"/>
                <p:cNvSpPr/>
                <p:nvPr/>
              </p:nvSpPr>
              <p:spPr>
                <a:xfrm>
                  <a:off x="304776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6" name="Line 38"/>
                <p:cNvSpPr/>
                <p:nvPr/>
              </p:nvSpPr>
              <p:spPr>
                <a:xfrm>
                  <a:off x="335268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7" name="Line 39"/>
                <p:cNvSpPr/>
                <p:nvPr/>
              </p:nvSpPr>
              <p:spPr>
                <a:xfrm>
                  <a:off x="365760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8" name="Line 40"/>
                <p:cNvSpPr/>
                <p:nvPr/>
              </p:nvSpPr>
              <p:spPr>
                <a:xfrm>
                  <a:off x="396216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" name="Line 41"/>
                <p:cNvSpPr/>
                <p:nvPr/>
              </p:nvSpPr>
              <p:spPr>
                <a:xfrm>
                  <a:off x="426708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0" name="Line 42"/>
                <p:cNvSpPr/>
                <p:nvPr/>
              </p:nvSpPr>
              <p:spPr>
                <a:xfrm>
                  <a:off x="457200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1" name="Line 43"/>
                <p:cNvSpPr/>
                <p:nvPr/>
              </p:nvSpPr>
              <p:spPr>
                <a:xfrm>
                  <a:off x="487656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2" name="Line 44"/>
                <p:cNvSpPr/>
                <p:nvPr/>
              </p:nvSpPr>
              <p:spPr>
                <a:xfrm>
                  <a:off x="518148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3" name="Line 45"/>
                <p:cNvSpPr/>
                <p:nvPr/>
              </p:nvSpPr>
              <p:spPr>
                <a:xfrm>
                  <a:off x="548640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4" name="Line 46"/>
                <p:cNvSpPr/>
                <p:nvPr/>
              </p:nvSpPr>
              <p:spPr>
                <a:xfrm>
                  <a:off x="579096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5" name="Line 47"/>
                <p:cNvSpPr/>
                <p:nvPr/>
              </p:nvSpPr>
              <p:spPr>
                <a:xfrm>
                  <a:off x="609588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6" name="Line 48"/>
                <p:cNvSpPr/>
                <p:nvPr/>
              </p:nvSpPr>
              <p:spPr>
                <a:xfrm>
                  <a:off x="640080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" name="Line 49"/>
                <p:cNvSpPr/>
                <p:nvPr/>
              </p:nvSpPr>
              <p:spPr>
                <a:xfrm>
                  <a:off x="670536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8" name="Line 50"/>
                <p:cNvSpPr/>
                <p:nvPr/>
              </p:nvSpPr>
              <p:spPr>
                <a:xfrm>
                  <a:off x="701028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9" name="Line 51"/>
                <p:cNvSpPr/>
                <p:nvPr/>
              </p:nvSpPr>
              <p:spPr>
                <a:xfrm>
                  <a:off x="731520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0" name="Line 52"/>
                <p:cNvSpPr/>
                <p:nvPr/>
              </p:nvSpPr>
              <p:spPr>
                <a:xfrm>
                  <a:off x="761976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1" name="Line 53"/>
                <p:cNvSpPr/>
                <p:nvPr/>
              </p:nvSpPr>
              <p:spPr>
                <a:xfrm>
                  <a:off x="792468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2" name="Line 54"/>
                <p:cNvSpPr/>
                <p:nvPr/>
              </p:nvSpPr>
              <p:spPr>
                <a:xfrm>
                  <a:off x="822960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3" name="Line 55"/>
                <p:cNvSpPr/>
                <p:nvPr/>
              </p:nvSpPr>
              <p:spPr>
                <a:xfrm>
                  <a:off x="853416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4" name="Line 56"/>
                <p:cNvSpPr/>
                <p:nvPr/>
              </p:nvSpPr>
              <p:spPr>
                <a:xfrm>
                  <a:off x="8839080" y="0"/>
                  <a:ext cx="360" cy="6858000"/>
                </a:xfrm>
                <a:prstGeom prst="line">
                  <a:avLst/>
                </a:prstGeom>
                <a:ln w="9525">
                  <a:solidFill>
                    <a:srgbClr val="FFFFFF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55" name="Rectangle 57"/>
            <p:cNvSpPr/>
            <p:nvPr/>
          </p:nvSpPr>
          <p:spPr>
            <a:xfrm>
              <a:off x="3352680" y="0"/>
              <a:ext cx="5790960" cy="151920"/>
            </a:xfrm>
            <a:prstGeom prst="rect">
              <a:avLst/>
            </a:prstGeom>
            <a:pattFill prst="openDmnd">
              <a:fgClr>
                <a:srgbClr val="CFDBFD"/>
              </a:fgClr>
              <a:bgClr>
                <a:srgbClr val="FFFFFF"/>
              </a:bgClr>
            </a:patt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sp>
          <p:nvSpPr>
            <p:cNvPr id="56" name="Line 58"/>
            <p:cNvSpPr/>
            <p:nvPr/>
          </p:nvSpPr>
          <p:spPr>
            <a:xfrm>
              <a:off x="8839080" y="0"/>
              <a:ext cx="360" cy="2361960"/>
            </a:xfrm>
            <a:prstGeom prst="line">
              <a:avLst/>
            </a:prstGeom>
            <a:ln w="9525">
              <a:solidFill>
                <a:srgbClr val="6F89F7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grpSp>
          <p:nvGrpSpPr>
            <p:cNvPr id="57" name="Group 59"/>
            <p:cNvGrpSpPr/>
            <p:nvPr/>
          </p:nvGrpSpPr>
          <p:grpSpPr>
            <a:xfrm>
              <a:off x="414000" y="1415880"/>
              <a:ext cx="1784520" cy="2324160"/>
              <a:chOff x="414000" y="1415880"/>
              <a:chExt cx="1784520" cy="2324160"/>
            </a:xfrm>
          </p:grpSpPr>
          <p:sp>
            <p:nvSpPr>
              <p:cNvPr id="58" name="Line 60"/>
              <p:cNvSpPr/>
              <p:nvPr/>
            </p:nvSpPr>
            <p:spPr>
              <a:xfrm flipH="1">
                <a:off x="414000" y="1513800"/>
                <a:ext cx="1784520" cy="360"/>
              </a:xfrm>
              <a:prstGeom prst="line">
                <a:avLst/>
              </a:prstGeom>
              <a:ln w="9525">
                <a:solidFill>
                  <a:srgbClr val="6F89F7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fr-FR"/>
              </a:p>
            </p:txBody>
          </p:sp>
          <p:sp>
            <p:nvSpPr>
              <p:cNvPr id="59" name="Line 61"/>
              <p:cNvSpPr/>
              <p:nvPr/>
            </p:nvSpPr>
            <p:spPr>
              <a:xfrm>
                <a:off x="608040" y="1419120"/>
                <a:ext cx="360" cy="2320920"/>
              </a:xfrm>
              <a:prstGeom prst="line">
                <a:avLst/>
              </a:prstGeom>
              <a:ln w="9525">
                <a:solidFill>
                  <a:srgbClr val="6F89F7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fr-FR"/>
              </a:p>
            </p:txBody>
          </p:sp>
          <p:sp>
            <p:nvSpPr>
              <p:cNvPr id="60" name="Arc 62"/>
              <p:cNvSpPr/>
              <p:nvPr/>
            </p:nvSpPr>
            <p:spPr>
              <a:xfrm flipH="1">
                <a:off x="512280" y="1415880"/>
                <a:ext cx="192960" cy="192600"/>
              </a:xfrm>
              <a:custGeom>
                <a:avLst/>
                <a:gdLst/>
                <a:ahLst/>
                <a:cxnLst/>
                <a:rect l="l" t="t" r="r" b="b"/>
                <a:pathLst>
                  <a:path w="43195" h="4320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6F89F7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61" name="PlaceHolder 1"/>
          <p:cNvSpPr>
            <a:spLocks noGrp="1"/>
          </p:cNvSpPr>
          <p:nvPr>
            <p:ph type="dt"/>
          </p:nvPr>
        </p:nvSpPr>
        <p:spPr>
          <a:xfrm>
            <a:off x="685800" y="6248520"/>
            <a:ext cx="1904760" cy="4568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b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120" cy="4568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b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4760" cy="4568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93282401-505B-4C01-BCA6-C547CA210164}" type="slidenum">
              <a:rPr lang="fr-FR" sz="1400" b="0" strike="noStrike" spc="-1">
                <a:solidFill>
                  <a:srgbClr val="40458C"/>
                </a:solidFill>
                <a:latin typeface="Tahoma"/>
              </a:rPr>
              <a:t>‹N°›</a:t>
            </a:fld>
            <a:endParaRPr lang="fr-FR" sz="1400" b="0" strike="noStrike" spc="-1">
              <a:latin typeface="Times New Roman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r-FR" sz="2400" b="0" strike="noStrike" spc="-1">
                <a:solidFill>
                  <a:srgbClr val="40458C"/>
                </a:solidFill>
                <a:latin typeface="Tahoma"/>
              </a:rPr>
              <a:t>Cliquez pour éditer le format du texte-titre</a:t>
            </a:r>
          </a:p>
        </p:txBody>
      </p:sp>
      <p:sp>
        <p:nvSpPr>
          <p:cNvPr id="6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solidFill>
                  <a:srgbClr val="40458C"/>
                </a:solidFill>
                <a:latin typeface="Tahoma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400" b="0" strike="noStrike" spc="-1">
                <a:solidFill>
                  <a:srgbClr val="40458C"/>
                </a:solidFill>
                <a:latin typeface="Tahoma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40458C"/>
                </a:solidFill>
                <a:latin typeface="Tahoma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40458C"/>
                </a:solidFill>
                <a:latin typeface="Tahoma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40458C"/>
                </a:solidFill>
                <a:latin typeface="Tahoma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40458C"/>
                </a:solidFill>
                <a:latin typeface="Tahoma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40458C"/>
                </a:solidFill>
                <a:latin typeface="Tahoma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6" descr="BD13656_"/>
          <p:cNvPicPr/>
          <p:nvPr/>
        </p:nvPicPr>
        <p:blipFill>
          <a:blip r:embed="rId3"/>
          <a:stretch/>
        </p:blipFill>
        <p:spPr>
          <a:xfrm>
            <a:off x="-762120" y="1775520"/>
            <a:ext cx="3504960" cy="3939840"/>
          </a:xfrm>
          <a:prstGeom prst="rect">
            <a:avLst/>
          </a:prstGeom>
          <a:ln w="0">
            <a:noFill/>
          </a:ln>
        </p:spPr>
      </p:pic>
      <p:pic>
        <p:nvPicPr>
          <p:cNvPr id="109" name="Picture 7" descr="BD13708_"/>
          <p:cNvPicPr/>
          <p:nvPr/>
        </p:nvPicPr>
        <p:blipFill>
          <a:blip r:embed="rId4"/>
          <a:stretch/>
        </p:blipFill>
        <p:spPr>
          <a:xfrm>
            <a:off x="1999440" y="2438280"/>
            <a:ext cx="1944360" cy="3123720"/>
          </a:xfrm>
          <a:prstGeom prst="rect">
            <a:avLst/>
          </a:prstGeom>
          <a:ln w="0">
            <a:noFill/>
          </a:ln>
        </p:spPr>
      </p:pic>
      <p:pic>
        <p:nvPicPr>
          <p:cNvPr id="110" name="Picture 18" descr="Image result for icon temple"/>
          <p:cNvPicPr/>
          <p:nvPr/>
        </p:nvPicPr>
        <p:blipFill>
          <a:blip r:embed="rId5"/>
          <a:stretch/>
        </p:blipFill>
        <p:spPr>
          <a:xfrm>
            <a:off x="3944160" y="705600"/>
            <a:ext cx="5180040" cy="5180040"/>
          </a:xfrm>
          <a:prstGeom prst="rect">
            <a:avLst/>
          </a:prstGeom>
          <a:ln w="0">
            <a:noFill/>
          </a:ln>
        </p:spPr>
      </p:pic>
      <p:sp>
        <p:nvSpPr>
          <p:cNvPr id="111" name="Text Box 2"/>
          <p:cNvSpPr/>
          <p:nvPr/>
        </p:nvSpPr>
        <p:spPr>
          <a:xfrm>
            <a:off x="2590920" y="304920"/>
            <a:ext cx="6095520" cy="75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strike="noStrike" spc="-1">
                <a:solidFill>
                  <a:srgbClr val="40458C"/>
                </a:solidFill>
                <a:latin typeface="Tahoma"/>
              </a:rPr>
              <a:t>HISTOIRE GEOGRAPHIE EDUCATION CIVIQUE</a:t>
            </a:r>
            <a:endParaRPr lang="fr-F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i="1" strike="noStrike" spc="-1">
                <a:solidFill>
                  <a:srgbClr val="40458C"/>
                </a:solidFill>
                <a:latin typeface="Tahoma"/>
              </a:rPr>
              <a:t>L’oral au brevet des collèges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112" name="Rectangle 1"/>
          <p:cNvSpPr/>
          <p:nvPr/>
        </p:nvSpPr>
        <p:spPr>
          <a:xfrm>
            <a:off x="4818600" y="1573560"/>
            <a:ext cx="3654000" cy="173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5400" b="1" strike="noStrike" spc="-1">
                <a:solidFill>
                  <a:srgbClr val="B3C0FF"/>
                </a:solidFill>
                <a:latin typeface="Tahoma"/>
              </a:rPr>
              <a:t>REUSSITE</a:t>
            </a:r>
            <a:endParaRPr lang="fr-FR" sz="5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fr-FR" sz="5400" b="1" strike="noStrike" spc="-1">
                <a:solidFill>
                  <a:srgbClr val="B3C0FF"/>
                </a:solidFill>
                <a:latin typeface="Tahoma"/>
              </a:rPr>
              <a:t>DNB</a:t>
            </a:r>
            <a:endParaRPr lang="fr-FR" sz="5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widt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width*sin(2.5*pi*$)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AutoShape 2"/>
          <p:cNvSpPr/>
          <p:nvPr/>
        </p:nvSpPr>
        <p:spPr>
          <a:xfrm>
            <a:off x="228600" y="1371600"/>
            <a:ext cx="8457840" cy="49525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solidFill>
              <a:srgbClr val="1F497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marL="457200"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1" strike="noStrike" spc="-1" dirty="0">
                <a:solidFill>
                  <a:srgbClr val="40458C"/>
                </a:solidFill>
                <a:latin typeface="Wingdings"/>
              </a:rPr>
              <a:t>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Century Gothic"/>
              </a:rPr>
              <a:t>Quelques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 conseils pour un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Century Gothic"/>
              </a:rPr>
              <a:t>entretien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Century Gothic"/>
              </a:rPr>
              <a:t>réussi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 :</a:t>
            </a:r>
            <a:endParaRPr lang="fr-FR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40458C"/>
                </a:solidFill>
                <a:latin typeface="Wingdings"/>
              </a:rPr>
              <a:t></a:t>
            </a:r>
            <a:r>
              <a:rPr lang="en-US" sz="2000" b="0" strike="noStrike" spc="-1" dirty="0">
                <a:solidFill>
                  <a:srgbClr val="40458C"/>
                </a:solidFill>
                <a:latin typeface="Calibri"/>
              </a:rPr>
              <a:t>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Écoutez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bien les questions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ou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les remarques du jury ;</a:t>
            </a:r>
            <a:endParaRPr lang="fr-FR" sz="2000" b="0" strike="noStrike" spc="-1" dirty="0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40458C"/>
                </a:solidFill>
                <a:latin typeface="Wingdings"/>
              </a:rPr>
              <a:t>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Répondez aux questions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posées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en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utilisant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Century Gothic"/>
              </a:rPr>
              <a:t>vos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Century Gothic"/>
              </a:rPr>
              <a:t>connaissances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 ;</a:t>
            </a:r>
            <a:endParaRPr lang="fr-FR" sz="2000" b="0" strike="noStrike" spc="-1" dirty="0">
              <a:latin typeface="Arial"/>
            </a:endParaRPr>
          </a:p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Pour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répondre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à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une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question,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essayez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d’adopter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la structure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suivante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 :</a:t>
            </a:r>
            <a:endParaRPr lang="fr-FR" sz="2000" spc="-1" dirty="0"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fr-FR" sz="2000" b="0" strike="noStrike" spc="-1" dirty="0">
                <a:solidFill>
                  <a:srgbClr val="40458C"/>
                </a:solidFill>
                <a:latin typeface="Arial"/>
              </a:rPr>
              <a:t>-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J’exprime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une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idée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Clr>
                <a:srgbClr val="40458C"/>
              </a:buClr>
              <a:buFont typeface="Century Gothic"/>
              <a:buChar char="-"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Je la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justifie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par un argument</a:t>
            </a:r>
            <a:endParaRPr lang="fr-FR" sz="2000" b="0" strike="noStrike" spc="-1" dirty="0">
              <a:latin typeface="Arial"/>
            </a:endParaRPr>
          </a:p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0" algn="l"/>
              </a:tabLst>
            </a:pP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Pour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Century Gothic"/>
              </a:rPr>
              <a:t>exprimer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Century Gothic"/>
              </a:rPr>
              <a:t>ses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Century Gothic"/>
              </a:rPr>
              <a:t>idées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, il faut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Century Gothic"/>
              </a:rPr>
              <a:t>préférer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 les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Century Gothic"/>
              </a:rPr>
              <a:t>exemples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Century Gothic"/>
              </a:rPr>
              <a:t>suivants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 :</a:t>
            </a:r>
            <a:endParaRPr lang="fr-FR" sz="2000" spc="-1" dirty="0">
              <a:latin typeface="Arial"/>
            </a:endParaRPr>
          </a:p>
          <a:p>
            <a:pPr algn="just">
              <a:lnSpc>
                <a:spcPct val="100000"/>
              </a:lnSpc>
              <a:tabLst>
                <a:tab pos="0" algn="l"/>
              </a:tabLst>
            </a:pPr>
            <a:r>
              <a:rPr lang="fr-FR" sz="2000" b="0" i="1" strike="noStrike" spc="-1" dirty="0">
                <a:solidFill>
                  <a:srgbClr val="40458C"/>
                </a:solidFill>
                <a:latin typeface="Arial"/>
              </a:rPr>
              <a:t>- </a:t>
            </a:r>
            <a:r>
              <a:rPr lang="en-US" sz="2000" b="0" i="1" strike="noStrike" spc="-1" dirty="0" err="1">
                <a:solidFill>
                  <a:srgbClr val="40458C"/>
                </a:solidFill>
                <a:latin typeface="Century Gothic"/>
              </a:rPr>
              <a:t>J’apprécie</a:t>
            </a: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i="1" strike="noStrike" spc="-1" dirty="0" err="1">
                <a:solidFill>
                  <a:srgbClr val="40458C"/>
                </a:solidFill>
                <a:latin typeface="Century Gothic"/>
              </a:rPr>
              <a:t>particulièrement</a:t>
            </a: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…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Clr>
                <a:srgbClr val="40458C"/>
              </a:buClr>
              <a:buFont typeface="Century Gothic"/>
              <a:buChar char="-"/>
              <a:tabLst>
                <a:tab pos="0" algn="l"/>
              </a:tabLst>
            </a:pP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Je suis sensible à …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Clr>
                <a:srgbClr val="40458C"/>
              </a:buClr>
              <a:buFont typeface="Century Gothic"/>
              <a:buChar char="-"/>
              <a:tabLst>
                <a:tab pos="0" algn="l"/>
              </a:tabLst>
            </a:pP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i="1" strike="noStrike" spc="-1" dirty="0" err="1">
                <a:solidFill>
                  <a:srgbClr val="40458C"/>
                </a:solidFill>
                <a:latin typeface="Century Gothic"/>
              </a:rPr>
              <a:t>L’intérêt</a:t>
            </a: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principal de </a:t>
            </a:r>
            <a:r>
              <a:rPr lang="en-US" sz="2000" b="0" i="1" strike="noStrike" spc="-1" dirty="0" err="1">
                <a:solidFill>
                  <a:srgbClr val="40458C"/>
                </a:solidFill>
                <a:latin typeface="Century Gothic"/>
              </a:rPr>
              <a:t>ce</a:t>
            </a: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i="1" strike="noStrike" spc="-1" dirty="0" err="1">
                <a:solidFill>
                  <a:srgbClr val="40458C"/>
                </a:solidFill>
                <a:latin typeface="Century Gothic"/>
              </a:rPr>
              <a:t>projet</a:t>
            </a: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me </a:t>
            </a:r>
            <a:r>
              <a:rPr lang="en-US" sz="2000" b="0" i="1" strike="noStrike" spc="-1" dirty="0" err="1">
                <a:solidFill>
                  <a:srgbClr val="40458C"/>
                </a:solidFill>
                <a:latin typeface="Century Gothic"/>
              </a:rPr>
              <a:t>semble</a:t>
            </a: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i="1" strike="noStrike" spc="-1" dirty="0" err="1">
                <a:solidFill>
                  <a:srgbClr val="40458C"/>
                </a:solidFill>
                <a:latin typeface="Century Gothic"/>
              </a:rPr>
              <a:t>être</a:t>
            </a: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…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Clr>
                <a:srgbClr val="40458C"/>
              </a:buClr>
              <a:buFont typeface="Century Gothic"/>
              <a:buChar char="-"/>
              <a:tabLst>
                <a:tab pos="0" algn="l"/>
              </a:tabLst>
            </a:pP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i="1" strike="noStrike" spc="-1" dirty="0" err="1">
                <a:solidFill>
                  <a:srgbClr val="40458C"/>
                </a:solidFill>
                <a:latin typeface="Century Gothic"/>
              </a:rPr>
              <a:t>J’ai</a:t>
            </a: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i="1" strike="noStrike" spc="-1" dirty="0" err="1">
                <a:solidFill>
                  <a:srgbClr val="40458C"/>
                </a:solidFill>
                <a:latin typeface="Century Gothic"/>
              </a:rPr>
              <a:t>rencontré</a:t>
            </a: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i="1" strike="noStrike" spc="-1" dirty="0" err="1">
                <a:solidFill>
                  <a:srgbClr val="40458C"/>
                </a:solidFill>
                <a:latin typeface="Century Gothic"/>
              </a:rPr>
              <a:t>quelques</a:t>
            </a: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i="1" strike="noStrike" spc="-1" dirty="0" err="1">
                <a:solidFill>
                  <a:srgbClr val="40458C"/>
                </a:solidFill>
                <a:latin typeface="Century Gothic"/>
              </a:rPr>
              <a:t>difficultés</a:t>
            </a: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i="1" strike="noStrike" spc="-1" dirty="0" err="1">
                <a:solidFill>
                  <a:srgbClr val="40458C"/>
                </a:solidFill>
                <a:latin typeface="Century Gothic"/>
              </a:rPr>
              <a:t>lors</a:t>
            </a:r>
            <a:r>
              <a:rPr lang="en-US" sz="2000" b="0" i="1" strike="noStrike" spc="-1" dirty="0">
                <a:solidFill>
                  <a:srgbClr val="40458C"/>
                </a:solidFill>
                <a:latin typeface="Century Gothic"/>
              </a:rPr>
              <a:t>…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 dirty="0">
              <a:latin typeface="Arial"/>
            </a:endParaRPr>
          </a:p>
        </p:txBody>
      </p:sp>
      <p:sp>
        <p:nvSpPr>
          <p:cNvPr id="141" name="Text Box 2"/>
          <p:cNvSpPr/>
          <p:nvPr/>
        </p:nvSpPr>
        <p:spPr>
          <a:xfrm>
            <a:off x="2590920" y="304920"/>
            <a:ext cx="6095520" cy="75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strike="noStrike" spc="-1">
                <a:solidFill>
                  <a:srgbClr val="40458C"/>
                </a:solidFill>
                <a:latin typeface="Tahoma"/>
              </a:rPr>
              <a:t>HISTOIRE GEOGRAPHIE EDUCATION CIVIQUE</a:t>
            </a:r>
            <a:endParaRPr lang="fr-F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i="1" strike="noStrike" spc="-1">
                <a:solidFill>
                  <a:srgbClr val="40458C"/>
                </a:solidFill>
                <a:latin typeface="Tahoma"/>
              </a:rPr>
              <a:t>L’oral au brevet des collèges</a:t>
            </a: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widt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width*sin(2.5*pi*$)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 Box 3"/>
          <p:cNvSpPr/>
          <p:nvPr/>
        </p:nvSpPr>
        <p:spPr>
          <a:xfrm>
            <a:off x="838080" y="1981080"/>
            <a:ext cx="7619760" cy="2427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2001"/>
              </a:spcBef>
              <a:buNone/>
            </a:pPr>
            <a:r>
              <a:rPr lang="fr-FR" sz="4000" b="1" strike="noStrike" spc="-1">
                <a:solidFill>
                  <a:srgbClr val="40458C"/>
                </a:solidFill>
                <a:latin typeface="Tahoma"/>
              </a:rPr>
              <a:t>Une méthode </a:t>
            </a:r>
            <a:endParaRPr lang="fr-FR" sz="4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001"/>
              </a:spcBef>
              <a:buNone/>
            </a:pPr>
            <a:r>
              <a:rPr lang="fr-FR" sz="4000" b="1" strike="noStrike" spc="-1">
                <a:solidFill>
                  <a:srgbClr val="40458C"/>
                </a:solidFill>
                <a:latin typeface="Tahoma"/>
              </a:rPr>
              <a:t>pour réussir</a:t>
            </a:r>
            <a:endParaRPr lang="fr-FR" sz="4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001"/>
              </a:spcBef>
              <a:buNone/>
            </a:pPr>
            <a:r>
              <a:rPr lang="fr-FR" sz="4000" b="1" strike="noStrike" spc="-1">
                <a:solidFill>
                  <a:srgbClr val="40458C"/>
                </a:solidFill>
                <a:latin typeface="Tahoma"/>
              </a:rPr>
              <a:t> l’oral du DNB</a:t>
            </a:r>
            <a:endParaRPr lang="fr-FR" sz="4000" b="0" strike="noStrike" spc="-1">
              <a:latin typeface="Arial"/>
            </a:endParaRPr>
          </a:p>
        </p:txBody>
      </p:sp>
      <p:sp>
        <p:nvSpPr>
          <p:cNvPr id="114" name="Text Box 2"/>
          <p:cNvSpPr/>
          <p:nvPr/>
        </p:nvSpPr>
        <p:spPr>
          <a:xfrm>
            <a:off x="2743200" y="457200"/>
            <a:ext cx="6095520" cy="75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strike="noStrike" spc="-1">
                <a:solidFill>
                  <a:srgbClr val="40458C"/>
                </a:solidFill>
                <a:latin typeface="Tahoma"/>
              </a:rPr>
              <a:t>HISTOIRE GEOGRAPHIE EDUCATION CIVIQUE</a:t>
            </a:r>
            <a:endParaRPr lang="fr-F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i="1" strike="noStrike" spc="-1">
                <a:solidFill>
                  <a:srgbClr val="40458C"/>
                </a:solidFill>
                <a:latin typeface="Tahoma"/>
              </a:rPr>
              <a:t>L’oral au brevet des collèges</a:t>
            </a: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 additive="repl">
                                        <p:cTn id="7" dur="3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widt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width*sin(2.5*pi*$)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 Box 6"/>
          <p:cNvSpPr/>
          <p:nvPr/>
        </p:nvSpPr>
        <p:spPr>
          <a:xfrm>
            <a:off x="1523880" y="1600200"/>
            <a:ext cx="685764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1199"/>
              </a:spcBef>
              <a:buNone/>
            </a:pPr>
            <a:r>
              <a:rPr lang="fr-FR" sz="2400" b="1" strike="noStrike" spc="-1">
                <a:solidFill>
                  <a:srgbClr val="BE0E16"/>
                </a:solidFill>
                <a:latin typeface="Tahoma"/>
              </a:rPr>
              <a:t>Ce qu’il ne faut pas faire!</a:t>
            </a:r>
            <a:endParaRPr lang="fr-FR" sz="2400" b="0" strike="noStrike" spc="-1">
              <a:latin typeface="Arial"/>
            </a:endParaRPr>
          </a:p>
        </p:txBody>
      </p:sp>
      <p:pic>
        <p:nvPicPr>
          <p:cNvPr id="116" name="Picture 16" descr="BD07306_"/>
          <p:cNvPicPr/>
          <p:nvPr/>
        </p:nvPicPr>
        <p:blipFill>
          <a:blip r:embed="rId3"/>
          <a:stretch/>
        </p:blipFill>
        <p:spPr>
          <a:xfrm>
            <a:off x="5256720" y="2438640"/>
            <a:ext cx="3887280" cy="4419360"/>
          </a:xfrm>
          <a:prstGeom prst="rect">
            <a:avLst/>
          </a:prstGeom>
          <a:ln w="0">
            <a:noFill/>
          </a:ln>
        </p:spPr>
      </p:pic>
      <p:sp>
        <p:nvSpPr>
          <p:cNvPr id="117" name="Text Box 2"/>
          <p:cNvSpPr/>
          <p:nvPr/>
        </p:nvSpPr>
        <p:spPr>
          <a:xfrm>
            <a:off x="2590920" y="304920"/>
            <a:ext cx="6095520" cy="75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strike="noStrike" spc="-1">
                <a:solidFill>
                  <a:srgbClr val="40458C"/>
                </a:solidFill>
                <a:latin typeface="Tahoma"/>
              </a:rPr>
              <a:t>HISTOIRE GEOGRAPHIE EDUCATION CIVIQUE</a:t>
            </a:r>
            <a:endParaRPr lang="fr-F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i="1" strike="noStrike" spc="-1">
                <a:solidFill>
                  <a:srgbClr val="40458C"/>
                </a:solidFill>
                <a:latin typeface="Tahoma"/>
              </a:rPr>
              <a:t>L’oral au brevet des collèges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118" name="Rectangle 1"/>
          <p:cNvSpPr/>
          <p:nvPr/>
        </p:nvSpPr>
        <p:spPr>
          <a:xfrm>
            <a:off x="114605" y="2056320"/>
            <a:ext cx="7619760" cy="338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800" b="1" strike="noStrike" spc="-1" dirty="0">
                <a:solidFill>
                  <a:srgbClr val="FF0000"/>
                </a:solidFill>
                <a:latin typeface="Tahoma"/>
              </a:rPr>
              <a:t>Ecrire le texte de son 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exposé et le lire.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Regarder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 </a:t>
            </a: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fixement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 son papier .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Parler </a:t>
            </a: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d’une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 voix </a:t>
            </a: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monocorde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.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Raconter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 tout </a:t>
            </a: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ce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 </a:t>
            </a: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qu’on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 </a:t>
            </a:r>
            <a:r>
              <a:rPr lang="fr-FR" sz="1800" b="1" strike="noStrike" spc="-1" dirty="0">
                <a:solidFill>
                  <a:srgbClr val="FF0000"/>
                </a:solidFill>
                <a:latin typeface="Tahoma"/>
              </a:rPr>
              <a:t>a à dire d’un seul bloc.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1800" b="1" strike="noStrike" spc="-1" dirty="0">
                <a:solidFill>
                  <a:srgbClr val="FF0000"/>
                </a:solidFill>
                <a:latin typeface="Tahoma"/>
              </a:rPr>
              <a:t>Réciter ce qu'on a copié 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dans les documents .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Dépasser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 </a:t>
            </a: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l’horaire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 </a:t>
            </a: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imparti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 </a:t>
            </a: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ou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, au contraire,</a:t>
            </a:r>
          </a:p>
          <a:p>
            <a:pPr>
              <a:lnSpc>
                <a:spcPct val="100000"/>
              </a:lnSpc>
              <a:buNone/>
            </a:pP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 ne </a:t>
            </a: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parler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 </a:t>
            </a: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qu’une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 petite </a:t>
            </a: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partie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 du temps </a:t>
            </a:r>
            <a:r>
              <a:rPr lang="en-US" sz="1800" b="1" strike="noStrike" spc="-1" dirty="0" err="1">
                <a:solidFill>
                  <a:srgbClr val="FF0000"/>
                </a:solidFill>
                <a:latin typeface="Tahoma"/>
              </a:rPr>
              <a:t>accordé</a:t>
            </a:r>
            <a:r>
              <a:rPr lang="en-US" sz="1800" b="1" strike="noStrike" spc="-1" dirty="0">
                <a:solidFill>
                  <a:srgbClr val="FF0000"/>
                </a:solidFill>
                <a:latin typeface="Tahoma"/>
              </a:rPr>
              <a:t>.</a:t>
            </a:r>
            <a:endParaRPr lang="fr-FR" sz="1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with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widt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width*sin(2.5*pi*$)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 1"/>
          <p:cNvPicPr/>
          <p:nvPr/>
        </p:nvPicPr>
        <p:blipFill>
          <a:blip r:embed="rId2"/>
          <a:srcRect l="55827" t="27773" r="25831" b="21848"/>
          <a:stretch/>
        </p:blipFill>
        <p:spPr>
          <a:xfrm>
            <a:off x="5181480" y="609480"/>
            <a:ext cx="3504960" cy="5416920"/>
          </a:xfrm>
          <a:prstGeom prst="rect">
            <a:avLst/>
          </a:prstGeom>
          <a:ln w="0">
            <a:noFill/>
          </a:ln>
        </p:spPr>
      </p:pic>
      <p:sp>
        <p:nvSpPr>
          <p:cNvPr id="120" name="ZoneTexte 2"/>
          <p:cNvSpPr/>
          <p:nvPr/>
        </p:nvSpPr>
        <p:spPr>
          <a:xfrm>
            <a:off x="457200" y="609480"/>
            <a:ext cx="350496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400" b="1" strike="noStrike" spc="-1">
                <a:solidFill>
                  <a:srgbClr val="FF0000"/>
                </a:solidFill>
                <a:latin typeface="Tahoma"/>
              </a:rPr>
              <a:t>CHOISIR SON SUJET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121" name="Flèche : droite 3"/>
          <p:cNvSpPr/>
          <p:nvPr/>
        </p:nvSpPr>
        <p:spPr>
          <a:xfrm>
            <a:off x="3962520" y="3124080"/>
            <a:ext cx="1371240" cy="6854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9525">
            <a:solidFill>
              <a:srgbClr val="00B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22" name="ZoneTexte 4"/>
          <p:cNvSpPr/>
          <p:nvPr/>
        </p:nvSpPr>
        <p:spPr>
          <a:xfrm>
            <a:off x="228600" y="1523880"/>
            <a:ext cx="3504960" cy="30455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400" b="0" strike="noStrike" spc="-1" dirty="0">
                <a:solidFill>
                  <a:srgbClr val="40458C"/>
                </a:solidFill>
                <a:latin typeface="Tahoma"/>
              </a:rPr>
              <a:t>DANS LA LISTE DES SUJETS PROPOSES PAR LES PROFESSEURS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24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"/>
          <p:cNvSpPr/>
          <p:nvPr/>
        </p:nvSpPr>
        <p:spPr>
          <a:xfrm>
            <a:off x="297390" y="633538"/>
            <a:ext cx="8838720" cy="61540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1800" b="1" strike="noStrike" spc="-1" dirty="0">
                <a:solidFill>
                  <a:srgbClr val="40458C"/>
                </a:solidFill>
                <a:latin typeface="Tahoma"/>
              </a:rPr>
              <a:t>Le diaporama est un support : </a:t>
            </a:r>
            <a:r>
              <a:rPr lang="fr-FR" sz="1800" b="1" strike="noStrike" spc="-1" dirty="0">
                <a:solidFill>
                  <a:srgbClr val="00B050"/>
                </a:solidFill>
                <a:latin typeface="Tahoma"/>
              </a:rPr>
              <a:t>l’élève ne doit pas lire les diapositives </a:t>
            </a:r>
            <a:r>
              <a:rPr lang="fr-FR" sz="1800" b="1" strike="noStrike" spc="-1" dirty="0">
                <a:solidFill>
                  <a:srgbClr val="40458C"/>
                </a:solidFill>
                <a:latin typeface="Tahoma"/>
              </a:rPr>
              <a:t>(ce qui équivaut à lire ses notes). </a:t>
            </a:r>
            <a:r>
              <a:rPr lang="fr-FR" sz="2400" b="1" strike="noStrike" spc="-1" dirty="0">
                <a:solidFill>
                  <a:srgbClr val="FF0000"/>
                </a:solidFill>
                <a:latin typeface="Tahoma"/>
              </a:rPr>
              <a:t>Il ne doit pas y avoir de phrases rédigées sur les diapositives.</a:t>
            </a:r>
            <a:endParaRPr lang="fr-FR" sz="2400" b="0" strike="noStrike" spc="-1" dirty="0">
              <a:solidFill>
                <a:srgbClr val="FF0000"/>
              </a:solidFill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1800" b="1" strike="noStrike" spc="-1" dirty="0">
                <a:solidFill>
                  <a:srgbClr val="FF0000"/>
                </a:solidFill>
                <a:latin typeface="Tahoma"/>
              </a:rPr>
              <a:t>LE DIAPORAMA DOIT AVOIR 5 DIAPOS</a:t>
            </a: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1800" b="1" strike="noStrike" spc="-1" dirty="0">
                <a:solidFill>
                  <a:srgbClr val="40458C"/>
                </a:solidFill>
                <a:latin typeface="Tahoma"/>
              </a:rPr>
              <a:t>L’élève peut avoir des notes avec lui. Il peut jeter des coups d’</a:t>
            </a:r>
            <a:r>
              <a:rPr lang="fr-FR" sz="1800" b="1" strike="noStrike" spc="-1" dirty="0" err="1">
                <a:solidFill>
                  <a:srgbClr val="40458C"/>
                </a:solidFill>
                <a:latin typeface="Tahoma"/>
              </a:rPr>
              <a:t>oeil</a:t>
            </a:r>
            <a:r>
              <a:rPr lang="fr-FR" sz="1800" b="1" strike="noStrike" spc="-1" dirty="0">
                <a:solidFill>
                  <a:srgbClr val="40458C"/>
                </a:solidFill>
                <a:latin typeface="Tahoma"/>
              </a:rPr>
              <a:t> dessus. </a:t>
            </a:r>
            <a:r>
              <a:rPr lang="fr-FR" sz="4000" b="1" strike="noStrike" spc="-1" dirty="0">
                <a:solidFill>
                  <a:srgbClr val="00B050"/>
                </a:solidFill>
                <a:latin typeface="Tahoma"/>
              </a:rPr>
              <a:t>L’oral doit être préparé. </a:t>
            </a:r>
            <a:endParaRPr lang="fr-FR" sz="4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 dirty="0">
              <a:latin typeface="Arial"/>
            </a:endParaRPr>
          </a:p>
        </p:txBody>
      </p:sp>
      <p:sp>
        <p:nvSpPr>
          <p:cNvPr id="125" name="Text Box 2"/>
          <p:cNvSpPr/>
          <p:nvPr/>
        </p:nvSpPr>
        <p:spPr>
          <a:xfrm>
            <a:off x="2475720" y="47048"/>
            <a:ext cx="6095520" cy="75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strike="noStrike" spc="-1" dirty="0">
                <a:solidFill>
                  <a:srgbClr val="40458C"/>
                </a:solidFill>
                <a:latin typeface="Tahoma"/>
              </a:rPr>
              <a:t>HISTOIRE GEOGRAPHIE EDUCATION CIVIQUE</a:t>
            </a: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i="1" strike="noStrike" spc="-1" dirty="0">
                <a:solidFill>
                  <a:srgbClr val="40458C"/>
                </a:solidFill>
                <a:latin typeface="Tahoma"/>
              </a:rPr>
              <a:t>L’oral au brevet des collèges</a:t>
            </a:r>
            <a:endParaRPr lang="fr-FR" sz="1800" b="0" strike="noStrike" spc="-1" dirty="0">
              <a:latin typeface="Arial"/>
            </a:endParaRPr>
          </a:p>
        </p:txBody>
      </p:sp>
      <p:sp>
        <p:nvSpPr>
          <p:cNvPr id="126" name="Rectangle 3"/>
          <p:cNvSpPr/>
          <p:nvPr/>
        </p:nvSpPr>
        <p:spPr>
          <a:xfrm>
            <a:off x="147960" y="2666880"/>
            <a:ext cx="1676160" cy="2437920"/>
          </a:xfrm>
          <a:prstGeom prst="rect">
            <a:avLst/>
          </a:prstGeom>
          <a:solidFill>
            <a:schemeClr val="bg1"/>
          </a:solidFill>
          <a:ln w="38100">
            <a:solidFill>
              <a:srgbClr val="4045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/>
          </a:p>
        </p:txBody>
      </p:sp>
      <p:sp>
        <p:nvSpPr>
          <p:cNvPr id="127" name="Rectangle 4"/>
          <p:cNvSpPr/>
          <p:nvPr/>
        </p:nvSpPr>
        <p:spPr>
          <a:xfrm>
            <a:off x="1944360" y="2666880"/>
            <a:ext cx="1676160" cy="2437920"/>
          </a:xfrm>
          <a:prstGeom prst="rect">
            <a:avLst/>
          </a:prstGeom>
          <a:solidFill>
            <a:schemeClr val="bg1"/>
          </a:solidFill>
          <a:ln w="38100">
            <a:solidFill>
              <a:srgbClr val="4045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28" name="Rectangle 5"/>
          <p:cNvSpPr/>
          <p:nvPr/>
        </p:nvSpPr>
        <p:spPr>
          <a:xfrm>
            <a:off x="3733920" y="2666880"/>
            <a:ext cx="1676160" cy="2437920"/>
          </a:xfrm>
          <a:prstGeom prst="rect">
            <a:avLst/>
          </a:prstGeom>
          <a:solidFill>
            <a:schemeClr val="bg1"/>
          </a:solidFill>
          <a:ln w="38100">
            <a:solidFill>
              <a:srgbClr val="4045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29" name="Rectangle 6"/>
          <p:cNvSpPr/>
          <p:nvPr/>
        </p:nvSpPr>
        <p:spPr>
          <a:xfrm>
            <a:off x="5523480" y="2660400"/>
            <a:ext cx="1676160" cy="2437920"/>
          </a:xfrm>
          <a:prstGeom prst="rect">
            <a:avLst/>
          </a:prstGeom>
          <a:solidFill>
            <a:schemeClr val="bg1"/>
          </a:solidFill>
          <a:ln w="38100">
            <a:solidFill>
              <a:srgbClr val="4045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0" name="Rectangle 7"/>
          <p:cNvSpPr/>
          <p:nvPr/>
        </p:nvSpPr>
        <p:spPr>
          <a:xfrm>
            <a:off x="7356600" y="2660400"/>
            <a:ext cx="1676160" cy="2437920"/>
          </a:xfrm>
          <a:prstGeom prst="rect">
            <a:avLst/>
          </a:prstGeom>
          <a:solidFill>
            <a:schemeClr val="bg1"/>
          </a:solidFill>
          <a:ln w="38100">
            <a:solidFill>
              <a:srgbClr val="4045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274527D-283B-63C3-05BF-5566E56F2E5B}"/>
              </a:ext>
            </a:extLst>
          </p:cNvPr>
          <p:cNvSpPr txBox="1"/>
          <p:nvPr/>
        </p:nvSpPr>
        <p:spPr>
          <a:xfrm>
            <a:off x="297390" y="2793924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introduction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B2EED6-29A2-A885-1F95-E6E394A4B8D4}"/>
              </a:ext>
            </a:extLst>
          </p:cNvPr>
          <p:cNvSpPr txBox="1"/>
          <p:nvPr/>
        </p:nvSpPr>
        <p:spPr>
          <a:xfrm>
            <a:off x="5681762" y="2793924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Partie 3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7FB9ABC-AD56-C9E1-A475-AB4F0E2C941F}"/>
              </a:ext>
            </a:extLst>
          </p:cNvPr>
          <p:cNvSpPr txBox="1"/>
          <p:nvPr/>
        </p:nvSpPr>
        <p:spPr>
          <a:xfrm>
            <a:off x="7443472" y="2793924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conclusion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987CE00-9605-1AA0-78CE-0E8A59CF336C}"/>
              </a:ext>
            </a:extLst>
          </p:cNvPr>
          <p:cNvSpPr txBox="1"/>
          <p:nvPr/>
        </p:nvSpPr>
        <p:spPr>
          <a:xfrm>
            <a:off x="4082122" y="2793924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Partie 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7F9A436-61A2-C6D0-5F14-581B55360ADC}"/>
              </a:ext>
            </a:extLst>
          </p:cNvPr>
          <p:cNvSpPr txBox="1"/>
          <p:nvPr/>
        </p:nvSpPr>
        <p:spPr>
          <a:xfrm>
            <a:off x="2271205" y="2793924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Partie 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758C34-988A-EF04-A2A2-E6AFCED43AD6}"/>
              </a:ext>
            </a:extLst>
          </p:cNvPr>
          <p:cNvSpPr txBox="1"/>
          <p:nvPr/>
        </p:nvSpPr>
        <p:spPr>
          <a:xfrm>
            <a:off x="5523480" y="1737070"/>
            <a:ext cx="33216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Mettre des documents toujours avec une légende : image, texte, statistiques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widt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width*sin(2.5*pi*$)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1"/>
          <p:cNvSpPr/>
          <p:nvPr/>
        </p:nvSpPr>
        <p:spPr>
          <a:xfrm>
            <a:off x="75240" y="76320"/>
            <a:ext cx="9068400" cy="65541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2000" b="1" strike="noStrike" spc="-1" dirty="0">
                <a:solidFill>
                  <a:srgbClr val="40458C"/>
                </a:solidFill>
                <a:latin typeface="Tahoma"/>
              </a:rPr>
              <a:t>LES ETAPES PREPARATOIRES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US" sz="2000" b="1" strike="noStrike" spc="-1" dirty="0" err="1">
                <a:solidFill>
                  <a:srgbClr val="40458C"/>
                </a:solidFill>
                <a:latin typeface="Tahoma"/>
              </a:rPr>
              <a:t>S’organiser</a:t>
            </a:r>
            <a:r>
              <a:rPr lang="en-US" sz="2000" b="1" strike="noStrike" spc="-1" dirty="0">
                <a:solidFill>
                  <a:srgbClr val="40458C"/>
                </a:solidFill>
                <a:latin typeface="Tahoma"/>
              </a:rPr>
              <a:t> :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• </a:t>
            </a:r>
            <a:r>
              <a:rPr lang="fr-FR" sz="2000" b="1" strike="noStrike" spc="-1" dirty="0">
                <a:solidFill>
                  <a:srgbClr val="FF0000"/>
                </a:solidFill>
                <a:latin typeface="Tahoma"/>
              </a:rPr>
              <a:t>Utiliser des feuilles simples</a:t>
            </a:r>
            <a:r>
              <a:rPr lang="fr-FR" sz="2000" b="0" strike="noStrike" spc="-1" dirty="0">
                <a:solidFill>
                  <a:srgbClr val="FF0000"/>
                </a:solidFill>
                <a:latin typeface="Tahoma"/>
              </a:rPr>
              <a:t>, écrites sur le </a:t>
            </a:r>
            <a:r>
              <a:rPr lang="fr-FR" sz="2000" b="1" strike="noStrike" spc="-1" dirty="0">
                <a:solidFill>
                  <a:srgbClr val="FF0000"/>
                </a:solidFill>
                <a:latin typeface="Tahoma"/>
              </a:rPr>
              <a:t>recto </a:t>
            </a:r>
            <a:r>
              <a:rPr lang="fr-FR" sz="2000" b="0" strike="noStrike" spc="-1" dirty="0">
                <a:solidFill>
                  <a:srgbClr val="FF0000"/>
                </a:solidFill>
                <a:latin typeface="Tahoma"/>
              </a:rPr>
              <a:t>seulement et </a:t>
            </a:r>
            <a:r>
              <a:rPr lang="fr-FR" sz="2000" b="1" strike="noStrike" spc="-1" dirty="0">
                <a:solidFill>
                  <a:srgbClr val="FF0000"/>
                </a:solidFill>
                <a:latin typeface="Tahoma"/>
              </a:rPr>
              <a:t>numéroter </a:t>
            </a:r>
            <a:r>
              <a:rPr lang="fr-FR" sz="2000" b="0" strike="noStrike" spc="-1" dirty="0">
                <a:solidFill>
                  <a:srgbClr val="FF0000"/>
                </a:solidFill>
                <a:latin typeface="Tahoma"/>
              </a:rPr>
              <a:t>les feuilles</a:t>
            </a: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.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• </a:t>
            </a:r>
            <a:r>
              <a:rPr lang="fr-FR" sz="2000" b="1" strike="noStrike" spc="-1" dirty="0">
                <a:solidFill>
                  <a:srgbClr val="40458C"/>
                </a:solidFill>
                <a:latin typeface="Tahoma"/>
              </a:rPr>
              <a:t>Numéroter les parties, souligner les titres,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Tahoma"/>
              </a:rPr>
              <a:t>aérer</a:t>
            </a:r>
            <a:r>
              <a:rPr lang="en-US" sz="2000" b="1" strike="noStrike" spc="-1" dirty="0">
                <a:solidFill>
                  <a:srgbClr val="40458C"/>
                </a:solidFill>
                <a:latin typeface="Tahoma"/>
              </a:rPr>
              <a:t> les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Tahoma"/>
              </a:rPr>
              <a:t>paragraphes</a:t>
            </a:r>
            <a:r>
              <a:rPr lang="en-US" sz="2000" b="1" strike="noStrike" spc="-1" dirty="0">
                <a:solidFill>
                  <a:srgbClr val="40458C"/>
                </a:solidFill>
                <a:latin typeface="Tahoma"/>
              </a:rPr>
              <a:t>.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• </a:t>
            </a:r>
            <a:r>
              <a:rPr lang="fr-FR" sz="2000" b="1" strike="noStrike" spc="-1" dirty="0">
                <a:solidFill>
                  <a:srgbClr val="40458C"/>
                </a:solidFill>
                <a:latin typeface="Tahoma"/>
              </a:rPr>
              <a:t>Ecrire l’introduction ET LA CONCLUSION SUR LA FEUILLE 1</a:t>
            </a: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.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• </a:t>
            </a:r>
            <a:r>
              <a:rPr lang="fr-FR" sz="2000" b="1" strike="noStrike" spc="-1" dirty="0">
                <a:solidFill>
                  <a:srgbClr val="40458C"/>
                </a:solidFill>
                <a:latin typeface="Tahoma"/>
              </a:rPr>
              <a:t>Utiliser une feuille par partie.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en-US" sz="2000" b="1" strike="noStrike" spc="-1" dirty="0" err="1">
                <a:solidFill>
                  <a:srgbClr val="40458C"/>
                </a:solidFill>
                <a:latin typeface="Tahoma"/>
              </a:rPr>
              <a:t>S’entrainer</a:t>
            </a:r>
            <a:r>
              <a:rPr lang="en-US" sz="2000" b="1" strike="noStrike" spc="-1" dirty="0">
                <a:solidFill>
                  <a:srgbClr val="40458C"/>
                </a:solidFill>
                <a:latin typeface="Tahoma"/>
              </a:rPr>
              <a:t> :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• </a:t>
            </a:r>
            <a:r>
              <a:rPr lang="fr-FR" sz="2000" b="0" strike="noStrike" spc="-1" dirty="0">
                <a:solidFill>
                  <a:srgbClr val="FF0000"/>
                </a:solidFill>
                <a:latin typeface="Tahoma"/>
              </a:rPr>
              <a:t>A 4 reprises, en </a:t>
            </a:r>
            <a:r>
              <a:rPr lang="fr-FR" sz="2000" b="1" strike="noStrike" spc="-1" dirty="0">
                <a:solidFill>
                  <a:srgbClr val="FF0000"/>
                </a:solidFill>
                <a:latin typeface="Tahoma"/>
              </a:rPr>
              <a:t>chronométrant </a:t>
            </a:r>
            <a:r>
              <a:rPr lang="fr-FR" sz="2000" b="0" strike="noStrike" spc="-1" dirty="0">
                <a:solidFill>
                  <a:srgbClr val="FF0000"/>
                </a:solidFill>
                <a:latin typeface="Tahoma"/>
              </a:rPr>
              <a:t>le temps de présentation</a:t>
            </a: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,</a:t>
            </a:r>
            <a:endParaRPr lang="fr-FR" sz="2000" b="0" strike="noStrike" spc="-1" dirty="0">
              <a:latin typeface="Arial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fr-FR" sz="2000" spc="-1" dirty="0">
                <a:solidFill>
                  <a:srgbClr val="40458C"/>
                </a:solidFill>
                <a:latin typeface="Tahoma"/>
              </a:rPr>
              <a:t>Deux entrainements seuls devant son miroir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Un entrainement devant un membre de sa famille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fr-FR" sz="2000" spc="-1" dirty="0">
                <a:solidFill>
                  <a:srgbClr val="40458C"/>
                </a:solidFill>
                <a:latin typeface="Tahoma"/>
              </a:rPr>
              <a:t>Un entrainement avec deux de ses camarades</a:t>
            </a:r>
            <a:endParaRPr lang="fr-FR" sz="2000" b="0" strike="noStrike" spc="-1" dirty="0">
              <a:solidFill>
                <a:srgbClr val="40458C"/>
              </a:solidFill>
              <a:latin typeface="Tahoma"/>
            </a:endParaRPr>
          </a:p>
          <a:p>
            <a:pPr>
              <a:lnSpc>
                <a:spcPct val="100000"/>
              </a:lnSpc>
              <a:buNone/>
            </a:pPr>
            <a:r>
              <a:rPr lang="fr-FR" sz="2000" spc="-1" dirty="0">
                <a:solidFill>
                  <a:srgbClr val="40458C"/>
                </a:solidFill>
                <a:latin typeface="Tahoma"/>
              </a:rPr>
              <a:t>Toutes ses personnes vont donneront des conseils</a:t>
            </a:r>
          </a:p>
          <a:p>
            <a:pPr>
              <a:lnSpc>
                <a:spcPct val="100000"/>
              </a:lnSpc>
              <a:buNone/>
            </a:pPr>
            <a:endParaRPr lang="fr-FR" sz="2000" b="0" strike="noStrike" spc="-1" dirty="0">
              <a:solidFill>
                <a:srgbClr val="40458C"/>
              </a:solidFill>
              <a:latin typeface="Tahoma"/>
            </a:endParaRPr>
          </a:p>
          <a:p>
            <a:pPr>
              <a:lnSpc>
                <a:spcPct val="100000"/>
              </a:lnSpc>
              <a:buNone/>
            </a:pPr>
            <a:endParaRPr lang="fr-FR" sz="2000" spc="-1" dirty="0">
              <a:solidFill>
                <a:srgbClr val="40458C"/>
              </a:solidFill>
              <a:latin typeface="Tahoma"/>
            </a:endParaRPr>
          </a:p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• </a:t>
            </a:r>
            <a:r>
              <a:rPr lang="fr-FR" sz="2000" b="1" strike="noStrike" spc="-1" dirty="0">
                <a:solidFill>
                  <a:srgbClr val="40458C"/>
                </a:solidFill>
                <a:latin typeface="Tahoma"/>
              </a:rPr>
              <a:t>Si l’exposé est trop long, </a:t>
            </a: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éliminer ou raccourcir certains passages trop développés. </a:t>
            </a:r>
            <a:r>
              <a:rPr lang="fr-FR" sz="2000" b="0" strike="noStrike" spc="-1" dirty="0">
                <a:solidFill>
                  <a:srgbClr val="FF0000"/>
                </a:solidFill>
                <a:latin typeface="Tahoma"/>
              </a:rPr>
              <a:t>5 MINUTES 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• </a:t>
            </a:r>
            <a:r>
              <a:rPr lang="fr-FR" sz="2000" b="1" strike="noStrike" spc="-1" dirty="0">
                <a:solidFill>
                  <a:srgbClr val="40458C"/>
                </a:solidFill>
                <a:latin typeface="Tahoma"/>
              </a:rPr>
              <a:t>Si l’exposé est trop court, </a:t>
            </a: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approfondir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Tahoma"/>
              </a:rPr>
              <a:t>certaines</a:t>
            </a:r>
            <a:r>
              <a:rPr lang="en-US" sz="2000" b="0" strike="noStrike" spc="-1" dirty="0">
                <a:solidFill>
                  <a:srgbClr val="40458C"/>
                </a:solidFill>
                <a:latin typeface="Tahoma"/>
              </a:rPr>
              <a:t> parties.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2000" b="0" strike="noStrike" spc="-1" dirty="0">
                <a:solidFill>
                  <a:srgbClr val="40458C"/>
                </a:solidFill>
                <a:latin typeface="Tahoma"/>
              </a:rPr>
              <a:t>• </a:t>
            </a:r>
            <a:r>
              <a:rPr lang="fr-FR" sz="2000" b="1" strike="noStrike" spc="-1" dirty="0">
                <a:solidFill>
                  <a:srgbClr val="40458C"/>
                </a:solidFill>
                <a:latin typeface="Tahoma"/>
              </a:rPr>
              <a:t>Vérifier que le sujet est traité conformément </a:t>
            </a:r>
            <a:r>
              <a:rPr lang="en-US" sz="2000" b="1" strike="noStrike" spc="-1" dirty="0">
                <a:solidFill>
                  <a:srgbClr val="40458C"/>
                </a:solidFill>
                <a:latin typeface="Tahoma"/>
              </a:rPr>
              <a:t>au plan </a:t>
            </a:r>
            <a:r>
              <a:rPr lang="en-US" sz="2000" b="1" strike="noStrike" spc="-1" dirty="0" err="1">
                <a:solidFill>
                  <a:srgbClr val="40458C"/>
                </a:solidFill>
                <a:latin typeface="Tahoma"/>
              </a:rPr>
              <a:t>défini</a:t>
            </a:r>
            <a:r>
              <a:rPr lang="en-US" sz="2000" b="1" strike="noStrike" spc="-1">
                <a:solidFill>
                  <a:srgbClr val="40458C"/>
                </a:solidFill>
                <a:latin typeface="Tahoma"/>
              </a:rPr>
              <a:t>.</a:t>
            </a:r>
            <a:endParaRPr lang="fr-FR" sz="2000" b="0" strike="noStrike" spc="-1" dirty="0">
              <a:latin typeface="Arial"/>
            </a:endParaRPr>
          </a:p>
        </p:txBody>
      </p:sp>
      <p:pic>
        <p:nvPicPr>
          <p:cNvPr id="132" name="Image 2"/>
          <p:cNvPicPr/>
          <p:nvPr/>
        </p:nvPicPr>
        <p:blipFill>
          <a:blip r:embed="rId2"/>
          <a:srcRect l="27886" t="48511" r="69185" b="47909"/>
          <a:stretch/>
        </p:blipFill>
        <p:spPr>
          <a:xfrm>
            <a:off x="1905120" y="2366280"/>
            <a:ext cx="1218960" cy="837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ZoneTexte 1"/>
          <p:cNvSpPr/>
          <p:nvPr/>
        </p:nvSpPr>
        <p:spPr>
          <a:xfrm>
            <a:off x="772442" y="247342"/>
            <a:ext cx="6552720" cy="155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400" b="1" strike="noStrike" spc="-1" dirty="0">
                <a:solidFill>
                  <a:srgbClr val="FF0000"/>
                </a:solidFill>
                <a:latin typeface="Tahoma"/>
              </a:rPr>
              <a:t>Conseils pour le timing</a:t>
            </a:r>
            <a:endParaRPr lang="fr-FR" sz="2400" b="0" strike="noStrike" spc="-1" dirty="0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FF0000"/>
              </a:buClr>
              <a:buFont typeface="Arial"/>
              <a:buChar char="•"/>
            </a:pPr>
            <a:r>
              <a:rPr lang="fr-FR" sz="2400" b="1" strike="noStrike" spc="-1" dirty="0">
                <a:solidFill>
                  <a:srgbClr val="FF0000"/>
                </a:solidFill>
                <a:latin typeface="Tahoma"/>
              </a:rPr>
              <a:t>30 secondes pour l’introduction</a:t>
            </a:r>
            <a:endParaRPr lang="fr-FR" sz="2400" b="0" strike="noStrike" spc="-1" dirty="0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FF0000"/>
              </a:buClr>
              <a:buFont typeface="Arial"/>
              <a:buChar char="•"/>
            </a:pPr>
            <a:r>
              <a:rPr lang="fr-FR" sz="2400" b="1" strike="noStrike" spc="-1" dirty="0">
                <a:solidFill>
                  <a:srgbClr val="FF0000"/>
                </a:solidFill>
                <a:latin typeface="Tahoma"/>
              </a:rPr>
              <a:t>1minutes 20 secondes par partie</a:t>
            </a:r>
            <a:endParaRPr lang="fr-FR" sz="2400" b="0" strike="noStrike" spc="-1" dirty="0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FF0000"/>
              </a:buClr>
              <a:buFont typeface="Arial"/>
              <a:buChar char="•"/>
            </a:pPr>
            <a:r>
              <a:rPr lang="fr-FR" sz="2400" b="1" strike="noStrike" spc="-1" dirty="0">
                <a:solidFill>
                  <a:srgbClr val="FF0000"/>
                </a:solidFill>
                <a:latin typeface="Tahoma"/>
              </a:rPr>
              <a:t>30 secondes pour la conclusion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1FBF2B8-9518-BFDC-C056-EFE6A6D018AE}"/>
              </a:ext>
            </a:extLst>
          </p:cNvPr>
          <p:cNvSpPr txBox="1"/>
          <p:nvPr/>
        </p:nvSpPr>
        <p:spPr>
          <a:xfrm>
            <a:off x="428408" y="1717011"/>
            <a:ext cx="824481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2400" b="1" strike="noStrike" spc="-1" dirty="0">
                <a:solidFill>
                  <a:srgbClr val="40458C"/>
                </a:solidFill>
                <a:latin typeface="Tahoma"/>
              </a:rPr>
              <a:t>Exposer :</a:t>
            </a:r>
            <a:endParaRPr lang="fr-FR" sz="2400" b="0" strike="noStrike" spc="-1" dirty="0">
              <a:latin typeface="Arial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spc="-1" dirty="0" err="1">
                <a:solidFill>
                  <a:srgbClr val="40458C"/>
                </a:solidFill>
                <a:latin typeface="Tahoma"/>
              </a:rPr>
              <a:t>Respirer</a:t>
            </a:r>
            <a:r>
              <a:rPr lang="en-US" sz="2400" spc="-1" dirty="0">
                <a:solidFill>
                  <a:srgbClr val="40458C"/>
                </a:solidFill>
                <a:latin typeface="Tahoma"/>
              </a:rPr>
              <a:t> avant de commencer</a:t>
            </a:r>
          </a:p>
          <a:p>
            <a:endParaRPr lang="en-US" sz="2400" spc="-1" dirty="0">
              <a:solidFill>
                <a:srgbClr val="40458C"/>
              </a:solidFill>
              <a:latin typeface="Tahoma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400" b="1" strike="noStrike" spc="-1" dirty="0">
                <a:solidFill>
                  <a:srgbClr val="40458C"/>
                </a:solidFill>
                <a:latin typeface="Tahoma"/>
              </a:rPr>
              <a:t>Annoncer </a:t>
            </a:r>
            <a:r>
              <a:rPr lang="fr-FR" sz="2400" b="0" strike="noStrike" spc="-1" dirty="0">
                <a:solidFill>
                  <a:srgbClr val="40458C"/>
                </a:solidFill>
                <a:latin typeface="Tahoma"/>
              </a:rPr>
              <a:t>son sujet, </a:t>
            </a:r>
            <a:r>
              <a:rPr lang="fr-FR" sz="2400" b="1" strike="noStrike" spc="-1" dirty="0">
                <a:solidFill>
                  <a:srgbClr val="40458C"/>
                </a:solidFill>
                <a:latin typeface="Tahoma"/>
              </a:rPr>
              <a:t>présenter </a:t>
            </a:r>
            <a:r>
              <a:rPr lang="fr-FR" sz="2400" b="0" strike="noStrike" spc="-1" dirty="0">
                <a:solidFill>
                  <a:srgbClr val="40458C"/>
                </a:solidFill>
                <a:latin typeface="Tahoma"/>
              </a:rPr>
              <a:t>le plan </a:t>
            </a:r>
            <a:r>
              <a:rPr lang="fr-FR" sz="2400" b="0" strike="noStrike" spc="-1" dirty="0">
                <a:solidFill>
                  <a:srgbClr val="FF0000"/>
                </a:solidFill>
                <a:latin typeface="Tahoma"/>
              </a:rPr>
              <a:t>AVEC LA PREMIERE DIAPO</a:t>
            </a:r>
          </a:p>
          <a:p>
            <a:endParaRPr lang="fr-FR" sz="2400" b="0" strike="noStrike" spc="-1" dirty="0">
              <a:latin typeface="Arial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2400" b="1" strike="noStrike" spc="-1" dirty="0">
                <a:solidFill>
                  <a:srgbClr val="40458C"/>
                </a:solidFill>
                <a:latin typeface="Tahoma"/>
              </a:rPr>
              <a:t>Maîtriser le volume de sa voix</a:t>
            </a:r>
          </a:p>
          <a:p>
            <a:pPr>
              <a:lnSpc>
                <a:spcPct val="100000"/>
              </a:lnSpc>
            </a:pPr>
            <a:endParaRPr lang="fr-FR" sz="2400" b="0" strike="noStrike" spc="-1" dirty="0">
              <a:latin typeface="Arial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2400" b="1" strike="noStrike" spc="-1" dirty="0">
                <a:solidFill>
                  <a:srgbClr val="40458C"/>
                </a:solidFill>
                <a:latin typeface="Tahoma"/>
              </a:rPr>
              <a:t>Gérer le temps </a:t>
            </a:r>
            <a:r>
              <a:rPr lang="fr-FR" sz="2400" b="0" strike="noStrike" spc="-1" dirty="0">
                <a:solidFill>
                  <a:srgbClr val="40458C"/>
                </a:solidFill>
                <a:latin typeface="Tahoma"/>
              </a:rPr>
              <a:t>: raccourcir une partie plutôt </a:t>
            </a:r>
            <a:r>
              <a:rPr lang="en-US" sz="2400" b="0" strike="noStrike" spc="-1" dirty="0" err="1">
                <a:solidFill>
                  <a:srgbClr val="40458C"/>
                </a:solidFill>
                <a:latin typeface="Tahoma"/>
              </a:rPr>
              <a:t>que</a:t>
            </a:r>
            <a:r>
              <a:rPr lang="en-US" sz="2400" b="0" strike="noStrike" spc="-1" dirty="0">
                <a:solidFill>
                  <a:srgbClr val="40458C"/>
                </a:solidFill>
                <a:latin typeface="Tahoma"/>
              </a:rPr>
              <a:t> </a:t>
            </a:r>
            <a:r>
              <a:rPr lang="en-US" sz="2400" b="0" strike="noStrike" spc="-1" dirty="0" err="1">
                <a:solidFill>
                  <a:srgbClr val="40458C"/>
                </a:solidFill>
                <a:latin typeface="Tahoma"/>
              </a:rPr>
              <a:t>supprimer</a:t>
            </a:r>
            <a:r>
              <a:rPr lang="en-US" sz="2400" b="0" strike="noStrike" spc="-1" dirty="0">
                <a:solidFill>
                  <a:srgbClr val="40458C"/>
                </a:solidFill>
                <a:latin typeface="Tahoma"/>
              </a:rPr>
              <a:t> la </a:t>
            </a:r>
            <a:r>
              <a:rPr lang="en-US" sz="2400" b="1" strike="noStrike" spc="-1" dirty="0">
                <a:solidFill>
                  <a:srgbClr val="40458C"/>
                </a:solidFill>
                <a:latin typeface="Tahoma"/>
              </a:rPr>
              <a:t>conclusion</a:t>
            </a:r>
            <a:endParaRPr lang="en-US" sz="2400" spc="-1" dirty="0">
              <a:solidFill>
                <a:srgbClr val="40458C"/>
              </a:solidFill>
              <a:latin typeface="Tahoma"/>
            </a:endParaRPr>
          </a:p>
          <a:p>
            <a:pPr>
              <a:lnSpc>
                <a:spcPct val="100000"/>
              </a:lnSpc>
            </a:pPr>
            <a:endParaRPr lang="fr-FR" sz="2400" spc="-1" dirty="0">
              <a:solidFill>
                <a:srgbClr val="40458C"/>
              </a:solidFill>
              <a:latin typeface="Tahoma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fr-FR" sz="2400" spc="-1" dirty="0">
                <a:solidFill>
                  <a:srgbClr val="40458C"/>
                </a:solidFill>
                <a:latin typeface="Tahoma"/>
              </a:rPr>
              <a:t>Me concentrer sur ce que je raconte et pas sur le public et/ou le jury</a:t>
            </a:r>
            <a:endParaRPr lang="fr-FR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utoShape 2"/>
          <p:cNvSpPr/>
          <p:nvPr/>
        </p:nvSpPr>
        <p:spPr>
          <a:xfrm>
            <a:off x="457200" y="1289160"/>
            <a:ext cx="8118000" cy="52639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solidFill>
              <a:srgbClr val="1F497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La 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communication passe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bien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évidemment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par les mots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mais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également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par la </a:t>
            </a:r>
            <a:r>
              <a:rPr lang="en-US" sz="2000" b="1" strike="noStrike" spc="-1" dirty="0">
                <a:solidFill>
                  <a:srgbClr val="FF0000"/>
                </a:solidFill>
                <a:latin typeface="Century Gothic"/>
              </a:rPr>
              <a:t>posture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 …</a:t>
            </a: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40458C"/>
                </a:solidFill>
                <a:latin typeface="Wingdings"/>
              </a:rPr>
              <a:t>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Je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salue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le jury et je me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présente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.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40458C"/>
                </a:solidFill>
                <a:latin typeface="Wingdings"/>
              </a:rPr>
              <a:t>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Je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prête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1" strike="noStrike" spc="-1" dirty="0">
                <a:solidFill>
                  <a:srgbClr val="40458C"/>
                </a:solidFill>
                <a:latin typeface="Century Gothic"/>
              </a:rPr>
              <a:t>attention à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…</a:t>
            </a:r>
            <a:endParaRPr lang="fr-FR" sz="2000" b="0" strike="noStrike" spc="-1" dirty="0">
              <a:latin typeface="Arial"/>
            </a:endParaRPr>
          </a:p>
          <a:p>
            <a:pPr marL="457200" lvl="1" algn="just">
              <a:lnSpc>
                <a:spcPct val="100000"/>
              </a:lnSpc>
              <a:buClr>
                <a:srgbClr val="40458C"/>
              </a:buClr>
              <a:buFont typeface="Century Gothic"/>
              <a:buChar char="-"/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1" strike="noStrike" spc="-1" dirty="0">
                <a:solidFill>
                  <a:srgbClr val="00B050"/>
                </a:solidFill>
                <a:latin typeface="Century Gothic"/>
              </a:rPr>
              <a:t>Mon attitude</a:t>
            </a:r>
            <a:r>
              <a:rPr lang="en-US" sz="2000" b="0" strike="noStrike" spc="-1" dirty="0">
                <a:solidFill>
                  <a:srgbClr val="00B050"/>
                </a:solidFill>
                <a:latin typeface="Century Gothic"/>
              </a:rPr>
              <a:t> 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: je me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tiens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droit,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j’utilise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mes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mains pour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appuyer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mes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propos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ou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désigner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un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élément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, je ne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reste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pas les bras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croisés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 !</a:t>
            </a:r>
            <a:endParaRPr lang="fr-FR" sz="2000" b="0" strike="noStrike" spc="-1" dirty="0">
              <a:latin typeface="Arial"/>
            </a:endParaRPr>
          </a:p>
          <a:p>
            <a:pPr marL="457200" lvl="1">
              <a:lnSpc>
                <a:spcPct val="100000"/>
              </a:lnSpc>
              <a:buClr>
                <a:srgbClr val="00B050"/>
              </a:buClr>
              <a:buFont typeface="Century Gothic"/>
              <a:buChar char="-"/>
              <a:tabLst>
                <a:tab pos="0" algn="l"/>
              </a:tabLst>
            </a:pPr>
            <a:r>
              <a:rPr lang="en-US" sz="2000" b="1" strike="noStrike" spc="-1" dirty="0">
                <a:solidFill>
                  <a:srgbClr val="00B050"/>
                </a:solidFill>
                <a:latin typeface="Century Gothic"/>
              </a:rPr>
              <a:t>Ma voix</a:t>
            </a:r>
            <a:r>
              <a:rPr lang="en-US" sz="2000" b="0" strike="noStrike" spc="-1" dirty="0">
                <a:solidFill>
                  <a:srgbClr val="00B050"/>
                </a:solidFill>
                <a:latin typeface="Century Gothic"/>
              </a:rPr>
              <a:t> 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: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mon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intonation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sert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à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appuyer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ma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démonstration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.</a:t>
            </a:r>
            <a:endParaRPr lang="fr-FR" sz="2000" b="0" strike="noStrike" spc="-1" dirty="0">
              <a:latin typeface="Arial"/>
            </a:endParaRPr>
          </a:p>
          <a:p>
            <a:pPr marL="457200" lvl="1">
              <a:lnSpc>
                <a:spcPct val="100000"/>
              </a:lnSpc>
              <a:buClr>
                <a:srgbClr val="00B050"/>
              </a:buClr>
              <a:buFont typeface="Century Gothic"/>
              <a:buChar char="-"/>
              <a:tabLst>
                <a:tab pos="0" algn="l"/>
              </a:tabLst>
            </a:pPr>
            <a:r>
              <a:rPr lang="en-US" sz="2000" b="1" strike="noStrike" spc="-1" dirty="0">
                <a:solidFill>
                  <a:srgbClr val="00B050"/>
                </a:solidFill>
                <a:latin typeface="Century Gothic"/>
              </a:rPr>
              <a:t>Mon regard</a:t>
            </a:r>
            <a:r>
              <a:rPr lang="en-US" sz="2000" b="0" strike="noStrike" spc="-1" dirty="0">
                <a:solidFill>
                  <a:srgbClr val="00B050"/>
                </a:solidFill>
                <a:latin typeface="Century Gothic"/>
              </a:rPr>
              <a:t> 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: je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regarde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le jury, je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veille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à ne pas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rester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les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yeux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baissés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sur </a:t>
            </a:r>
            <a:r>
              <a:rPr lang="en-US" sz="2000" b="0" strike="noStrike" spc="-1" dirty="0" err="1">
                <a:solidFill>
                  <a:srgbClr val="40458C"/>
                </a:solidFill>
                <a:latin typeface="Century Gothic"/>
              </a:rPr>
              <a:t>mes</a:t>
            </a:r>
            <a:r>
              <a:rPr lang="en-US" sz="2000" b="0" strike="noStrike" spc="-1" dirty="0">
                <a:solidFill>
                  <a:srgbClr val="40458C"/>
                </a:solidFill>
                <a:latin typeface="Century Gothic"/>
              </a:rPr>
              <a:t> notes.</a:t>
            </a:r>
            <a:endParaRPr lang="fr-FR" sz="2000" b="0" strike="noStrike" spc="-1" dirty="0">
              <a:latin typeface="Arial"/>
            </a:endParaRPr>
          </a:p>
          <a:p>
            <a:pPr marL="457200" lvl="1">
              <a:lnSpc>
                <a:spcPct val="100000"/>
              </a:lnSpc>
              <a:buClr>
                <a:srgbClr val="00B050"/>
              </a:buClr>
              <a:buFont typeface="Century Gothic"/>
              <a:buChar char="-"/>
              <a:tabLst>
                <a:tab pos="0" algn="l"/>
              </a:tabLst>
            </a:pPr>
            <a:r>
              <a:rPr lang="fr-FR" sz="2000" b="1" strike="noStrike" spc="-1" dirty="0">
                <a:solidFill>
                  <a:srgbClr val="00B050"/>
                </a:solidFill>
                <a:latin typeface="Century Gothic"/>
              </a:rPr>
              <a:t>Mon aspect extérieur </a:t>
            </a:r>
            <a:endParaRPr lang="fr-FR" sz="2000" b="0" strike="noStrike" spc="-1" dirty="0">
              <a:latin typeface="Arial"/>
            </a:endParaRPr>
          </a:p>
          <a:p>
            <a:pPr marL="457200" lvl="1">
              <a:lnSpc>
                <a:spcPct val="100000"/>
              </a:lnSpc>
              <a:buClr>
                <a:srgbClr val="00B050"/>
              </a:buClr>
              <a:buFont typeface="Century Gothic"/>
              <a:buChar char="-"/>
              <a:tabLst>
                <a:tab pos="0" algn="l"/>
              </a:tabLst>
            </a:pPr>
            <a:r>
              <a:rPr lang="fr-FR" sz="2000" b="1" strike="noStrike" spc="-1" dirty="0">
                <a:solidFill>
                  <a:srgbClr val="00B050"/>
                </a:solidFill>
                <a:latin typeface="Century Gothic"/>
              </a:rPr>
              <a:t>La montre</a:t>
            </a: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fr-FR" sz="2000" b="0" strike="noStrike" spc="-1" dirty="0">
              <a:latin typeface="Arial"/>
            </a:endParaRPr>
          </a:p>
        </p:txBody>
      </p:sp>
      <p:sp>
        <p:nvSpPr>
          <p:cNvPr id="136" name="Text Box 2"/>
          <p:cNvSpPr/>
          <p:nvPr/>
        </p:nvSpPr>
        <p:spPr>
          <a:xfrm>
            <a:off x="2590920" y="304920"/>
            <a:ext cx="6095520" cy="75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strike="noStrike" spc="-1">
                <a:solidFill>
                  <a:srgbClr val="40458C"/>
                </a:solidFill>
                <a:latin typeface="Tahoma"/>
              </a:rPr>
              <a:t>HISTOIRE GEOGRAPHIE EDUCATION CIVIQUE</a:t>
            </a:r>
            <a:endParaRPr lang="fr-F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i="1" strike="noStrike" spc="-1">
                <a:solidFill>
                  <a:srgbClr val="40458C"/>
                </a:solidFill>
                <a:latin typeface="Tahoma"/>
              </a:rPr>
              <a:t>L’oral au brevet des collèges</a:t>
            </a:r>
            <a:endParaRPr lang="fr-FR" sz="1800" b="0" strike="noStrike" spc="-1">
              <a:latin typeface="Arial"/>
            </a:endParaRPr>
          </a:p>
        </p:txBody>
      </p:sp>
      <p:sp>
        <p:nvSpPr>
          <p:cNvPr id="137" name="TextBox 2"/>
          <p:cNvSpPr/>
          <p:nvPr/>
        </p:nvSpPr>
        <p:spPr>
          <a:xfrm>
            <a:off x="-1371600" y="1315080"/>
            <a:ext cx="6171840" cy="155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widt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width*sin(2.5*pi*$)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AutoShape 2"/>
          <p:cNvSpPr/>
          <p:nvPr/>
        </p:nvSpPr>
        <p:spPr>
          <a:xfrm>
            <a:off x="76320" y="459000"/>
            <a:ext cx="8838720" cy="63316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solidFill>
              <a:srgbClr val="1F497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t">
            <a:noAutofit/>
          </a:bodyPr>
          <a:lstStyle/>
          <a:p>
            <a:pPr marL="457200"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400" b="1" strike="noStrike" spc="-1">
                <a:solidFill>
                  <a:srgbClr val="40458C"/>
                </a:solidFill>
                <a:latin typeface="Wingdings"/>
              </a:rPr>
              <a:t></a:t>
            </a:r>
            <a:r>
              <a:rPr lang="en-US" sz="2400" b="1" strike="noStrike" spc="-1">
                <a:solidFill>
                  <a:srgbClr val="40458C"/>
                </a:solidFill>
                <a:latin typeface="Century Gothic"/>
              </a:rPr>
              <a:t> Ce qu’il faut faire : </a:t>
            </a:r>
            <a:endParaRPr lang="fr-FR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40458C"/>
                </a:solidFill>
                <a:latin typeface="Wingdings"/>
              </a:rPr>
              <a:t></a:t>
            </a:r>
            <a:r>
              <a:rPr lang="en-US" sz="2400" b="0" strike="noStrike" spc="-1">
                <a:solidFill>
                  <a:srgbClr val="40458C"/>
                </a:solidFill>
                <a:latin typeface="Calibri"/>
              </a:rPr>
              <a:t> </a:t>
            </a:r>
            <a:r>
              <a:rPr lang="en-US" sz="2400" b="0" strike="noStrike" spc="-1">
                <a:solidFill>
                  <a:srgbClr val="40458C"/>
                </a:solidFill>
                <a:latin typeface="Century Gothic"/>
              </a:rPr>
              <a:t>Faites des </a:t>
            </a:r>
            <a:r>
              <a:rPr lang="en-US" sz="2400" b="1" strike="noStrike" spc="-1">
                <a:solidFill>
                  <a:srgbClr val="40458C"/>
                </a:solidFill>
                <a:latin typeface="Century Gothic"/>
              </a:rPr>
              <a:t>phrases courtes</a:t>
            </a:r>
            <a:r>
              <a:rPr lang="en-US" sz="2400" b="0" strike="noStrike" spc="-1">
                <a:solidFill>
                  <a:srgbClr val="40458C"/>
                </a:solidFill>
                <a:latin typeface="Century Gothic"/>
              </a:rPr>
              <a:t>, une </a:t>
            </a:r>
            <a:r>
              <a:rPr lang="en-US" sz="2400" b="1" strike="noStrike" spc="-1">
                <a:solidFill>
                  <a:srgbClr val="40458C"/>
                </a:solidFill>
                <a:latin typeface="Century Gothic"/>
              </a:rPr>
              <a:t>présentation ordonnée</a:t>
            </a:r>
            <a:r>
              <a:rPr lang="en-US" sz="2400" b="0" strike="noStrike" spc="-1">
                <a:solidFill>
                  <a:srgbClr val="40458C"/>
                </a:solidFill>
                <a:latin typeface="Century Gothic"/>
              </a:rPr>
              <a:t> de votre exposé, utilisez un </a:t>
            </a:r>
            <a:r>
              <a:rPr lang="en-US" sz="2400" b="1" strike="noStrike" spc="-1">
                <a:solidFill>
                  <a:srgbClr val="40458C"/>
                </a:solidFill>
                <a:latin typeface="Century Gothic"/>
              </a:rPr>
              <a:t>vocabulaire précis </a:t>
            </a:r>
            <a:r>
              <a:rPr lang="en-US" sz="2400" b="0" strike="noStrike" spc="-1">
                <a:solidFill>
                  <a:srgbClr val="40458C"/>
                </a:solidFill>
                <a:latin typeface="Century Gothic"/>
              </a:rPr>
              <a:t>;</a:t>
            </a:r>
            <a:endParaRPr lang="fr-FR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40458C"/>
                </a:solidFill>
                <a:latin typeface="Wingdings"/>
              </a:rPr>
              <a:t></a:t>
            </a:r>
            <a:r>
              <a:rPr lang="en-US" sz="2400" b="0" strike="noStrike" spc="-1">
                <a:solidFill>
                  <a:srgbClr val="40458C"/>
                </a:solidFill>
                <a:latin typeface="Century Gothic"/>
              </a:rPr>
              <a:t> </a:t>
            </a:r>
            <a:r>
              <a:rPr lang="en-US" sz="2400" b="1" strike="noStrike" spc="-1">
                <a:solidFill>
                  <a:srgbClr val="40458C"/>
                </a:solidFill>
                <a:latin typeface="Century Gothic"/>
              </a:rPr>
              <a:t>Parlez d’un ton assuré </a:t>
            </a:r>
            <a:r>
              <a:rPr lang="en-US" sz="2400" b="0" strike="noStrike" spc="-1">
                <a:solidFill>
                  <a:srgbClr val="40458C"/>
                </a:solidFill>
                <a:latin typeface="Century Gothic"/>
              </a:rPr>
              <a:t>et adressez-vous directement au jury en le regardant : il faut capter son attention ;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40458C"/>
                </a:solidFill>
                <a:latin typeface="Wingdings"/>
              </a:rPr>
              <a:t></a:t>
            </a:r>
            <a:r>
              <a:rPr lang="fr-FR" sz="2400" b="1" strike="noStrike" spc="-1">
                <a:solidFill>
                  <a:srgbClr val="40458C"/>
                </a:solidFill>
                <a:latin typeface="Tahoma"/>
              </a:rPr>
              <a:t>parler audiblement, avoir un vocabulaire correct, sourire, regarder les membres du jury), en n’hésitant pas à faire état de ce qui n’a été difficile pour vous et en expliquant pourquoi… 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400" b="1" strike="noStrike" spc="-1">
                <a:solidFill>
                  <a:srgbClr val="FF0000"/>
                </a:solidFill>
                <a:latin typeface="Tahoma"/>
              </a:rPr>
              <a:t>Rendre ma présentation vivante :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400" b="0" strike="noStrike" spc="-1">
                <a:solidFill>
                  <a:srgbClr val="40458C"/>
                </a:solidFill>
                <a:latin typeface="Tahoma"/>
              </a:rPr>
              <a:t>- Alterner les temps de parole avec </a:t>
            </a:r>
            <a:r>
              <a:rPr lang="en-US" sz="2400" b="0" strike="noStrike" spc="-1">
                <a:solidFill>
                  <a:srgbClr val="40458C"/>
                </a:solidFill>
                <a:latin typeface="Tahoma"/>
              </a:rPr>
              <a:t>la présentation de documents,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400" b="0" strike="noStrike" spc="-1">
                <a:solidFill>
                  <a:srgbClr val="40458C"/>
                </a:solidFill>
                <a:latin typeface="Tahoma"/>
              </a:rPr>
              <a:t>- Commenter les documents en les </a:t>
            </a:r>
            <a:r>
              <a:rPr lang="en-US" sz="2400" b="0" strike="noStrike" spc="-1">
                <a:solidFill>
                  <a:srgbClr val="40458C"/>
                </a:solidFill>
                <a:latin typeface="Tahoma"/>
              </a:rPr>
              <a:t>montrant,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rgbClr val="40458C"/>
                </a:solidFill>
                <a:latin typeface="Tahoma"/>
              </a:rPr>
              <a:t>- Expliquer les mots difficiles,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400" b="0" strike="noStrike" spc="-1">
                <a:solidFill>
                  <a:srgbClr val="40458C"/>
                </a:solidFill>
                <a:latin typeface="Tahoma"/>
              </a:rPr>
              <a:t>- Varier les intonations de la voix.</a:t>
            </a:r>
            <a:endParaRPr lang="fr-FR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  <a:tabLst>
                <a:tab pos="0" algn="l"/>
              </a:tabLst>
            </a:pPr>
            <a:endParaRPr lang="fr-FR" sz="2400" b="0" strike="noStrike" spc="-1">
              <a:latin typeface="Arial"/>
            </a:endParaRPr>
          </a:p>
        </p:txBody>
      </p:sp>
      <p:sp>
        <p:nvSpPr>
          <p:cNvPr id="139" name="Text Box 2"/>
          <p:cNvSpPr/>
          <p:nvPr/>
        </p:nvSpPr>
        <p:spPr>
          <a:xfrm>
            <a:off x="2666880" y="66600"/>
            <a:ext cx="6095520" cy="75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strike="noStrike" spc="-1">
                <a:solidFill>
                  <a:srgbClr val="40458C"/>
                </a:solidFill>
                <a:latin typeface="Tahoma"/>
              </a:rPr>
              <a:t>HISTOIRE GEOGRAPHIE EDUCATION CIVIQUE</a:t>
            </a:r>
            <a:endParaRPr lang="fr-F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901"/>
              </a:spcBef>
              <a:buNone/>
            </a:pPr>
            <a:r>
              <a:rPr lang="fr-FR" sz="1800" b="1" i="1" strike="noStrike" spc="-1">
                <a:solidFill>
                  <a:srgbClr val="40458C"/>
                </a:solidFill>
                <a:latin typeface="Tahoma"/>
              </a:rPr>
              <a:t>L’oral au brevet des collèges</a:t>
            </a:r>
            <a:endParaRPr lang="fr-F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widt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width*sin(2.5*pi*$)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Designs\Géomètre.pot</Template>
  <TotalTime>2558</TotalTime>
  <Words>745</Words>
  <Application>Microsoft Office PowerPoint</Application>
  <PresentationFormat>Affichage à l'écran (4:3)</PresentationFormat>
  <Paragraphs>128</Paragraphs>
  <Slides>10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Century Gothic</vt:lpstr>
      <vt:lpstr>Symbol</vt:lpstr>
      <vt:lpstr>Tahoma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particulier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 méthode pour traiter  la question sur documents  au brevet des collèges</dc:title>
  <dc:subject/>
  <dc:creator>VENIEN</dc:creator>
  <dc:description/>
  <cp:lastModifiedBy>frederic Roussel</cp:lastModifiedBy>
  <cp:revision>112</cp:revision>
  <cp:lastPrinted>2023-05-16T06:58:09Z</cp:lastPrinted>
  <dcterms:created xsi:type="dcterms:W3CDTF">2001-10-03T13:59:20Z</dcterms:created>
  <dcterms:modified xsi:type="dcterms:W3CDTF">2026-04-22T04:36:40Z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Affichage à l'écran (4:3)</vt:lpwstr>
  </property>
  <property fmtid="{D5CDD505-2E9C-101B-9397-08002B2CF9AE}" pid="4" name="Slides">
    <vt:i4>15</vt:i4>
  </property>
</Properties>
</file>