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5" r:id="rId2"/>
    <p:sldMasterId id="2147483686" r:id="rId3"/>
  </p:sldMasterIdLst>
  <p:notesMasterIdLst>
    <p:notesMasterId r:id="rId7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fr-FR" sz="1400" b="0" i="0" u="none" strike="noStrike" cap="none">
                <a:latin typeface="Times New Roman"/>
                <a:ea typeface="Times New Roman"/>
                <a:cs typeface="Times New Roman"/>
                <a:sym typeface="Times New Roman"/>
              </a:rPr>
              <a:t>‹N°›</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1c6594d04_0_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1c6594d04_0_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6" name="Google Shape;176;g61c6594d04_0_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1a173c46e_0_29: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1a173c46e_0_29: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Personne ne peut nous forcer à améliorer notre attention. C’est à nous de nous convaincre nous-mêmes que cela peut nous apporter quelque chose</a:t>
            </a:r>
            <a:endParaRPr/>
          </a:p>
        </p:txBody>
      </p:sp>
      <p:sp>
        <p:nvSpPr>
          <p:cNvPr id="248" name="Google Shape;248;g61a173c46e_0_29: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1a173c46e_0_3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1a173c46e_0_3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56" name="Google Shape;256;g61a173c46e_0_3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1a173c46e_0_42: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1a173c46e_0_4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64" name="Google Shape;264;g61a173c46e_0_42: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1a173c46e_0_59: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61a173c46e_0_59: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Rester attentif, pendant un exercice ou une explication, c’est garder notre attention stable, sans qu’elle bouge sans arrêt. C’est comme traverser une poutre sans tomber. </a:t>
            </a:r>
            <a:endParaRPr/>
          </a:p>
        </p:txBody>
      </p:sp>
      <p:sp>
        <p:nvSpPr>
          <p:cNvPr id="272" name="Google Shape;272;g61a173c46e_0_59: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1a173c46e_0_6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1a173c46e_0_6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Apprendre à se concentrer, c’est développer son sens de l’équilibre ... attentionnel </a:t>
            </a:r>
            <a:r>
              <a:rPr lang="fr-FR">
                <a:solidFill>
                  <a:srgbClr val="6AA84F"/>
                </a:solidFill>
              </a:rPr>
              <a:t>Faire remarquer qu’il ne faut pas longtemps pour traverser une poutre, à condition de ne pas perdre l’équilibre. De même, la plupart des tâches qui demandent d’être attentif sont courtes, à condition que notre attention soit bien stable.</a:t>
            </a:r>
            <a:r>
              <a:rPr lang="fr-FR">
                <a:solidFill>
                  <a:schemeClr val="dk1"/>
                </a:solidFill>
              </a:rPr>
              <a:t> </a:t>
            </a:r>
            <a:endParaRPr/>
          </a:p>
        </p:txBody>
      </p:sp>
      <p:sp>
        <p:nvSpPr>
          <p:cNvPr id="281" name="Google Shape;281;g61a173c46e_0_6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1a173c46e_0_7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1a173c46e_0_7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Si l’attention bouge tout le temps, c’est parce qu’elle se laisse sans cesse entrainer par des forces à l’intérieur du cerveau. Il est possible de sentir ces forces, parce qu’elles ont tendance à faire aussi bouger le corps, la tête et les yeux. Comme sur une poutre, le corps bouge sur le côté quand nous commençons à perdre l’équilibre. </a:t>
            </a:r>
            <a:endParaRPr/>
          </a:p>
          <a:p>
            <a:pPr marL="0" lvl="0" indent="0" algn="l" rtl="0">
              <a:spcBef>
                <a:spcPts val="0"/>
              </a:spcBef>
              <a:spcAft>
                <a:spcPts val="0"/>
              </a:spcAft>
              <a:buNone/>
            </a:pPr>
            <a:r>
              <a:rPr lang="fr-FR">
                <a:solidFill>
                  <a:srgbClr val="38761D"/>
                </a:solidFill>
              </a:rPr>
              <a:t>Essayer de distraire l’élève par des bruits, lui faire bouger les yeux, la tête ... faire remarquer l’existence de ces forces. Ce sont les mêmes forces qui font bouger notre attention dans une salle de classe et pendant nos activités favorites.</a:t>
            </a:r>
            <a:endParaRPr>
              <a:solidFill>
                <a:srgbClr val="38761D"/>
              </a:solidFill>
            </a:endParaRPr>
          </a:p>
          <a:p>
            <a:pPr marL="0" lvl="0" indent="0" algn="l" rtl="0">
              <a:spcBef>
                <a:spcPts val="0"/>
              </a:spcBef>
              <a:spcAft>
                <a:spcPts val="0"/>
              </a:spcAft>
              <a:buNone/>
            </a:pPr>
            <a:r>
              <a:rPr lang="fr-FR"/>
              <a:t>Cela prend du temps d’apprendre à se concentrer, parce qu’il faut apprendre de bonnes habitudes et lentement transformer son cerveau, comme quand on apprend à faire du roller, du vélo ou à tenir en équilibre sur une poutre. Cela peut prendre des mois, mais personne n’est pressé. Quand on veut transformer son corps, pour le muscler par exemple, on sait qu’il faut beaucoup s’entraîner et être patient. C’est la même chose avec le cerveau.</a:t>
            </a:r>
            <a:r>
              <a:rPr lang="fr-FR">
                <a:solidFill>
                  <a:srgbClr val="38761D"/>
                </a:solidFill>
              </a:rPr>
              <a:t> Faire une liste de ce qu’on peut apprendre du jour au lendemain et de ce qui prend du temps. Quelle est la différence entre ces types d’apprentissages ? </a:t>
            </a:r>
            <a:endParaRPr>
              <a:solidFill>
                <a:srgbClr val="38761D"/>
              </a:solidFill>
            </a:endParaRPr>
          </a:p>
        </p:txBody>
      </p:sp>
      <p:sp>
        <p:nvSpPr>
          <p:cNvPr id="290" name="Google Shape;290;g61a173c46e_0_7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1a173c46e_0_8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1a173c46e_0_8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Ces forces sont tout le temps-là, pour tout le monde, comme sur la poutre. Nous ne pouvons pas les éliminer, mais nous pouvons apprendre à les connaitre et à y réagir. Rester attentif, c’est rester en équilibre malgré les forces qui attirent notre attention sur le côté, comme sur une poutre ... et pas seulement quand ce qu’on est en train de faire nous plait  !</a:t>
            </a:r>
            <a:endParaRPr/>
          </a:p>
          <a:p>
            <a:pPr marL="0" lvl="0" indent="0" algn="l" rtl="0">
              <a:spcBef>
                <a:spcPts val="0"/>
              </a:spcBef>
              <a:spcAft>
                <a:spcPts val="0"/>
              </a:spcAft>
              <a:buNone/>
            </a:pPr>
            <a:r>
              <a:rPr lang="fr-FR"/>
              <a:t> </a:t>
            </a:r>
            <a:r>
              <a:rPr lang="fr-FR">
                <a:solidFill>
                  <a:srgbClr val="38761D"/>
                </a:solidFill>
              </a:rPr>
              <a:t>Demander de monter sur une poutre. Demander : « comment dois-tu réagir quand tu commences à tomber ? Ferme les yeux, est-ce plus dur ? Pour rester sur la poutre, il faut bien voir où tu veux aller, et bien sentir quand tu commences à tomber, pour tout de suite te rétablir. » Pour maintenir son attention stable, il faut donc apprendre à connaitre ces forces et à les compenser, comme un funambule ou un gymnaste.</a:t>
            </a:r>
            <a:endParaRPr>
              <a:solidFill>
                <a:srgbClr val="38761D"/>
              </a:solidFill>
            </a:endParaRPr>
          </a:p>
        </p:txBody>
      </p:sp>
      <p:sp>
        <p:nvSpPr>
          <p:cNvPr id="298" name="Google Shape;298;g61a173c46e_0_8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1a173c46e_0_8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1a173c46e_0_8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6" name="Google Shape;306;g61a173c46e_0_8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1c6594d04_0_11: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1c6594d04_0_11: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4" name="Google Shape;314;g61c6594d04_0_11: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1a173c46e_0_94: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1a173c46e_0_94: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2" name="Google Shape;322;g61a173c46e_0_94: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1de76a64a_0_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61de76a64a_0_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L’attention est la compétence la plus importante pour réussir à l’école et dans la vie.</a:t>
            </a:r>
            <a:endParaRPr/>
          </a:p>
          <a:p>
            <a:pPr marL="0" lvl="0" indent="0" algn="l" rtl="0">
              <a:spcBef>
                <a:spcPts val="0"/>
              </a:spcBef>
              <a:spcAft>
                <a:spcPts val="0"/>
              </a:spcAft>
              <a:buNone/>
            </a:pPr>
            <a:r>
              <a:rPr lang="fr-FR"/>
              <a:t>1 </a:t>
            </a:r>
            <a:r>
              <a:rPr lang="fr-FR" sz="1400"/>
              <a:t>Aucune communication entre vous; en aucun cas vous ne devez perturber les autres:ni parole, ni geste, ni regard. Pendant tout l’exercice, vous ne devez rien faire. Vous êtes libre de</a:t>
            </a:r>
            <a:endParaRPr sz="1400"/>
          </a:p>
        </p:txBody>
      </p:sp>
      <p:sp>
        <p:nvSpPr>
          <p:cNvPr id="184" name="Google Shape;184;g61de76a64a_0_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1a116aeaa_0_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61a116aeaa_0_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Il y a, par exemple, des neurones qui savent reconnaitre un stylo quand nous en voyons un, et d’autres qui savent faire bouger les doigts pour prendre le stylo. Si ces neurones se parlent, nous prenons dans la main le stylo que nous venons de voir. Dans le cerveau, il y a donc des neurones qui servent à percevoir et d’autres à agir. À force de réagir de la même manière en percevant quelque chose, on finit par connecter fortement certains neurones qui perçoivent et certains neurones qui agissent. Cette manière de réagir devient une habitude, une sorte d’automatisme. </a:t>
            </a:r>
            <a:r>
              <a:rPr lang="fr-FR">
                <a:solidFill>
                  <a:srgbClr val="38761D"/>
                </a:solidFill>
              </a:rPr>
              <a:t>Demander des exemples de petites choses qu’on a tendance à faire de manière automatique.</a:t>
            </a:r>
            <a:endParaRPr>
              <a:solidFill>
                <a:srgbClr val="38761D"/>
              </a:solidFill>
            </a:endParaRPr>
          </a:p>
        </p:txBody>
      </p:sp>
      <p:sp>
        <p:nvSpPr>
          <p:cNvPr id="330" name="Google Shape;330;g61a116aeaa_0_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1a173c46e_0_11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1a173c46e_0_11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9" name="Google Shape;339;g61a173c46e_0_11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1c6594d04_0_2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61c6594d04_0_2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Deux grands systèmes sont à l’origine des distractions: les habitudes et le circuit de la récompense ( neurones aimants). On va comprendre d’abord de quoi il s’agit afin d’essayer de repérer leur mise en action pour pouvoir y résister si on le veut.</a:t>
            </a:r>
            <a:endParaRPr/>
          </a:p>
        </p:txBody>
      </p:sp>
      <p:sp>
        <p:nvSpPr>
          <p:cNvPr id="347" name="Google Shape;347;g61c6594d04_0_2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1c6594d04_0_2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1c6594d04_0_2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Les habitudes permettent de réagir rapidement et sans réfléchir, mais souvent sans vraiment l’avoir décidé. Ce sont un peu comme des réflexes.</a:t>
            </a:r>
            <a:endParaRPr/>
          </a:p>
        </p:txBody>
      </p:sp>
      <p:sp>
        <p:nvSpPr>
          <p:cNvPr id="356" name="Google Shape;356;g61c6594d04_0_2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1c6594d04_0_34: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61c6594d04_0_34: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 Quand on obéit trop à ses habitudes, on est un peu comme une Marionnette, on réagit à tout ce qui se passe autour de nous ... vite, mais sans trop savoir pourquoi. </a:t>
            </a:r>
            <a:r>
              <a:rPr lang="fr-FR">
                <a:solidFill>
                  <a:srgbClr val="38761D"/>
                </a:solidFill>
              </a:rPr>
              <a:t>Demander : « Regarde autour de toi et essaie de remarquer des réactions un peu automatiques : quelqu’un qui se laisse distraire par un bruit ou par quelqu’un qui bouge, par exemple. Penses-tu que ces personnes ont vraiment décidé d’agir de cette façon-là ? »</a:t>
            </a:r>
            <a:endParaRPr/>
          </a:p>
        </p:txBody>
      </p:sp>
      <p:sp>
        <p:nvSpPr>
          <p:cNvPr id="364" name="Google Shape;364;g61c6594d04_0_34: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1c6594d04_0_41: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1c6594d04_0_41: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 Les habitudes entrainent souvent l’attention et le regard loin de ce sur quoi nous devons nous concentrer, elles constituent l’une des forces qui dirigent l’attention</a:t>
            </a:r>
            <a:endParaRPr>
              <a:solidFill>
                <a:schemeClr val="dk1"/>
              </a:solidFill>
            </a:endParaRPr>
          </a:p>
          <a:p>
            <a:pPr marL="0" lvl="0" indent="0" algn="l" rtl="0">
              <a:spcBef>
                <a:spcPts val="0"/>
              </a:spcBef>
              <a:spcAft>
                <a:spcPts val="0"/>
              </a:spcAft>
              <a:buNone/>
            </a:pPr>
            <a:endParaRPr/>
          </a:p>
        </p:txBody>
      </p:sp>
      <p:sp>
        <p:nvSpPr>
          <p:cNvPr id="372" name="Google Shape;372;g61c6594d04_0_41: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61c6594d04_1_1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61c6594d04_1_1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Demander à un élève de dire le plus rapidement possible la couleur de l’encre avec laquelle est écrit chaque mot.</a:t>
            </a:r>
            <a:endParaRPr/>
          </a:p>
        </p:txBody>
      </p:sp>
      <p:sp>
        <p:nvSpPr>
          <p:cNvPr id="380" name="Google Shape;380;g61c6594d04_1_1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1a173c46e_0_12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61a173c46e_0_12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Nous ne décidons pas de chacun de nos mouvements, car nous agirions alors beaucoup trop lentement. Pour aller vite, la plupart de nos gestes sont déterminés par nos habitudes, c’est-à-dire par la façon dont nos neurones sont connectés entre eux. Les habitudes sont souvent utiles, mais il faut apprendre à reconnaitre celles qui ne sont pas utiles pour ce que nous tentons de faire en ce moment. Quelqu’un qui réagit uniquement selon ses habitudes agit comme une machine. Il bouge sans cesse comme une Marionnette et ne peut pas rester concentré. Quand nous réalisons que nous sommes en Mode Marionnette, mieux vaut ralentir et observer les réactions de notre corps et de notre cerveau à ce qui se passe autour de nous</a:t>
            </a:r>
            <a:endParaRPr/>
          </a:p>
        </p:txBody>
      </p:sp>
      <p:sp>
        <p:nvSpPr>
          <p:cNvPr id="388" name="Google Shape;388;g61a173c46e_0_12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1c6594d04_0_48: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61c6594d04_0_4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sz="2400">
                <a:solidFill>
                  <a:schemeClr val="dk1"/>
                </a:solidFill>
              </a:rPr>
              <a:t>Les neurones kidnappent l’attention</a:t>
            </a:r>
            <a:endParaRPr sz="2400">
              <a:solidFill>
                <a:schemeClr val="dk1"/>
              </a:solidFill>
            </a:endParaRPr>
          </a:p>
          <a:p>
            <a:pPr marL="0" lvl="0" indent="0" algn="l" rtl="0">
              <a:spcBef>
                <a:spcPts val="0"/>
              </a:spcBef>
              <a:spcAft>
                <a:spcPts val="0"/>
              </a:spcAft>
              <a:buClr>
                <a:schemeClr val="dk1"/>
              </a:buClr>
              <a:buSzPts val="1100"/>
              <a:buFont typeface="Arial"/>
              <a:buNone/>
            </a:pPr>
            <a:r>
              <a:rPr lang="fr-FR" sz="2400">
                <a:solidFill>
                  <a:schemeClr val="dk1"/>
                </a:solidFill>
              </a:rPr>
              <a:t>Pratique pour lire un livre qui passionne mais problématique lorsqu’on a pas envie de travailler</a:t>
            </a:r>
            <a:endParaRPr sz="2400">
              <a:solidFill>
                <a:schemeClr val="dk1"/>
              </a:solidFill>
            </a:endParaRPr>
          </a:p>
          <a:p>
            <a:pPr marL="0" lvl="0" indent="0" algn="l" rtl="0">
              <a:spcBef>
                <a:spcPts val="0"/>
              </a:spcBef>
              <a:spcAft>
                <a:spcPts val="0"/>
              </a:spcAft>
              <a:buNone/>
            </a:pPr>
            <a:r>
              <a:rPr lang="fr-FR"/>
              <a:t>Cela dit, il ne faut pas voir les neurones-aimants comme les « méchants » du cerveau. L’idéal serait que chacun puisse être à tout moment intéressé, voire, passionné par ce qu’il fait avec un sentiment de gratification immédiate qui le pousse à y consacrer des heures sans voir le temps passer. Donc dans certains cas, il est préférable de laisser les neurones aimants prendre un peu le contrôle de l’attention. C’est pourquoi la bonne attitude à adopter quand on sent leur action est de s’interroger un instant pour savoir où ils mènent notre attention. Si tout est bon, pas de problème pour les laisser faire ! </a:t>
            </a:r>
            <a:r>
              <a:rPr lang="fr-FR">
                <a:solidFill>
                  <a:srgbClr val="38761D"/>
                </a:solidFill>
              </a:rPr>
              <a:t>Demander des exemples d’activités que les enfants aiment bien faire ou qui les passionnent. Ont-ils l’impression qu’ils pourraient y consacrer des heures sans voir le temps passer ? Ont-ils l’impression de progresser plus rapidement que dans des activités qui les intéressent moins ? Faire remarquer que les neurones aimants peuvent aussi être de précieux aides pour bien se concentrer et apprendre.</a:t>
            </a:r>
            <a:endParaRPr>
              <a:solidFill>
                <a:srgbClr val="38761D"/>
              </a:solidFill>
            </a:endParaRPr>
          </a:p>
        </p:txBody>
      </p:sp>
      <p:sp>
        <p:nvSpPr>
          <p:cNvPr id="396" name="Google Shape;396;g61c6594d04_0_4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1c6594d04_1_2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1c6594d04_1_2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04" name="Google Shape;404;g61c6594d04_1_2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1a173c46e_0_4: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1a173c46e_0_4: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92" name="Google Shape;192;g61a173c46e_0_4: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1a173c46e_0_128: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61a173c46e_0_12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Les neurones aimants attirent ou repoussent l’attention en fonction de ce qu’on aime et de ce qu’on n’aime pas. Quand nous sentons que ces neurones tentent de nous contrôler, il faut ralentir et marquer une pause en se demandant : « suis-je vraiment obligé de leur obéir ? ; Puis-je obéir plus tard ... ou jamais ? » Nos neurones aimants et nos habitudes nous font des propositions, mais nous ne sommes pas obligés d’obéir tout de suite – « DECelère et DECide, c’est toi le chef ! » </a:t>
            </a:r>
            <a:endParaRPr/>
          </a:p>
        </p:txBody>
      </p:sp>
      <p:sp>
        <p:nvSpPr>
          <p:cNvPr id="412" name="Google Shape;412;g61a173c46e_0_12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1a173c46e_0_13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1a173c46e_0_13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Quand on tombe de la poutre (ou de son vélo, ou en roller ...), en général, ce n’est pas parce qu’on a choisi de tomber : on a juste perdu l’équilibre. Mais quand on se laisse distraire, on a souvent l’impression d’avoir choisi de se tourner vers son voisin ou vers son téléphone… Maintenant que l’on sait un peu mieux comment fonctionne le cerveau, on comprend mieux qu’en général, ce n’est pas si vrai : nous subissons simplement l’effet de certaines forces dans notre cerveau et notre attention a juste perdu l’équilibre. Cette année, les séances ATOLE sont là pour aider à garder son attention plus stable. On peut toujours être distrait, bien sûr, mais après avoir choisi de le faire, pas parce que l’on a perdu l’équilibre. cette séance est là pour vous aider à garder votre attention plus stable. On peut toujours être distrait, bien sûr, mais après avoir choisi de le faire, pas parce que l’on a perdu l’équilibre</a:t>
            </a:r>
            <a:endParaRPr/>
          </a:p>
        </p:txBody>
      </p:sp>
      <p:sp>
        <p:nvSpPr>
          <p:cNvPr id="420" name="Google Shape;420;g61a173c46e_0_13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61a173c46e_0_14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61a173c46e_0_14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7" name="Google Shape;427;g61a173c46e_0_14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61c6594d04_1_4: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61c6594d04_1_4: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solidFill>
                  <a:srgbClr val="38761D"/>
                </a:solidFill>
              </a:rPr>
              <a:t>Demander : « Faut-il être bien concentré pour apprendre à faire du roller ou du vélo ? Et après, une fois qu’on sait bien en faire ? »</a:t>
            </a:r>
            <a:r>
              <a:rPr lang="fr-FR"/>
              <a:t> </a:t>
            </a:r>
            <a:endParaRPr/>
          </a:p>
          <a:p>
            <a:pPr marL="0" lvl="0" indent="0" algn="l" rtl="0">
              <a:spcBef>
                <a:spcPts val="0"/>
              </a:spcBef>
              <a:spcAft>
                <a:spcPts val="0"/>
              </a:spcAft>
              <a:buNone/>
            </a:pPr>
            <a:r>
              <a:rPr lang="fr-FR"/>
              <a:t>Pour faire des choses qui ne sont pas naturelles pour nous, pour réagir d’une manière dont nous n’avons pas l’habitude, nous devons être bien concentrés. Mais une fois que nous sommes habitués, c’est moins nécessaire</a:t>
            </a:r>
            <a:endParaRPr/>
          </a:p>
        </p:txBody>
      </p:sp>
      <p:sp>
        <p:nvSpPr>
          <p:cNvPr id="433" name="Google Shape;433;g61c6594d04_1_4: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1a173c46e_0_148: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61a173c46e_0_14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Des neurones que l’on pourrait appeler « neurones-chefs » peuvent former des équipes avec des neurones qui ne se connaissent pas, pour réagir d’une manière dont on n’a pas l’habitude. Ils sont situés à l’avant du cerveau. Ce sont aussi eux qui gardent en mémoire ce que nous cherchons à faire : notre Intention.</a:t>
            </a:r>
            <a:r>
              <a:rPr lang="fr-FR">
                <a:solidFill>
                  <a:srgbClr val="6AA84F"/>
                </a:solidFill>
              </a:rPr>
              <a:t> Demander : « Pourquoi est-ce si dur de ne pas perdre à ‘ni oui, ni non’ ? »</a:t>
            </a:r>
            <a:endParaRPr>
              <a:solidFill>
                <a:srgbClr val="6AA84F"/>
              </a:solidFill>
            </a:endParaRPr>
          </a:p>
        </p:txBody>
      </p:sp>
      <p:sp>
        <p:nvSpPr>
          <p:cNvPr id="439" name="Google Shape;439;g61a173c46e_0_14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1c6594d04_0_5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1c6594d04_0_5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Les neurones-chefs décident de ce qui est important ou pas, de ce qu’il faut remarquer ou pas, en fonction de ce que l’on cherche vraiment à faire. Seulement il y a trois problèmes ... </a:t>
            </a:r>
            <a:endParaRPr/>
          </a:p>
        </p:txBody>
      </p:sp>
      <p:sp>
        <p:nvSpPr>
          <p:cNvPr id="445" name="Google Shape;445;g61c6594d04_0_5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61c6594d04_0_62: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61c6594d04_0_6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Premier problème : les neurones-chefs s’endorment très vite. C’est ce qui se passe à chaque fois qu’on oublie ce qu’on cherchait à faire, quand on OUblie son INtention : C’est pourquoi, il vaut mieux se fixer des petits objectifs à court terme, qu’on peut atteindre en quelques minutes et qu’on risque donc moins d’oublier. </a:t>
            </a:r>
            <a:endParaRPr/>
          </a:p>
          <a:p>
            <a:pPr marL="0" lvl="0" indent="0" algn="l" rtl="0">
              <a:spcBef>
                <a:spcPts val="0"/>
              </a:spcBef>
              <a:spcAft>
                <a:spcPts val="0"/>
              </a:spcAft>
              <a:buNone/>
            </a:pPr>
            <a:r>
              <a:rPr lang="fr-FR">
                <a:solidFill>
                  <a:srgbClr val="38761D"/>
                </a:solidFill>
              </a:rPr>
              <a:t>Faire prendre conscience qu’il est facile d’oublier une consigne, dès que quelque chose vient nous distraire. Par exemple, demander à un enfant de bien garder ses mains sur ses genoux, les poings fermés sous la table en annonçant un tour de magie. Lui montrer une pièce de monnaie avant de la cacher puis parler de tout et de rien. Au bout de quelques secondes, lui demander si la pièce n’est pas par hasard dans sa poche : s’il enlève ses mains pour vérifier, il a oublié son intention de ne pas enlever ses mains de ses genoux. Ses neurones chefs se sont endormis.</a:t>
            </a:r>
            <a:endParaRPr>
              <a:solidFill>
                <a:srgbClr val="38761D"/>
              </a:solidFill>
            </a:endParaRPr>
          </a:p>
        </p:txBody>
      </p:sp>
      <p:sp>
        <p:nvSpPr>
          <p:cNvPr id="451" name="Google Shape;451;g61c6594d04_0_62: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61c6594d04_0_6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61c6594d04_0_6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solidFill>
                  <a:schemeClr val="dk1"/>
                </a:solidFill>
              </a:rPr>
              <a:t>Deuxième problème : les neurones-chefs ne peuvent pas faire attention à tout, parce que le cerveau ne peut pas examiner en détail et réagir à tout ce qui se passe autour de lui. Ils choisissent donc certains éléments qui leur paraissent plus importants. </a:t>
            </a:r>
            <a:endParaRPr/>
          </a:p>
        </p:txBody>
      </p:sp>
      <p:sp>
        <p:nvSpPr>
          <p:cNvPr id="457" name="Google Shape;457;g61c6594d04_0_6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1c6594d04_3_21: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61c6594d04_3_21: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L’attention est comme une petite couverture qui ne peut pas couvrir à la fois les pieds et la tête. Les neurones-chefs peuvent simplement déplacer la couverture : il faut choisir entre les pieds et la tête. </a:t>
            </a:r>
            <a:endParaRPr/>
          </a:p>
        </p:txBody>
      </p:sp>
      <p:sp>
        <p:nvSpPr>
          <p:cNvPr id="463" name="Google Shape;463;g61c6594d04_3_21: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61c6594d04_2_1: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61c6594d04_2_1: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ici on ne peut pas voir les deux images en même temps. on peut voir le chat ou bien la souris. Mais l’un après l’autre pas en même temps.</a:t>
            </a:r>
            <a:endParaRPr>
              <a:solidFill>
                <a:schemeClr val="dk1"/>
              </a:solidFill>
            </a:endParaRPr>
          </a:p>
          <a:p>
            <a:pPr marL="0" lvl="0" indent="0" algn="l" rtl="0">
              <a:spcBef>
                <a:spcPts val="0"/>
              </a:spcBef>
              <a:spcAft>
                <a:spcPts val="0"/>
              </a:spcAft>
              <a:buNone/>
            </a:pPr>
            <a:endParaRPr/>
          </a:p>
        </p:txBody>
      </p:sp>
      <p:sp>
        <p:nvSpPr>
          <p:cNvPr id="469" name="Google Shape;469;g61c6594d04_2_1: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1a173c46e_0_5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1a173c46e_0_5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99" name="Google Shape;199;g61a173c46e_0_5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b13f414f8_1_4: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b13f414f8_1_4: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75" name="Google Shape;475;g9b13f414f8_1_4: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61c6594d04_1_3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61c6594d04_1_3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81" name="Google Shape;481;g61c6594d04_1_3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61c6594d04_0_72: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61c6594d04_0_7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Demander aux élèves de compter leurs respirations pendant qu’un texte leur est lu (de préférence un texte distrayant). À chaque fois qu’ils expireront, ils ajoutent « 1 » au décompte mental qu’ils effectuent dans leur tête pendant un certain temps.Au bout de quelques minutes (éventuellement moins selon le niveau de la classe), questionner les élèves : « que ceux qui ont bien compté leurs respirations tout le long de l’exercice sans jamais perdre le fil lèvent la main. Et pour ceux qui ont oublié de compter à certains moments, pouvez-vous me dire ce qu’il s’est passé ? À quel moment avez-vous oublié ? » Si les élèves s’agitent et se distraient, l’activité est concluante</a:t>
            </a:r>
            <a:endParaRPr/>
          </a:p>
        </p:txBody>
      </p:sp>
      <p:sp>
        <p:nvSpPr>
          <p:cNvPr id="487" name="Google Shape;487;g61c6594d04_0_72: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61c6594d04_0_7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61c6594d04_0_7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Jeu du ni oui ni non</a:t>
            </a:r>
            <a:endParaRPr/>
          </a:p>
        </p:txBody>
      </p:sp>
      <p:sp>
        <p:nvSpPr>
          <p:cNvPr id="493" name="Google Shape;493;g61c6594d04_0_7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61c6594d04_1_3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61c6594d04_1_3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Apprendre concrètement à agir avec une intention claire.alterner concrètement entre deux attitudes (planification / exécution) représentées par deux personnages (Maximoi et minimoi), pour découper les tâches qu’ils réalisent en petites missions courtes, claires et concrètes qu’ils savent faire, et qui minimisent les conflits attentionnels. </a:t>
            </a:r>
            <a:endParaRPr/>
          </a:p>
          <a:p>
            <a:pPr marL="0" lvl="0" indent="0" algn="l" rtl="0">
              <a:spcBef>
                <a:spcPts val="0"/>
              </a:spcBef>
              <a:spcAft>
                <a:spcPts val="0"/>
              </a:spcAft>
              <a:buNone/>
            </a:pPr>
            <a:r>
              <a:rPr lang="fr-FR"/>
              <a:t>Ils comprennent que cette technique est à utiliser quand ils agissent sans intention claire, ou avec plusieurs intentions contradictoires à la fois et que leur attention n’est pas bien orientée</a:t>
            </a:r>
            <a:endParaRPr/>
          </a:p>
        </p:txBody>
      </p:sp>
      <p:sp>
        <p:nvSpPr>
          <p:cNvPr id="499" name="Google Shape;499;g61c6594d04_1_3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1c6594d04_1_5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1c6594d04_1_5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Lorsque la tâche nous paraît trop compliquée, il est intéressant de la décomposer en plusieurs mini tâches que l’on sait réaliser.</a:t>
            </a:r>
            <a:endParaRPr>
              <a:solidFill>
                <a:schemeClr val="dk1"/>
              </a:solidFill>
            </a:endParaRPr>
          </a:p>
          <a:p>
            <a:pPr marL="0" lvl="0" indent="0" algn="l" rtl="0">
              <a:spcBef>
                <a:spcPts val="0"/>
              </a:spcBef>
              <a:spcAft>
                <a:spcPts val="0"/>
              </a:spcAft>
              <a:buClr>
                <a:schemeClr val="dk1"/>
              </a:buClr>
              <a:buSzPts val="1100"/>
              <a:buFont typeface="Arial"/>
              <a:buNone/>
            </a:pPr>
            <a:r>
              <a:rPr lang="fr-FR">
                <a:solidFill>
                  <a:schemeClr val="dk1"/>
                </a:solidFill>
              </a:rPr>
              <a:t>C’est pourquoi Maximoi est représenté dans cette image avec : -un panneau STOP, pour s’arrêter et réfléchir. - des ciseaux (pour découper les tâches complexes). -un sablier (pour déterminer un temps précis et ne pas passer des heures sur chaque petite mission). - trois ‘C’ pour Court, Clair et Concret.</a:t>
            </a:r>
            <a:endParaRPr>
              <a:solidFill>
                <a:schemeClr val="dk1"/>
              </a:solidFill>
            </a:endParaRPr>
          </a:p>
          <a:p>
            <a:pPr marL="0" lvl="0" indent="0" algn="l" rtl="0">
              <a:spcBef>
                <a:spcPts val="0"/>
              </a:spcBef>
              <a:spcAft>
                <a:spcPts val="0"/>
              </a:spcAft>
              <a:buNone/>
            </a:pPr>
            <a:endParaRPr/>
          </a:p>
        </p:txBody>
      </p:sp>
      <p:sp>
        <p:nvSpPr>
          <p:cNvPr id="506" name="Google Shape;506;g61c6594d04_1_5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1c6594d04_1_6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1c6594d04_1_6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Maximoi découpe les choses compliquées que l’on a à faire en petites missions simples que nous savons bien comment faire. Il ne fait rien d’autre que de donner des consignes courtes, claires et concrètes, qu’il explique l’une après l’autre à minimoi pour qu’il les réalise dans un temps limité. Quand on décrit une minimission à un élève, il doit pouvoir se dire : « ça, je sais faire ». S’il se dit plutôt : « je crois qu’en réfléchissant, je trouverai comment faire » ou « ça ne doit pas être si compliqué », il faut sans doute la découper à nouveau en missions plus simples. Le critère désignant une minimission comme adaptée au niveau de l’élève est donc cette phrase : « ça, je sais faire » (ex : aller chercher une chaise, ou l’éponge). Avec les plus grands, la phrase peut être complétée : « ça, je sais faire et je sais combien de temps cela me prendra » (à peu près). Cela dépend évidemment de l’expertise de l’élève (ex. : réaliser une division).</a:t>
            </a:r>
            <a:endParaRPr/>
          </a:p>
        </p:txBody>
      </p:sp>
      <p:sp>
        <p:nvSpPr>
          <p:cNvPr id="512" name="Google Shape;512;g61c6594d04_1_6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61c6594d04_1_39: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61c6594d04_1_39: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Demander à un élève de jouer le rôle du Maximoi et de choisir six minimoi parmi les autres élèves. Il doit leur confier chacun une mission pour arriver à compter le nombre d’étoiles grises, de losanges noirs et de carrés gris. Il doit donc demander à deux premiers minimoi de compter les étoiles grises, puis à deux minimoi de compter les losanges noirs, etc. Cet exercice illustre le principe qui consiste à décomposer des activités complexes en missions simples (il demande à deux minimoi à chaque fois pour avoir une vérification du nombre d’étoiles, etc.</a:t>
            </a:r>
            <a:endParaRPr/>
          </a:p>
        </p:txBody>
      </p:sp>
      <p:sp>
        <p:nvSpPr>
          <p:cNvPr id="518" name="Google Shape;518;g61c6594d04_1_39: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61c6594d04_1_49: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61c6594d04_1_49: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24" name="Google Shape;524;g61c6594d04_1_49: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1c6594d04_2_1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1c6594d04_2_1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30" name="Google Shape;530;g61c6594d04_2_1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1e8f3f76b_0_12: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1e8f3f76b_0_1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On ne réagit pas de la même manière quand on fait attention ; on peut s’en rendre compte quand on ressent le besoin ou l’envie que quelqu’un fasse attention à nous.</a:t>
            </a:r>
            <a:endParaRPr/>
          </a:p>
          <a:p>
            <a:pPr marL="0" lvl="0" indent="0" algn="l" rtl="0">
              <a:spcBef>
                <a:spcPts val="0"/>
              </a:spcBef>
              <a:spcAft>
                <a:spcPts val="0"/>
              </a:spcAft>
              <a:buNone/>
            </a:pPr>
            <a:r>
              <a:rPr lang="fr-FR">
                <a:solidFill>
                  <a:srgbClr val="38761D"/>
                </a:solidFill>
              </a:rPr>
              <a:t>Demander par exemple : « qu’est-ce que tu ressens quand tu essaies de parler à quelqu’un qui est occupé sur son ordinateur ? C’est agréable ou non ? Qu’est-ce qui ne va pas ? »</a:t>
            </a:r>
            <a:endParaRPr>
              <a:solidFill>
                <a:srgbClr val="38761D"/>
              </a:solidFill>
            </a:endParaRPr>
          </a:p>
        </p:txBody>
      </p:sp>
      <p:sp>
        <p:nvSpPr>
          <p:cNvPr id="207" name="Google Shape;207;g61e8f3f76b_0_12: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1c6594d04_2_1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61c6594d04_2_1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Ne pas hésiter à faire une petite pause après chaque minimission qui demande un effort, et à être content de soi ! Cette petite pause permet de faire tout ce qu’il n'était pas possible de faire pendant la mission : bouger, respirer, parler, s’amuser, vérifier un message ... Il ne faut pas forcément enchainer directement avec la prochaine minimission. D’ailleurs, les pauses aident à mieux comprendre l’attention. Ce dont on a envie pendant la pause, c’est ce que l’on ne peut pas avoir pendant la minimission. Si on comprend pourquoi on ressent ces envies, on comprend mieux pourquoi on a parfois du mal à se concentrer.</a:t>
            </a:r>
            <a:endParaRPr/>
          </a:p>
        </p:txBody>
      </p:sp>
      <p:sp>
        <p:nvSpPr>
          <p:cNvPr id="536" name="Google Shape;536;g61c6594d04_2_1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1c6594d04_2_2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61c6594d04_2_2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3" name="Google Shape;543;g61c6594d04_2_2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61c6594d04_2_2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61c6594d04_2_2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Surveiller son regard. Notre regard agit comme une abeille qui butine.</a:t>
            </a:r>
            <a:endParaRPr/>
          </a:p>
          <a:p>
            <a:pPr marL="0" lvl="0" indent="0" algn="l" rtl="0">
              <a:spcBef>
                <a:spcPts val="0"/>
              </a:spcBef>
              <a:spcAft>
                <a:spcPts val="0"/>
              </a:spcAft>
              <a:buNone/>
            </a:pPr>
            <a:r>
              <a:rPr lang="fr-FR"/>
              <a:t>Notre regard se déplace comme une abeille qui file vers tout ce qui nous parait tout d’un coup important : tout ce qui attire notre attention. Cette abeille peut nous obéir, ou « vivre sa petite vie » quand on cesse de se préoccuper d’elle, un peu comme un chien. À nous de savoir la « promener ».</a:t>
            </a:r>
            <a:r>
              <a:rPr lang="fr-FR">
                <a:solidFill>
                  <a:srgbClr val="38761D"/>
                </a:solidFill>
              </a:rPr>
              <a:t> Demander de lire un texte écrit au tableau ou sur une feuille et d’observer les mouvements spontanés de son abeille. Si on y arrive, c’est qu’on sait garder son regard sur le texte sans se laisser distraire !</a:t>
            </a:r>
            <a:endParaRPr>
              <a:solidFill>
                <a:srgbClr val="38761D"/>
              </a:solidFill>
            </a:endParaRPr>
          </a:p>
        </p:txBody>
      </p:sp>
      <p:sp>
        <p:nvSpPr>
          <p:cNvPr id="549" name="Google Shape;549;g61c6594d04_2_2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61c6594d04_2_4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61c6594d04_2_4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57" name="Google Shape;557;g61c6594d04_2_4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61c6594d04_2_4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61c6594d04_2_4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Pour nous aider, il est également possible de comparer notre regard à un projecteur qui va éclairer certaines zones autour de nous, plus ou moins grandes. Ce projecteur peut être déplacé par nos neurones aimants, en fonction de nos habitudes ... ou en fonction de ce que l’on décide vraiment de regarder.</a:t>
            </a:r>
            <a:endParaRPr/>
          </a:p>
          <a:p>
            <a:pPr marL="0" lvl="0" indent="0" algn="l" rtl="0">
              <a:spcBef>
                <a:spcPts val="0"/>
              </a:spcBef>
              <a:spcAft>
                <a:spcPts val="0"/>
              </a:spcAft>
              <a:buNone/>
            </a:pPr>
            <a:r>
              <a:rPr lang="fr-FR">
                <a:solidFill>
                  <a:srgbClr val="38761D"/>
                </a:solidFill>
              </a:rPr>
              <a:t>Expliquer que l’on peut regarder avec attention soit une large zone, soit un endroit très précis : ce n’est pas parce que notre abeille se pose quelque part qu’on ne voit que ce qu’il y a sous ses pattes. On peut aussi faire attention largement autour d’elle. Observer ce que fait spontanément son abeille. Comment bouge-t-elle ? Qu’est-ce qui l’attire ? </a:t>
            </a:r>
            <a:endParaRPr>
              <a:solidFill>
                <a:srgbClr val="38761D"/>
              </a:solidFill>
            </a:endParaRPr>
          </a:p>
        </p:txBody>
      </p:sp>
      <p:sp>
        <p:nvSpPr>
          <p:cNvPr id="564" name="Google Shape;564;g61c6594d04_2_4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1c6594d04_2_5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61c6594d04_2_5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Où est Mario</a:t>
            </a:r>
            <a:endParaRPr/>
          </a:p>
          <a:p>
            <a:pPr marL="0" lvl="0" indent="0" algn="l" rtl="0">
              <a:spcBef>
                <a:spcPts val="0"/>
              </a:spcBef>
              <a:spcAft>
                <a:spcPts val="0"/>
              </a:spcAft>
              <a:buNone/>
            </a:pPr>
            <a:r>
              <a:rPr lang="fr-FR"/>
              <a:t>Où est le chanteur</a:t>
            </a:r>
            <a:endParaRPr/>
          </a:p>
        </p:txBody>
      </p:sp>
      <p:sp>
        <p:nvSpPr>
          <p:cNvPr id="570" name="Google Shape;570;g61c6594d04_2_5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61c6594d04_2_5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61c6594d04_2_5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7" name="Google Shape;577;g61c6594d04_2_5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61c6594d04_2_6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61c6594d04_2_6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Même quand on essaye de garder notre regard immobile, on peut sentir qu’il a parfois envie d’aller voir sur le côté : l’Attention a été attirée.</a:t>
            </a:r>
            <a:endParaRPr/>
          </a:p>
        </p:txBody>
      </p:sp>
      <p:sp>
        <p:nvSpPr>
          <p:cNvPr id="584" name="Google Shape;584;g61c6594d04_2_6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1c6594d04_2_8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1c6594d04_2_8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Comme avec le Regard, on peut apprendre à ramener son Attention et à la garder fixe ; on peut même apprendre à sentir quand elle s’en va sur le côté avant même qu’elle ne se fasse piéger, pour être vraiment stable. </a:t>
            </a:r>
            <a:endParaRPr/>
          </a:p>
        </p:txBody>
      </p:sp>
      <p:sp>
        <p:nvSpPr>
          <p:cNvPr id="592" name="Google Shape;592;g61c6594d04_2_8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61c6594d04_2_79: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61c6594d04_2_79: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Souvent, quand le regard part dans une direction, il tire sur tout le haut du corps, toute la Posture est déformée.</a:t>
            </a:r>
            <a:endParaRPr/>
          </a:p>
        </p:txBody>
      </p:sp>
      <p:sp>
        <p:nvSpPr>
          <p:cNvPr id="600" name="Google Shape;600;g61c6594d04_2_79: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fr-F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1e8f3f76b_1_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1e8f3f76b_1_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Quand l’autre ne fait pas attention à nous, c’est comme s’il ne captait pas le signal que nous lui envoyons, il ne réagit pas et c’est comme si nous n’étions pas connectés à lui. </a:t>
            </a:r>
            <a:endParaRPr/>
          </a:p>
        </p:txBody>
      </p:sp>
      <p:sp>
        <p:nvSpPr>
          <p:cNvPr id="215" name="Google Shape;215;g61e8f3f76b_1_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61c6594d04_2_7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61c6594d04_2_7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Il existe aussi des signes qui indiquent que l’on est en train de se laisser distraire : les mouvements du Regard, de l’Attention et de la Posture. Et comme sur la poutre, ou avec le balai, plus on remarque vite qu’on est en train de tomber, plus c’est facile de se remettre droit. Si on sent qu’on tombe, il faut ramener tranquillement le Regard, l’Attention et la Posture à l’équilibre, comme ils étaient avant d’être distraits. À force d’essayer, on finira par y arriver de mieux en mieux! </a:t>
            </a:r>
            <a:endParaRPr/>
          </a:p>
        </p:txBody>
      </p:sp>
      <p:sp>
        <p:nvSpPr>
          <p:cNvPr id="608" name="Google Shape;608;g61c6594d04_2_7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1c6594d04_2_108: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1c6594d04_2_10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6" name="Google Shape;616;g61c6594d04_2_10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61c6594d04_2_11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61c6594d04_2_11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La petite voix, c’est ce que l’on entend ‘dans ta tête’ quand on compte en silence.. Tout le monde passe beaucoup de temps à se parler avec sa petite voix. Elle peut être distrayante, ou non. Cela dépend de ce qu’on se raconte.</a:t>
            </a:r>
            <a:endParaRPr/>
          </a:p>
        </p:txBody>
      </p:sp>
      <p:sp>
        <p:nvSpPr>
          <p:cNvPr id="622" name="Google Shape;622;g61c6594d04_2_11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61c6594d04_2_12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61c6594d04_2_12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Une image mentale, c’est une image qu’on est le seul à pouvoir voir parce qu’elle est ‘dans notre tête ’, comme si on dessinait ou si on projetait une image sur un ‘écran mental’. Ce ne sont pas des images aussi claires que les vraies images, et souvent, on les aperçoit à peine. Elles peuvent être distrayantes, ou non. Cela dépend de ce qu’elles montrent et du temps qu’elles restent sur notre écran.</a:t>
            </a:r>
            <a:endParaRPr/>
          </a:p>
          <a:p>
            <a:pPr marL="0" lvl="0" indent="0" algn="l" rtl="0">
              <a:spcBef>
                <a:spcPts val="0"/>
              </a:spcBef>
              <a:spcAft>
                <a:spcPts val="0"/>
              </a:spcAft>
              <a:buNone/>
            </a:pPr>
            <a:r>
              <a:rPr lang="fr-FR">
                <a:solidFill>
                  <a:srgbClr val="6AA84F"/>
                </a:solidFill>
              </a:rPr>
              <a:t>Demander : « Imaginer un cheval blanc ... ça y est ? De quel côté regarde-t-il ? Pour pouvoir répondre à cette question, il faut nécessairement avoir créé une image mentale. Ce n’est peut-être pas une belle image comme dans un livre; c’est peut-être juste un petit flash de quelques éléments du cheval seulement, mais c’est une image mentale ».</a:t>
            </a:r>
            <a:endParaRPr>
              <a:solidFill>
                <a:srgbClr val="6AA84F"/>
              </a:solidFill>
            </a:endParaRPr>
          </a:p>
        </p:txBody>
      </p:sp>
      <p:sp>
        <p:nvSpPr>
          <p:cNvPr id="630" name="Google Shape;630;g61c6594d04_2_12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61c6594d04_2_12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61c6594d04_2_12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Si on a trop de pensées dans la tête pour se concentrer, on est « dans son petit monde ». Il est possible de faire l’exercice suivant : tracer tranquillement un cercle avec son index, pendant environ vingt secondes… Si à certains moments on se dit des choses, on se parle ‘dans sa tête’ avec sa petite voix (même pour dire n’importe quoi), regarder simplement où est notre doigt à ce moment-là, et continuer le tracé. Essayer, à la fin du cercle, d’indiquer sur le cercle les endroits où la petite voix a parlé ? Ne pas hésiter à recommencer plusieurs fois.</a:t>
            </a:r>
            <a:endParaRPr/>
          </a:p>
        </p:txBody>
      </p:sp>
      <p:sp>
        <p:nvSpPr>
          <p:cNvPr id="638" name="Google Shape;638;g61c6594d04_2_12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61c6594d04_2_13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61c6594d04_2_13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Quand on est concentré sur une tâche, on a parfois tout d’un coup envie de passer à autre chose ... de mieux. Passer à Autre chose de Mieux : P, A, M. Une PAM, c’est quand on pense tout d’un coup à quelque chose qui nous semble plus important ou plus amusant et qui nous donne envie d’arrêter ce que nous sommes en train de faire. À chaque fois qu’on a une PAM, il faut se rappeler que nous ne sommes pas obligés d’obéir tout de suite. C’est simplement une proposition que fait une partie de notre cerveau., faire une petite pause et si c’est important, noter cette proposition. Il sera possible ensuite de lui obéir ou de se reconcentrer sur ce qu’on était en train de faire.</a:t>
            </a:r>
            <a:endParaRPr/>
          </a:p>
        </p:txBody>
      </p:sp>
      <p:sp>
        <p:nvSpPr>
          <p:cNvPr id="646" name="Google Shape;646;g61c6594d04_2_13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61c6594d04_2_161: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61c6594d04_2_161: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t>Sans insister sur le L (Lâcher-prise, qui est expliqué dans les vignettes), expliquer que les lettres du</a:t>
            </a:r>
            <a:endParaRPr/>
          </a:p>
          <a:p>
            <a:pPr marL="0" lvl="0" indent="0" algn="l" rtl="0">
              <a:spcBef>
                <a:spcPts val="0"/>
              </a:spcBef>
              <a:spcAft>
                <a:spcPts val="0"/>
              </a:spcAft>
              <a:buClr>
                <a:schemeClr val="dk1"/>
              </a:buClr>
              <a:buSzPts val="1100"/>
              <a:buFont typeface="Arial"/>
              <a:buNone/>
            </a:pPr>
            <a:r>
              <a:rPr lang="fr-FR"/>
              <a:t>mot RAPPEL (Regard-Attention-Posture-Pensées-Extension du corps et Lâcher-Prise) nous rappellent</a:t>
            </a:r>
            <a:endParaRPr/>
          </a:p>
          <a:p>
            <a:pPr marL="0" lvl="0" indent="0" algn="l" rtl="0">
              <a:spcBef>
                <a:spcPts val="0"/>
              </a:spcBef>
              <a:spcAft>
                <a:spcPts val="0"/>
              </a:spcAft>
              <a:buClr>
                <a:schemeClr val="dk1"/>
              </a:buClr>
              <a:buSzPts val="1100"/>
              <a:buFont typeface="Arial"/>
              <a:buNone/>
            </a:pPr>
            <a:r>
              <a:rPr lang="fr-FR"/>
              <a:t>les points à surveiller pour remarquer très vite les moments où nous commençons à tomber de la</a:t>
            </a:r>
            <a:endParaRPr/>
          </a:p>
          <a:p>
            <a:pPr marL="0" lvl="0" indent="0" algn="l" rtl="0">
              <a:spcBef>
                <a:spcPts val="0"/>
              </a:spcBef>
              <a:spcAft>
                <a:spcPts val="0"/>
              </a:spcAft>
              <a:buClr>
                <a:schemeClr val="dk1"/>
              </a:buClr>
              <a:buSzPts val="1100"/>
              <a:buFont typeface="Arial"/>
              <a:buNone/>
            </a:pPr>
            <a:r>
              <a:rPr lang="fr-FR"/>
              <a:t>poutre, soit à cause des distractions externes, soit à cause des distractions internes. Expliquer aux</a:t>
            </a:r>
            <a:endParaRPr/>
          </a:p>
          <a:p>
            <a:pPr marL="0" lvl="0" indent="0" algn="l" rtl="0">
              <a:spcBef>
                <a:spcPts val="0"/>
              </a:spcBef>
              <a:spcAft>
                <a:spcPts val="0"/>
              </a:spcAft>
              <a:buClr>
                <a:schemeClr val="dk1"/>
              </a:buClr>
              <a:buSzPts val="1100"/>
              <a:buFont typeface="Arial"/>
              <a:buNone/>
            </a:pPr>
            <a:r>
              <a:rPr lang="fr-FR"/>
              <a:t>élèves qu’ils savent maintenant reconnaître et mettre une petite étiquette sur les Pensées qui</a:t>
            </a:r>
            <a:endParaRPr/>
          </a:p>
          <a:p>
            <a:pPr marL="0" lvl="0" indent="0" algn="l" rtl="0">
              <a:spcBef>
                <a:spcPts val="0"/>
              </a:spcBef>
              <a:spcAft>
                <a:spcPts val="0"/>
              </a:spcAft>
              <a:buClr>
                <a:schemeClr val="dk1"/>
              </a:buClr>
              <a:buSzPts val="1100"/>
              <a:buFont typeface="Arial"/>
              <a:buNone/>
            </a:pPr>
            <a:r>
              <a:rPr lang="fr-FR"/>
              <a:t>surviennent dans leur tête (« Tiens, ma petite voix », « Tiens, une image mentale », « Tiens, une PAM ») et y réagir en faisant une pause, et en relaxant les parties du corps qui ont éventuellement commencé à s’étirer pour agir en réaction à ces pensées.</a:t>
            </a:r>
            <a:endParaRPr/>
          </a:p>
        </p:txBody>
      </p:sp>
      <p:sp>
        <p:nvSpPr>
          <p:cNvPr id="653" name="Google Shape;653;g61c6594d04_2_161: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6202e8a3d5_0_0: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6202e8a3d5_0_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Etapes 9 et 10 à créer</a:t>
            </a:r>
            <a:endParaRPr/>
          </a:p>
        </p:txBody>
      </p:sp>
      <p:sp>
        <p:nvSpPr>
          <p:cNvPr id="659" name="Google Shape;659;g6202e8a3d5_0_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6161516723_3_17: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6161516723_3_1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5" name="Google Shape;665;g6161516723_3_1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61c6594d04_3_36: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61c6594d04_3_3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3" name="Google Shape;673;g61c6594d04_3_3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1a173c46e_0_15: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61a173c46e_0_1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L’attention permet au cerveau de réagir davantage, avec plus d’énergie pour être plus efficace et plus rapide.</a:t>
            </a:r>
            <a:endParaRPr/>
          </a:p>
        </p:txBody>
      </p:sp>
      <p:sp>
        <p:nvSpPr>
          <p:cNvPr id="223" name="Google Shape;223;g61a173c46e_0_1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6161516723_3_34: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6161516723_3_34: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9" name="Google Shape;679;g6161516723_3_34: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70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1c6594d04_0_163: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1c6594d04_0_16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 Lorsqu’on essaye de faire un bras de fer avec seulement un bras ou bien en s’aidant de tout son corps, qu’est-ce qui est le plus efficace ? C’est la même chose avec le cerveau : un cerveau attentif, c’est un cerveau qui s’implique beaucoup plus, qui réagit mieux, qui comprend mieux, qui mémorise mieux. C’est pour ça que nous voulons que la personne à qui nous essayons de parler décolle le nez de son écran. </a:t>
            </a:r>
            <a:endParaRPr>
              <a:solidFill>
                <a:schemeClr val="dk1"/>
              </a:solidFill>
            </a:endParaRPr>
          </a:p>
          <a:p>
            <a:pPr marL="0" lvl="0" indent="0" algn="l" rtl="0">
              <a:spcBef>
                <a:spcPts val="0"/>
              </a:spcBef>
              <a:spcAft>
                <a:spcPts val="0"/>
              </a:spcAft>
              <a:buNone/>
            </a:pPr>
            <a:r>
              <a:rPr lang="fr-FR">
                <a:solidFill>
                  <a:srgbClr val="6AA84F"/>
                </a:solidFill>
              </a:rPr>
              <a:t>Faire écouter deux textes en même temps – que retient-on de chaque histoire dans ce cas ?</a:t>
            </a:r>
            <a:endParaRPr>
              <a:solidFill>
                <a:srgbClr val="6AA84F"/>
              </a:solidFill>
            </a:endParaRPr>
          </a:p>
        </p:txBody>
      </p:sp>
      <p:sp>
        <p:nvSpPr>
          <p:cNvPr id="231" name="Google Shape;231;g61c6594d04_0_16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1a173c46e_0_22:notes"/>
          <p:cNvSpPr>
            <a:spLocks noGrp="1" noRot="1" noChangeAspect="1"/>
          </p:cNvSpPr>
          <p:nvPr>
            <p:ph type="sldImg" idx="2"/>
          </p:nvPr>
        </p:nvSpPr>
        <p:spPr>
          <a:xfrm>
            <a:off x="1107000" y="812520"/>
            <a:ext cx="5345400" cy="400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1a173c46e_0_2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a:t>Être attentif, ce n’est pas difficile, car nous sommes tout le temps attentifs, connectés, à quelque chose. Ce qui n’est pas si facile, c’est de rester connecté à la même chose ou la même personne pendant quelques minutes. La plupart d’entre nous sommes plutôt constamment en train de nous connecter et de nous déconnecter. </a:t>
            </a:r>
            <a:endParaRPr/>
          </a:p>
          <a:p>
            <a:pPr marL="0" lvl="0" indent="0" algn="l" rtl="0">
              <a:spcBef>
                <a:spcPts val="0"/>
              </a:spcBef>
              <a:spcAft>
                <a:spcPts val="0"/>
              </a:spcAft>
              <a:buNone/>
            </a:pPr>
            <a:r>
              <a:rPr lang="fr-FR">
                <a:solidFill>
                  <a:srgbClr val="38761D"/>
                </a:solidFill>
              </a:rPr>
              <a:t>Si au moment d’expliquer quelque chose, l’un de ceux qui écoutent détourne la tête brièvement pendant l’explication, s’en servir pour illustrer la déconnexion. Bouger la tête et regarder dans tous les sens en disant à chaque fois ce à quoi on fait attention : « je suis tout le temps attentif, mais est-ce que je suis concentré ? Quelle est la différence ? » </a:t>
            </a:r>
            <a:endParaRPr>
              <a:solidFill>
                <a:srgbClr val="38761D"/>
              </a:solidFill>
            </a:endParaRPr>
          </a:p>
        </p:txBody>
      </p:sp>
      <p:sp>
        <p:nvSpPr>
          <p:cNvPr id="240" name="Google Shape;240;g61a173c46e_0_22: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456480" y="1604160"/>
            <a:ext cx="4043160" cy="45244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body" idx="1"/>
          </p:nvPr>
        </p:nvSpPr>
        <p:spPr>
          <a:xfrm>
            <a:off x="456480" y="16041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11"/>
          <p:cNvSpPr txBox="1">
            <a:spLocks noGrp="1"/>
          </p:cNvSpPr>
          <p:nvPr>
            <p:ph type="body" idx="2"/>
          </p:nvPr>
        </p:nvSpPr>
        <p:spPr>
          <a:xfrm>
            <a:off x="456480" y="39675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12"/>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12"/>
          <p:cNvSpPr txBox="1">
            <a:spLocks noGrp="1"/>
          </p:cNvSpPr>
          <p:nvPr>
            <p:ph type="body" idx="3"/>
          </p:nvPr>
        </p:nvSpPr>
        <p:spPr>
          <a:xfrm>
            <a:off x="4564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12"/>
          <p:cNvSpPr txBox="1">
            <a:spLocks noGrp="1"/>
          </p:cNvSpPr>
          <p:nvPr>
            <p:ph type="body" idx="4"/>
          </p:nvPr>
        </p:nvSpPr>
        <p:spPr>
          <a:xfrm>
            <a:off x="25282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45648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2"/>
          </p:nvPr>
        </p:nvSpPr>
        <p:spPr>
          <a:xfrm>
            <a:off x="182376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3"/>
          </p:nvPr>
        </p:nvSpPr>
        <p:spPr>
          <a:xfrm>
            <a:off x="319104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13"/>
          <p:cNvSpPr txBox="1">
            <a:spLocks noGrp="1"/>
          </p:cNvSpPr>
          <p:nvPr>
            <p:ph type="body" idx="4"/>
          </p:nvPr>
        </p:nvSpPr>
        <p:spPr>
          <a:xfrm>
            <a:off x="45648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13"/>
          <p:cNvSpPr txBox="1">
            <a:spLocks noGrp="1"/>
          </p:cNvSpPr>
          <p:nvPr>
            <p:ph type="body" idx="5"/>
          </p:nvPr>
        </p:nvSpPr>
        <p:spPr>
          <a:xfrm>
            <a:off x="182376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13"/>
          <p:cNvSpPr txBox="1">
            <a:spLocks noGrp="1"/>
          </p:cNvSpPr>
          <p:nvPr>
            <p:ph type="body" idx="6"/>
          </p:nvPr>
        </p:nvSpPr>
        <p:spPr>
          <a:xfrm>
            <a:off x="319104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ubTitle" idx="1"/>
          </p:nvPr>
        </p:nvSpPr>
        <p:spPr>
          <a:xfrm>
            <a:off x="456480" y="1604160"/>
            <a:ext cx="4043160" cy="45244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456480" y="1604160"/>
            <a:ext cx="404316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body" idx="1"/>
          </p:nvPr>
        </p:nvSpPr>
        <p:spPr>
          <a:xfrm>
            <a:off x="4564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18"/>
          <p:cNvSpPr txBox="1">
            <a:spLocks noGrp="1"/>
          </p:cNvSpPr>
          <p:nvPr>
            <p:ph type="body" idx="2"/>
          </p:nvPr>
        </p:nvSpPr>
        <p:spPr>
          <a:xfrm>
            <a:off x="25282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20"/>
          <p:cNvSpPr txBox="1">
            <a:spLocks noGrp="1"/>
          </p:cNvSpPr>
          <p:nvPr>
            <p:ph type="subTitle" idx="1"/>
          </p:nvPr>
        </p:nvSpPr>
        <p:spPr>
          <a:xfrm>
            <a:off x="456480" y="273600"/>
            <a:ext cx="8226360" cy="5299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21"/>
          <p:cNvSpPr txBox="1">
            <a:spLocks noGrp="1"/>
          </p:cNvSpPr>
          <p:nvPr>
            <p:ph type="body" idx="2"/>
          </p:nvPr>
        </p:nvSpPr>
        <p:spPr>
          <a:xfrm>
            <a:off x="25282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21"/>
          <p:cNvSpPr txBox="1">
            <a:spLocks noGrp="1"/>
          </p:cNvSpPr>
          <p:nvPr>
            <p:ph type="body" idx="3"/>
          </p:nvPr>
        </p:nvSpPr>
        <p:spPr>
          <a:xfrm>
            <a:off x="4564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2"/>
          <p:cNvSpPr txBox="1">
            <a:spLocks noGrp="1"/>
          </p:cNvSpPr>
          <p:nvPr>
            <p:ph type="body" idx="1"/>
          </p:nvPr>
        </p:nvSpPr>
        <p:spPr>
          <a:xfrm>
            <a:off x="4564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22"/>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2"/>
          <p:cNvSpPr txBox="1">
            <a:spLocks noGrp="1"/>
          </p:cNvSpPr>
          <p:nvPr>
            <p:ph type="body" idx="3"/>
          </p:nvPr>
        </p:nvSpPr>
        <p:spPr>
          <a:xfrm>
            <a:off x="25282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3"/>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23"/>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23"/>
          <p:cNvSpPr txBox="1">
            <a:spLocks noGrp="1"/>
          </p:cNvSpPr>
          <p:nvPr>
            <p:ph type="body" idx="3"/>
          </p:nvPr>
        </p:nvSpPr>
        <p:spPr>
          <a:xfrm>
            <a:off x="456480" y="39675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456480" y="16041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4"/>
          <p:cNvSpPr txBox="1">
            <a:spLocks noGrp="1"/>
          </p:cNvSpPr>
          <p:nvPr>
            <p:ph type="body" idx="2"/>
          </p:nvPr>
        </p:nvSpPr>
        <p:spPr>
          <a:xfrm>
            <a:off x="456480" y="39675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5"/>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5"/>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5"/>
          <p:cNvSpPr txBox="1">
            <a:spLocks noGrp="1"/>
          </p:cNvSpPr>
          <p:nvPr>
            <p:ph type="body" idx="3"/>
          </p:nvPr>
        </p:nvSpPr>
        <p:spPr>
          <a:xfrm>
            <a:off x="4564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25"/>
          <p:cNvSpPr txBox="1">
            <a:spLocks noGrp="1"/>
          </p:cNvSpPr>
          <p:nvPr>
            <p:ph type="body" idx="4"/>
          </p:nvPr>
        </p:nvSpPr>
        <p:spPr>
          <a:xfrm>
            <a:off x="25282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6"/>
          <p:cNvSpPr txBox="1">
            <a:spLocks noGrp="1"/>
          </p:cNvSpPr>
          <p:nvPr>
            <p:ph type="body" idx="1"/>
          </p:nvPr>
        </p:nvSpPr>
        <p:spPr>
          <a:xfrm>
            <a:off x="45648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6"/>
          <p:cNvSpPr txBox="1">
            <a:spLocks noGrp="1"/>
          </p:cNvSpPr>
          <p:nvPr>
            <p:ph type="body" idx="2"/>
          </p:nvPr>
        </p:nvSpPr>
        <p:spPr>
          <a:xfrm>
            <a:off x="182376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26"/>
          <p:cNvSpPr txBox="1">
            <a:spLocks noGrp="1"/>
          </p:cNvSpPr>
          <p:nvPr>
            <p:ph type="body" idx="3"/>
          </p:nvPr>
        </p:nvSpPr>
        <p:spPr>
          <a:xfrm>
            <a:off x="319104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26"/>
          <p:cNvSpPr txBox="1">
            <a:spLocks noGrp="1"/>
          </p:cNvSpPr>
          <p:nvPr>
            <p:ph type="body" idx="4"/>
          </p:nvPr>
        </p:nvSpPr>
        <p:spPr>
          <a:xfrm>
            <a:off x="45648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26"/>
          <p:cNvSpPr txBox="1">
            <a:spLocks noGrp="1"/>
          </p:cNvSpPr>
          <p:nvPr>
            <p:ph type="body" idx="5"/>
          </p:nvPr>
        </p:nvSpPr>
        <p:spPr>
          <a:xfrm>
            <a:off x="182376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6"/>
          <p:cNvSpPr txBox="1">
            <a:spLocks noGrp="1"/>
          </p:cNvSpPr>
          <p:nvPr>
            <p:ph type="body" idx="6"/>
          </p:nvPr>
        </p:nvSpPr>
        <p:spPr>
          <a:xfrm>
            <a:off x="319104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9"/>
          <p:cNvSpPr txBox="1">
            <a:spLocks noGrp="1"/>
          </p:cNvSpPr>
          <p:nvPr>
            <p:ph type="subTitle" idx="1"/>
          </p:nvPr>
        </p:nvSpPr>
        <p:spPr>
          <a:xfrm>
            <a:off x="456480" y="1604160"/>
            <a:ext cx="4043160" cy="45244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29"/>
        <p:cNvGrpSpPr/>
        <p:nvPr/>
      </p:nvGrpSpPr>
      <p:grpSpPr>
        <a:xfrm>
          <a:off x="0" y="0"/>
          <a:ext cx="0" cy="0"/>
          <a:chOff x="0" y="0"/>
          <a:chExt cx="0" cy="0"/>
        </a:xfrm>
      </p:grpSpPr>
      <p:sp>
        <p:nvSpPr>
          <p:cNvPr id="130" name="Google Shape;130;p30"/>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body" idx="1"/>
          </p:nvPr>
        </p:nvSpPr>
        <p:spPr>
          <a:xfrm>
            <a:off x="456480" y="1604160"/>
            <a:ext cx="404316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2"/>
        <p:cNvGrpSpPr/>
        <p:nvPr/>
      </p:nvGrpSpPr>
      <p:grpSpPr>
        <a:xfrm>
          <a:off x="0" y="0"/>
          <a:ext cx="0" cy="0"/>
          <a:chOff x="0" y="0"/>
          <a:chExt cx="0" cy="0"/>
        </a:xfrm>
      </p:grpSpPr>
      <p:sp>
        <p:nvSpPr>
          <p:cNvPr id="133" name="Google Shape;133;p31"/>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1"/>
          <p:cNvSpPr txBox="1">
            <a:spLocks noGrp="1"/>
          </p:cNvSpPr>
          <p:nvPr>
            <p:ph type="body" idx="1"/>
          </p:nvPr>
        </p:nvSpPr>
        <p:spPr>
          <a:xfrm>
            <a:off x="4564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5" name="Google Shape;135;p31"/>
          <p:cNvSpPr txBox="1">
            <a:spLocks noGrp="1"/>
          </p:cNvSpPr>
          <p:nvPr>
            <p:ph type="body" idx="2"/>
          </p:nvPr>
        </p:nvSpPr>
        <p:spPr>
          <a:xfrm>
            <a:off x="25282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456480" y="1604160"/>
            <a:ext cx="404316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38"/>
        <p:cNvGrpSpPr/>
        <p:nvPr/>
      </p:nvGrpSpPr>
      <p:grpSpPr>
        <a:xfrm>
          <a:off x="0" y="0"/>
          <a:ext cx="0" cy="0"/>
          <a:chOff x="0" y="0"/>
          <a:chExt cx="0" cy="0"/>
        </a:xfrm>
      </p:grpSpPr>
      <p:sp>
        <p:nvSpPr>
          <p:cNvPr id="139" name="Google Shape;139;p33"/>
          <p:cNvSpPr txBox="1">
            <a:spLocks noGrp="1"/>
          </p:cNvSpPr>
          <p:nvPr>
            <p:ph type="subTitle" idx="1"/>
          </p:nvPr>
        </p:nvSpPr>
        <p:spPr>
          <a:xfrm>
            <a:off x="456480" y="273600"/>
            <a:ext cx="8226360" cy="5299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40"/>
        <p:cNvGrpSpPr/>
        <p:nvPr/>
      </p:nvGrpSpPr>
      <p:grpSpPr>
        <a:xfrm>
          <a:off x="0" y="0"/>
          <a:ext cx="0" cy="0"/>
          <a:chOff x="0" y="0"/>
          <a:chExt cx="0" cy="0"/>
        </a:xfrm>
      </p:grpSpPr>
      <p:sp>
        <p:nvSpPr>
          <p:cNvPr id="141" name="Google Shape;141;p34"/>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4"/>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3" name="Google Shape;143;p34"/>
          <p:cNvSpPr txBox="1">
            <a:spLocks noGrp="1"/>
          </p:cNvSpPr>
          <p:nvPr>
            <p:ph type="body" idx="2"/>
          </p:nvPr>
        </p:nvSpPr>
        <p:spPr>
          <a:xfrm>
            <a:off x="25282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4" name="Google Shape;144;p34"/>
          <p:cNvSpPr txBox="1">
            <a:spLocks noGrp="1"/>
          </p:cNvSpPr>
          <p:nvPr>
            <p:ph type="body" idx="3"/>
          </p:nvPr>
        </p:nvSpPr>
        <p:spPr>
          <a:xfrm>
            <a:off x="4564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5"/>
        <p:cNvGrpSpPr/>
        <p:nvPr/>
      </p:nvGrpSpPr>
      <p:grpSpPr>
        <a:xfrm>
          <a:off x="0" y="0"/>
          <a:ext cx="0" cy="0"/>
          <a:chOff x="0" y="0"/>
          <a:chExt cx="0" cy="0"/>
        </a:xfrm>
      </p:grpSpPr>
      <p:sp>
        <p:nvSpPr>
          <p:cNvPr id="146" name="Google Shape;146;p35"/>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5"/>
          <p:cNvSpPr txBox="1">
            <a:spLocks noGrp="1"/>
          </p:cNvSpPr>
          <p:nvPr>
            <p:ph type="body" idx="1"/>
          </p:nvPr>
        </p:nvSpPr>
        <p:spPr>
          <a:xfrm>
            <a:off x="4564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8" name="Google Shape;148;p35"/>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9" name="Google Shape;149;p35"/>
          <p:cNvSpPr txBox="1">
            <a:spLocks noGrp="1"/>
          </p:cNvSpPr>
          <p:nvPr>
            <p:ph type="body" idx="3"/>
          </p:nvPr>
        </p:nvSpPr>
        <p:spPr>
          <a:xfrm>
            <a:off x="25282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50"/>
        <p:cNvGrpSpPr/>
        <p:nvPr/>
      </p:nvGrpSpPr>
      <p:grpSpPr>
        <a:xfrm>
          <a:off x="0" y="0"/>
          <a:ext cx="0" cy="0"/>
          <a:chOff x="0" y="0"/>
          <a:chExt cx="0" cy="0"/>
        </a:xfrm>
      </p:grpSpPr>
      <p:sp>
        <p:nvSpPr>
          <p:cNvPr id="151" name="Google Shape;151;p36"/>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6"/>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3" name="Google Shape;153;p36"/>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4" name="Google Shape;154;p36"/>
          <p:cNvSpPr txBox="1">
            <a:spLocks noGrp="1"/>
          </p:cNvSpPr>
          <p:nvPr>
            <p:ph type="body" idx="3"/>
          </p:nvPr>
        </p:nvSpPr>
        <p:spPr>
          <a:xfrm>
            <a:off x="456480" y="39675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55"/>
        <p:cNvGrpSpPr/>
        <p:nvPr/>
      </p:nvGrpSpPr>
      <p:grpSpPr>
        <a:xfrm>
          <a:off x="0" y="0"/>
          <a:ext cx="0" cy="0"/>
          <a:chOff x="0" y="0"/>
          <a:chExt cx="0" cy="0"/>
        </a:xfrm>
      </p:grpSpPr>
      <p:sp>
        <p:nvSpPr>
          <p:cNvPr id="156" name="Google Shape;156;p37"/>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7"/>
          <p:cNvSpPr txBox="1">
            <a:spLocks noGrp="1"/>
          </p:cNvSpPr>
          <p:nvPr>
            <p:ph type="body" idx="1"/>
          </p:nvPr>
        </p:nvSpPr>
        <p:spPr>
          <a:xfrm>
            <a:off x="456480" y="16041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37"/>
          <p:cNvSpPr txBox="1">
            <a:spLocks noGrp="1"/>
          </p:cNvSpPr>
          <p:nvPr>
            <p:ph type="body" idx="2"/>
          </p:nvPr>
        </p:nvSpPr>
        <p:spPr>
          <a:xfrm>
            <a:off x="456480" y="39675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59"/>
        <p:cNvGrpSpPr/>
        <p:nvPr/>
      </p:nvGrpSpPr>
      <p:grpSpPr>
        <a:xfrm>
          <a:off x="0" y="0"/>
          <a:ext cx="0" cy="0"/>
          <a:chOff x="0" y="0"/>
          <a:chExt cx="0" cy="0"/>
        </a:xfrm>
      </p:grpSpPr>
      <p:sp>
        <p:nvSpPr>
          <p:cNvPr id="160" name="Google Shape;160;p38"/>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8"/>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2" name="Google Shape;162;p38"/>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3" name="Google Shape;163;p38"/>
          <p:cNvSpPr txBox="1">
            <a:spLocks noGrp="1"/>
          </p:cNvSpPr>
          <p:nvPr>
            <p:ph type="body" idx="3"/>
          </p:nvPr>
        </p:nvSpPr>
        <p:spPr>
          <a:xfrm>
            <a:off x="4564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4" name="Google Shape;164;p38"/>
          <p:cNvSpPr txBox="1">
            <a:spLocks noGrp="1"/>
          </p:cNvSpPr>
          <p:nvPr>
            <p:ph type="body" idx="4"/>
          </p:nvPr>
        </p:nvSpPr>
        <p:spPr>
          <a:xfrm>
            <a:off x="25282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65"/>
        <p:cNvGrpSpPr/>
        <p:nvPr/>
      </p:nvGrpSpPr>
      <p:grpSpPr>
        <a:xfrm>
          <a:off x="0" y="0"/>
          <a:ext cx="0" cy="0"/>
          <a:chOff x="0" y="0"/>
          <a:chExt cx="0" cy="0"/>
        </a:xfrm>
      </p:grpSpPr>
      <p:sp>
        <p:nvSpPr>
          <p:cNvPr id="166" name="Google Shape;166;p39"/>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9"/>
          <p:cNvSpPr txBox="1">
            <a:spLocks noGrp="1"/>
          </p:cNvSpPr>
          <p:nvPr>
            <p:ph type="body" idx="1"/>
          </p:nvPr>
        </p:nvSpPr>
        <p:spPr>
          <a:xfrm>
            <a:off x="45648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8" name="Google Shape;168;p39"/>
          <p:cNvSpPr txBox="1">
            <a:spLocks noGrp="1"/>
          </p:cNvSpPr>
          <p:nvPr>
            <p:ph type="body" idx="2"/>
          </p:nvPr>
        </p:nvSpPr>
        <p:spPr>
          <a:xfrm>
            <a:off x="182376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9" name="Google Shape;169;p39"/>
          <p:cNvSpPr txBox="1">
            <a:spLocks noGrp="1"/>
          </p:cNvSpPr>
          <p:nvPr>
            <p:ph type="body" idx="3"/>
          </p:nvPr>
        </p:nvSpPr>
        <p:spPr>
          <a:xfrm>
            <a:off x="3191040" y="16041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0" name="Google Shape;170;p39"/>
          <p:cNvSpPr txBox="1">
            <a:spLocks noGrp="1"/>
          </p:cNvSpPr>
          <p:nvPr>
            <p:ph type="body" idx="4"/>
          </p:nvPr>
        </p:nvSpPr>
        <p:spPr>
          <a:xfrm>
            <a:off x="45648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1" name="Google Shape;171;p39"/>
          <p:cNvSpPr txBox="1">
            <a:spLocks noGrp="1"/>
          </p:cNvSpPr>
          <p:nvPr>
            <p:ph type="body" idx="5"/>
          </p:nvPr>
        </p:nvSpPr>
        <p:spPr>
          <a:xfrm>
            <a:off x="182376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2" name="Google Shape;172;p39"/>
          <p:cNvSpPr txBox="1">
            <a:spLocks noGrp="1"/>
          </p:cNvSpPr>
          <p:nvPr>
            <p:ph type="body" idx="6"/>
          </p:nvPr>
        </p:nvSpPr>
        <p:spPr>
          <a:xfrm>
            <a:off x="3191040" y="3967560"/>
            <a:ext cx="13017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4564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5"/>
          <p:cNvSpPr txBox="1">
            <a:spLocks noGrp="1"/>
          </p:cNvSpPr>
          <p:nvPr>
            <p:ph type="body" idx="2"/>
          </p:nvPr>
        </p:nvSpPr>
        <p:spPr>
          <a:xfrm>
            <a:off x="25282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7"/>
          <p:cNvSpPr txBox="1">
            <a:spLocks noGrp="1"/>
          </p:cNvSpPr>
          <p:nvPr>
            <p:ph type="subTitle" idx="1"/>
          </p:nvPr>
        </p:nvSpPr>
        <p:spPr>
          <a:xfrm>
            <a:off x="456480" y="273600"/>
            <a:ext cx="8226360" cy="5299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8"/>
          <p:cNvSpPr txBox="1">
            <a:spLocks noGrp="1"/>
          </p:cNvSpPr>
          <p:nvPr>
            <p:ph type="body" idx="2"/>
          </p:nvPr>
        </p:nvSpPr>
        <p:spPr>
          <a:xfrm>
            <a:off x="25282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8"/>
          <p:cNvSpPr txBox="1">
            <a:spLocks noGrp="1"/>
          </p:cNvSpPr>
          <p:nvPr>
            <p:ph type="body" idx="3"/>
          </p:nvPr>
        </p:nvSpPr>
        <p:spPr>
          <a:xfrm>
            <a:off x="4564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456480" y="1604160"/>
            <a:ext cx="1972800" cy="45244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9"/>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9"/>
          <p:cNvSpPr txBox="1">
            <a:spLocks noGrp="1"/>
          </p:cNvSpPr>
          <p:nvPr>
            <p:ph type="body" idx="3"/>
          </p:nvPr>
        </p:nvSpPr>
        <p:spPr>
          <a:xfrm>
            <a:off x="2528280" y="39675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6480" y="273600"/>
            <a:ext cx="8226360" cy="1143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4564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10"/>
          <p:cNvSpPr txBox="1">
            <a:spLocks noGrp="1"/>
          </p:cNvSpPr>
          <p:nvPr>
            <p:ph type="body" idx="2"/>
          </p:nvPr>
        </p:nvSpPr>
        <p:spPr>
          <a:xfrm>
            <a:off x="2528280" y="1604160"/>
            <a:ext cx="197280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 name="Google Shape;44;p10"/>
          <p:cNvSpPr txBox="1">
            <a:spLocks noGrp="1"/>
          </p:cNvSpPr>
          <p:nvPr>
            <p:ph type="body" idx="3"/>
          </p:nvPr>
        </p:nvSpPr>
        <p:spPr>
          <a:xfrm>
            <a:off x="456480" y="3967560"/>
            <a:ext cx="4043160" cy="2157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6480" y="273600"/>
            <a:ext cx="8226360" cy="11430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 name="Google Shape;12;p1"/>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 name="Google Shape;13;p1"/>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rtl="0">
              <a:spcBef>
                <a:spcPts val="0"/>
              </a:spcBef>
              <a:buNone/>
              <a:defRPr sz="1800" b="0" i="0" u="none" strike="noStrike" cap="none">
                <a:solidFill>
                  <a:srgbClr val="000000"/>
                </a:solidFill>
                <a:latin typeface="Calibri"/>
                <a:ea typeface="Calibri"/>
                <a:cs typeface="Calibri"/>
                <a:sym typeface="Calibri"/>
              </a:defRPr>
            </a:lvl1pPr>
            <a:lvl2pPr marL="0" marR="0" lvl="1" indent="0" algn="l" rtl="0">
              <a:spcBef>
                <a:spcPts val="0"/>
              </a:spcBef>
              <a:buNone/>
              <a:defRPr sz="1800" b="0" i="0" u="none" strike="noStrike" cap="none">
                <a:solidFill>
                  <a:srgbClr val="000000"/>
                </a:solidFill>
                <a:latin typeface="Calibri"/>
                <a:ea typeface="Calibri"/>
                <a:cs typeface="Calibri"/>
                <a:sym typeface="Calibri"/>
              </a:defRPr>
            </a:lvl2pPr>
            <a:lvl3pPr marL="0" marR="0" lvl="2" indent="0" algn="l" rtl="0">
              <a:spcBef>
                <a:spcPts val="0"/>
              </a:spcBef>
              <a:buNone/>
              <a:defRPr sz="1800" b="0" i="0" u="none" strike="noStrike" cap="none">
                <a:solidFill>
                  <a:srgbClr val="000000"/>
                </a:solidFill>
                <a:latin typeface="Calibri"/>
                <a:ea typeface="Calibri"/>
                <a:cs typeface="Calibri"/>
                <a:sym typeface="Calibri"/>
              </a:defRPr>
            </a:lvl3pPr>
            <a:lvl4pPr marL="0" marR="0" lvl="3" indent="0" algn="l" rtl="0">
              <a:spcBef>
                <a:spcPts val="0"/>
              </a:spcBef>
              <a:buNone/>
              <a:defRPr sz="1800" b="0" i="0" u="none" strike="noStrike" cap="none">
                <a:solidFill>
                  <a:srgbClr val="000000"/>
                </a:solidFill>
                <a:latin typeface="Calibri"/>
                <a:ea typeface="Calibri"/>
                <a:cs typeface="Calibri"/>
                <a:sym typeface="Calibri"/>
              </a:defRPr>
            </a:lvl4pPr>
            <a:lvl5pPr marL="0" marR="0" lvl="4" indent="0" algn="l" rtl="0">
              <a:spcBef>
                <a:spcPts val="0"/>
              </a:spcBef>
              <a:buNone/>
              <a:defRPr sz="1800" b="0" i="0" u="none" strike="noStrike" cap="none">
                <a:solidFill>
                  <a:srgbClr val="000000"/>
                </a:solidFill>
                <a:latin typeface="Calibri"/>
                <a:ea typeface="Calibri"/>
                <a:cs typeface="Calibri"/>
                <a:sym typeface="Calibri"/>
              </a:defRPr>
            </a:lvl5pPr>
            <a:lvl6pPr marL="0" marR="0" lvl="5" indent="0" algn="l" rtl="0">
              <a:spcBef>
                <a:spcPts val="0"/>
              </a:spcBef>
              <a:buNone/>
              <a:defRPr sz="1800" b="0" i="0" u="none" strike="noStrike" cap="none">
                <a:solidFill>
                  <a:srgbClr val="000000"/>
                </a:solidFill>
                <a:latin typeface="Calibri"/>
                <a:ea typeface="Calibri"/>
                <a:cs typeface="Calibri"/>
                <a:sym typeface="Calibri"/>
              </a:defRPr>
            </a:lvl6pPr>
            <a:lvl7pPr marL="0" marR="0" lvl="6" indent="0" algn="l" rtl="0">
              <a:spcBef>
                <a:spcPts val="0"/>
              </a:spcBef>
              <a:buNone/>
              <a:defRPr sz="1800" b="0" i="0" u="none" strike="noStrike" cap="none">
                <a:solidFill>
                  <a:srgbClr val="000000"/>
                </a:solidFill>
                <a:latin typeface="Calibri"/>
                <a:ea typeface="Calibri"/>
                <a:cs typeface="Calibri"/>
                <a:sym typeface="Calibri"/>
              </a:defRPr>
            </a:lvl7pPr>
            <a:lvl8pPr marL="0" marR="0" lvl="7" indent="0" algn="l" rtl="0">
              <a:spcBef>
                <a:spcPts val="0"/>
              </a:spcBef>
              <a:buNone/>
              <a:defRPr sz="1800" b="0" i="0" u="none" strike="noStrike" cap="none">
                <a:solidFill>
                  <a:srgbClr val="000000"/>
                </a:solidFill>
                <a:latin typeface="Calibri"/>
                <a:ea typeface="Calibri"/>
                <a:cs typeface="Calibri"/>
                <a:sym typeface="Calibri"/>
              </a:defRPr>
            </a:lvl8pPr>
            <a:lvl9pPr marL="0" marR="0" lvl="8" indent="0" algn="l" rtl="0">
              <a:spcBef>
                <a:spcPts val="0"/>
              </a:spcBef>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‹N°›</a:t>
            </a:fld>
            <a:endParaRPr>
              <a:latin typeface="Times New Roman"/>
              <a:ea typeface="Times New Roman"/>
              <a:cs typeface="Times New Roman"/>
              <a:sym typeface="Times New Roman"/>
            </a:endParaRPr>
          </a:p>
        </p:txBody>
      </p:sp>
      <p:sp>
        <p:nvSpPr>
          <p:cNvPr id="14" name="Google Shape;14;p1"/>
          <p:cNvSpPr txBox="1">
            <a:spLocks noGrp="1"/>
          </p:cNvSpPr>
          <p:nvPr>
            <p:ph type="body" idx="1"/>
          </p:nvPr>
        </p:nvSpPr>
        <p:spPr>
          <a:xfrm>
            <a:off x="457200" y="1604520"/>
            <a:ext cx="8229240" cy="39776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56480" y="273600"/>
            <a:ext cx="8226360" cy="11430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5" name="Google Shape;65;p14"/>
          <p:cNvSpPr txBox="1">
            <a:spLocks noGrp="1"/>
          </p:cNvSpPr>
          <p:nvPr>
            <p:ph type="body" idx="1"/>
          </p:nvPr>
        </p:nvSpPr>
        <p:spPr>
          <a:xfrm>
            <a:off x="456480" y="1604160"/>
            <a:ext cx="4043160" cy="452448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66" name="Google Shape;66;p14"/>
          <p:cNvSpPr/>
          <p:nvPr/>
        </p:nvSpPr>
        <p:spPr>
          <a:xfrm>
            <a:off x="4638240" y="1604160"/>
            <a:ext cx="4044600" cy="4524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8" name="Google Shape;68;p14"/>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9" name="Google Shape;69;p14"/>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rtl="0">
              <a:spcBef>
                <a:spcPts val="0"/>
              </a:spcBef>
              <a:buNone/>
              <a:defRPr sz="1800" b="0" strike="noStrike">
                <a:solidFill>
                  <a:srgbClr val="000000"/>
                </a:solidFill>
                <a:latin typeface="Calibri"/>
                <a:ea typeface="Calibri"/>
                <a:cs typeface="Calibri"/>
                <a:sym typeface="Calibri"/>
              </a:defRPr>
            </a:lvl1pPr>
            <a:lvl2pPr marL="0" marR="0" lvl="1" indent="0" algn="l" rtl="0">
              <a:spcBef>
                <a:spcPts val="0"/>
              </a:spcBef>
              <a:buNone/>
              <a:defRPr sz="1800" b="0" strike="noStrike">
                <a:solidFill>
                  <a:srgbClr val="000000"/>
                </a:solidFill>
                <a:latin typeface="Calibri"/>
                <a:ea typeface="Calibri"/>
                <a:cs typeface="Calibri"/>
                <a:sym typeface="Calibri"/>
              </a:defRPr>
            </a:lvl2pPr>
            <a:lvl3pPr marL="0" marR="0" lvl="2" indent="0" algn="l" rtl="0">
              <a:spcBef>
                <a:spcPts val="0"/>
              </a:spcBef>
              <a:buNone/>
              <a:defRPr sz="1800" b="0" strike="noStrike">
                <a:solidFill>
                  <a:srgbClr val="000000"/>
                </a:solidFill>
                <a:latin typeface="Calibri"/>
                <a:ea typeface="Calibri"/>
                <a:cs typeface="Calibri"/>
                <a:sym typeface="Calibri"/>
              </a:defRPr>
            </a:lvl3pPr>
            <a:lvl4pPr marL="0" marR="0" lvl="3" indent="0" algn="l" rtl="0">
              <a:spcBef>
                <a:spcPts val="0"/>
              </a:spcBef>
              <a:buNone/>
              <a:defRPr sz="1800" b="0" strike="noStrike">
                <a:solidFill>
                  <a:srgbClr val="000000"/>
                </a:solidFill>
                <a:latin typeface="Calibri"/>
                <a:ea typeface="Calibri"/>
                <a:cs typeface="Calibri"/>
                <a:sym typeface="Calibri"/>
              </a:defRPr>
            </a:lvl4pPr>
            <a:lvl5pPr marL="0" marR="0" lvl="4" indent="0" algn="l" rtl="0">
              <a:spcBef>
                <a:spcPts val="0"/>
              </a:spcBef>
              <a:buNone/>
              <a:defRPr sz="1800" b="0" strike="noStrike">
                <a:solidFill>
                  <a:srgbClr val="000000"/>
                </a:solidFill>
                <a:latin typeface="Calibri"/>
                <a:ea typeface="Calibri"/>
                <a:cs typeface="Calibri"/>
                <a:sym typeface="Calibri"/>
              </a:defRPr>
            </a:lvl5pPr>
            <a:lvl6pPr marL="0" marR="0" lvl="5" indent="0" algn="l" rtl="0">
              <a:spcBef>
                <a:spcPts val="0"/>
              </a:spcBef>
              <a:buNone/>
              <a:defRPr sz="1800" b="0" strike="noStrike">
                <a:solidFill>
                  <a:srgbClr val="000000"/>
                </a:solidFill>
                <a:latin typeface="Calibri"/>
                <a:ea typeface="Calibri"/>
                <a:cs typeface="Calibri"/>
                <a:sym typeface="Calibri"/>
              </a:defRPr>
            </a:lvl6pPr>
            <a:lvl7pPr marL="0" marR="0" lvl="6" indent="0" algn="l" rtl="0">
              <a:spcBef>
                <a:spcPts val="0"/>
              </a:spcBef>
              <a:buNone/>
              <a:defRPr sz="1800" b="0" strike="noStrike">
                <a:solidFill>
                  <a:srgbClr val="000000"/>
                </a:solidFill>
                <a:latin typeface="Calibri"/>
                <a:ea typeface="Calibri"/>
                <a:cs typeface="Calibri"/>
                <a:sym typeface="Calibri"/>
              </a:defRPr>
            </a:lvl7pPr>
            <a:lvl8pPr marL="0" marR="0" lvl="7" indent="0" algn="l" rtl="0">
              <a:spcBef>
                <a:spcPts val="0"/>
              </a:spcBef>
              <a:buNone/>
              <a:defRPr sz="1800" b="0" strike="noStrike">
                <a:solidFill>
                  <a:srgbClr val="000000"/>
                </a:solidFill>
                <a:latin typeface="Calibri"/>
                <a:ea typeface="Calibri"/>
                <a:cs typeface="Calibri"/>
                <a:sym typeface="Calibri"/>
              </a:defRPr>
            </a:lvl8pPr>
            <a:lvl9pPr marL="0" marR="0" lvl="8" indent="0" algn="l" rtl="0">
              <a:spcBef>
                <a:spcPts val="0"/>
              </a:spcBef>
              <a:buNone/>
              <a:defRPr sz="1800" b="0" strike="noStrik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‹N°›</a:t>
            </a:fld>
            <a:endParaRPr>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456480" y="273600"/>
            <a:ext cx="8226360" cy="11430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0" name="Google Shape;120;p27"/>
          <p:cNvSpPr txBox="1">
            <a:spLocks noGrp="1"/>
          </p:cNvSpPr>
          <p:nvPr>
            <p:ph type="body" idx="1"/>
          </p:nvPr>
        </p:nvSpPr>
        <p:spPr>
          <a:xfrm>
            <a:off x="456480" y="1604160"/>
            <a:ext cx="4043160" cy="452448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1" name="Google Shape;121;p27"/>
          <p:cNvSpPr txBox="1">
            <a:spLocks noGrp="1"/>
          </p:cNvSpPr>
          <p:nvPr>
            <p:ph type="body" idx="2"/>
          </p:nvPr>
        </p:nvSpPr>
        <p:spPr>
          <a:xfrm>
            <a:off x="4638240" y="1604160"/>
            <a:ext cx="4044600" cy="452448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2" name="Google Shape;122;p27"/>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3" name="Google Shape;123;p27"/>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4" name="Google Shape;124;p27"/>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rtl="0">
              <a:spcBef>
                <a:spcPts val="0"/>
              </a:spcBef>
              <a:buNone/>
              <a:defRPr sz="1800" b="0" strike="noStrike">
                <a:solidFill>
                  <a:srgbClr val="000000"/>
                </a:solidFill>
                <a:latin typeface="Calibri"/>
                <a:ea typeface="Calibri"/>
                <a:cs typeface="Calibri"/>
                <a:sym typeface="Calibri"/>
              </a:defRPr>
            </a:lvl1pPr>
            <a:lvl2pPr marL="0" marR="0" lvl="1" indent="0" algn="l" rtl="0">
              <a:spcBef>
                <a:spcPts val="0"/>
              </a:spcBef>
              <a:buNone/>
              <a:defRPr sz="1800" b="0" strike="noStrike">
                <a:solidFill>
                  <a:srgbClr val="000000"/>
                </a:solidFill>
                <a:latin typeface="Calibri"/>
                <a:ea typeface="Calibri"/>
                <a:cs typeface="Calibri"/>
                <a:sym typeface="Calibri"/>
              </a:defRPr>
            </a:lvl2pPr>
            <a:lvl3pPr marL="0" marR="0" lvl="2" indent="0" algn="l" rtl="0">
              <a:spcBef>
                <a:spcPts val="0"/>
              </a:spcBef>
              <a:buNone/>
              <a:defRPr sz="1800" b="0" strike="noStrike">
                <a:solidFill>
                  <a:srgbClr val="000000"/>
                </a:solidFill>
                <a:latin typeface="Calibri"/>
                <a:ea typeface="Calibri"/>
                <a:cs typeface="Calibri"/>
                <a:sym typeface="Calibri"/>
              </a:defRPr>
            </a:lvl3pPr>
            <a:lvl4pPr marL="0" marR="0" lvl="3" indent="0" algn="l" rtl="0">
              <a:spcBef>
                <a:spcPts val="0"/>
              </a:spcBef>
              <a:buNone/>
              <a:defRPr sz="1800" b="0" strike="noStrike">
                <a:solidFill>
                  <a:srgbClr val="000000"/>
                </a:solidFill>
                <a:latin typeface="Calibri"/>
                <a:ea typeface="Calibri"/>
                <a:cs typeface="Calibri"/>
                <a:sym typeface="Calibri"/>
              </a:defRPr>
            </a:lvl4pPr>
            <a:lvl5pPr marL="0" marR="0" lvl="4" indent="0" algn="l" rtl="0">
              <a:spcBef>
                <a:spcPts val="0"/>
              </a:spcBef>
              <a:buNone/>
              <a:defRPr sz="1800" b="0" strike="noStrike">
                <a:solidFill>
                  <a:srgbClr val="000000"/>
                </a:solidFill>
                <a:latin typeface="Calibri"/>
                <a:ea typeface="Calibri"/>
                <a:cs typeface="Calibri"/>
                <a:sym typeface="Calibri"/>
              </a:defRPr>
            </a:lvl5pPr>
            <a:lvl6pPr marL="0" marR="0" lvl="5" indent="0" algn="l" rtl="0">
              <a:spcBef>
                <a:spcPts val="0"/>
              </a:spcBef>
              <a:buNone/>
              <a:defRPr sz="1800" b="0" strike="noStrike">
                <a:solidFill>
                  <a:srgbClr val="000000"/>
                </a:solidFill>
                <a:latin typeface="Calibri"/>
                <a:ea typeface="Calibri"/>
                <a:cs typeface="Calibri"/>
                <a:sym typeface="Calibri"/>
              </a:defRPr>
            </a:lvl6pPr>
            <a:lvl7pPr marL="0" marR="0" lvl="6" indent="0" algn="l" rtl="0">
              <a:spcBef>
                <a:spcPts val="0"/>
              </a:spcBef>
              <a:buNone/>
              <a:defRPr sz="1800" b="0" strike="noStrike">
                <a:solidFill>
                  <a:srgbClr val="000000"/>
                </a:solidFill>
                <a:latin typeface="Calibri"/>
                <a:ea typeface="Calibri"/>
                <a:cs typeface="Calibri"/>
                <a:sym typeface="Calibri"/>
              </a:defRPr>
            </a:lvl7pPr>
            <a:lvl8pPr marL="0" marR="0" lvl="7" indent="0" algn="l" rtl="0">
              <a:spcBef>
                <a:spcPts val="0"/>
              </a:spcBef>
              <a:buNone/>
              <a:defRPr sz="1800" b="0" strike="noStrike">
                <a:solidFill>
                  <a:srgbClr val="000000"/>
                </a:solidFill>
                <a:latin typeface="Calibri"/>
                <a:ea typeface="Calibri"/>
                <a:cs typeface="Calibri"/>
                <a:sym typeface="Calibri"/>
              </a:defRPr>
            </a:lvl8pPr>
            <a:lvl9pPr marL="0" marR="0" lvl="8" indent="0" algn="l" rtl="0">
              <a:spcBef>
                <a:spcPts val="0"/>
              </a:spcBef>
              <a:buNone/>
              <a:defRPr sz="1800" b="0" strike="noStrik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‹N°›</a:t>
            </a:fld>
            <a:endParaRPr>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QEQLSJ0zcpQ"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bivnCn6p0bOBWm1Zft7hhhP-Mkm0jocp/view"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hyperlink" Target="http://drive.google.com/file/d/1KM41O3lMRKPLzpR1cG7px6ZwDAkny_4T/view"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nyQsnnvD7VQ"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icocitations.lemonde.fr/citation_auteur_ajout/61959.php"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hyperlink" Target="http://drive.google.com/file/d/1zzHx10SG_9Tl_eB4AZJ8nGc1ZEKNpPkz/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0"/>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79" name="Google Shape;179;p40"/>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180" name="Google Shape;180;p40"/>
          <p:cNvPicPr preferRelativeResize="0"/>
          <p:nvPr/>
        </p:nvPicPr>
        <p:blipFill>
          <a:blip r:embed="rId3">
            <a:alphaModFix/>
          </a:blip>
          <a:stretch>
            <a:fillRect/>
          </a:stretch>
        </p:blipFill>
        <p:spPr>
          <a:xfrm>
            <a:off x="123375" y="146023"/>
            <a:ext cx="8731449" cy="6565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9"/>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1" name="Google Shape;251;p49"/>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52" name="Google Shape;252;p49"/>
          <p:cNvPicPr preferRelativeResize="0"/>
          <p:nvPr/>
        </p:nvPicPr>
        <p:blipFill>
          <a:blip r:embed="rId3">
            <a:alphaModFix/>
          </a:blip>
          <a:stretch>
            <a:fillRect/>
          </a:stretch>
        </p:blipFill>
        <p:spPr>
          <a:xfrm>
            <a:off x="334725" y="115175"/>
            <a:ext cx="8348051" cy="6396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0"/>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fr-FR" sz="3600">
                <a:solidFill>
                  <a:schemeClr val="dk1"/>
                </a:solidFill>
              </a:rPr>
              <a:t>être attentif, c’est être connecté</a:t>
            </a:r>
            <a:endParaRPr/>
          </a:p>
        </p:txBody>
      </p:sp>
      <p:sp>
        <p:nvSpPr>
          <p:cNvPr id="259" name="Google Shape;259;p50"/>
          <p:cNvSpPr txBox="1">
            <a:spLocks noGrp="1"/>
          </p:cNvSpPr>
          <p:nvPr>
            <p:ph type="subTitle" idx="1"/>
          </p:nvPr>
        </p:nvSpPr>
        <p:spPr>
          <a:xfrm>
            <a:off x="412375" y="1154175"/>
            <a:ext cx="8314500" cy="222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sz="3600"/>
          </a:p>
        </p:txBody>
      </p:sp>
      <p:pic>
        <p:nvPicPr>
          <p:cNvPr id="260" name="Google Shape;260;p50"/>
          <p:cNvPicPr preferRelativeResize="0"/>
          <p:nvPr/>
        </p:nvPicPr>
        <p:blipFill>
          <a:blip r:embed="rId3">
            <a:alphaModFix/>
          </a:blip>
          <a:stretch>
            <a:fillRect/>
          </a:stretch>
        </p:blipFill>
        <p:spPr>
          <a:xfrm>
            <a:off x="1555983" y="1416608"/>
            <a:ext cx="5383425" cy="466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1"/>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7" name="Google Shape;267;p51"/>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68" name="Google Shape;268;p51"/>
          <p:cNvPicPr preferRelativeResize="0"/>
          <p:nvPr/>
        </p:nvPicPr>
        <p:blipFill>
          <a:blip r:embed="rId3">
            <a:alphaModFix/>
          </a:blip>
          <a:stretch>
            <a:fillRect/>
          </a:stretch>
        </p:blipFill>
        <p:spPr>
          <a:xfrm>
            <a:off x="454151" y="273600"/>
            <a:ext cx="8226300" cy="63035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2"/>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75" name="Google Shape;275;p52"/>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76" name="Google Shape;276;p52"/>
          <p:cNvPicPr preferRelativeResize="0"/>
          <p:nvPr/>
        </p:nvPicPr>
        <p:blipFill>
          <a:blip r:embed="rId3">
            <a:alphaModFix/>
          </a:blip>
          <a:stretch>
            <a:fillRect/>
          </a:stretch>
        </p:blipFill>
        <p:spPr>
          <a:xfrm>
            <a:off x="153375" y="273600"/>
            <a:ext cx="8837249" cy="4392650"/>
          </a:xfrm>
          <a:prstGeom prst="rect">
            <a:avLst/>
          </a:prstGeom>
          <a:noFill/>
          <a:ln>
            <a:noFill/>
          </a:ln>
        </p:spPr>
      </p:pic>
      <p:pic>
        <p:nvPicPr>
          <p:cNvPr id="277" name="Google Shape;277;p52"/>
          <p:cNvPicPr preferRelativeResize="0"/>
          <p:nvPr/>
        </p:nvPicPr>
        <p:blipFill rotWithShape="1">
          <a:blip r:embed="rId4">
            <a:alphaModFix/>
          </a:blip>
          <a:srcRect l="19587" t="24261" r="19581" b="14471"/>
          <a:stretch/>
        </p:blipFill>
        <p:spPr>
          <a:xfrm>
            <a:off x="510785" y="1285800"/>
            <a:ext cx="8117688" cy="459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3"/>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84" name="Google Shape;284;p53"/>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85" name="Google Shape;285;p53"/>
          <p:cNvPicPr preferRelativeResize="0"/>
          <p:nvPr/>
        </p:nvPicPr>
        <p:blipFill rotWithShape="1">
          <a:blip r:embed="rId3">
            <a:alphaModFix/>
          </a:blip>
          <a:srcRect t="26889"/>
          <a:stretch/>
        </p:blipFill>
        <p:spPr>
          <a:xfrm>
            <a:off x="456475" y="273600"/>
            <a:ext cx="8226300" cy="4598997"/>
          </a:xfrm>
          <a:prstGeom prst="rect">
            <a:avLst/>
          </a:prstGeom>
          <a:noFill/>
          <a:ln>
            <a:noFill/>
          </a:ln>
        </p:spPr>
      </p:pic>
      <p:pic>
        <p:nvPicPr>
          <p:cNvPr id="286" name="Google Shape;286;p53"/>
          <p:cNvPicPr preferRelativeResize="0"/>
          <p:nvPr/>
        </p:nvPicPr>
        <p:blipFill rotWithShape="1">
          <a:blip r:embed="rId4">
            <a:alphaModFix/>
          </a:blip>
          <a:srcRect l="18820" t="25081" r="18963" b="15708"/>
          <a:stretch/>
        </p:blipFill>
        <p:spPr>
          <a:xfrm>
            <a:off x="339226" y="1227179"/>
            <a:ext cx="8226300" cy="44036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4"/>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93" name="Google Shape;293;p54"/>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94" name="Google Shape;294;p54"/>
          <p:cNvPicPr preferRelativeResize="0"/>
          <p:nvPr/>
        </p:nvPicPr>
        <p:blipFill rotWithShape="1">
          <a:blip r:embed="rId3">
            <a:alphaModFix/>
          </a:blip>
          <a:srcRect l="19373" t="24959" r="19046" b="15597"/>
          <a:stretch/>
        </p:blipFill>
        <p:spPr>
          <a:xfrm>
            <a:off x="219950" y="488450"/>
            <a:ext cx="8699348" cy="5080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5"/>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1" name="Google Shape;301;p55"/>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02" name="Google Shape;302;p55"/>
          <p:cNvPicPr preferRelativeResize="0"/>
          <p:nvPr/>
        </p:nvPicPr>
        <p:blipFill>
          <a:blip r:embed="rId3">
            <a:alphaModFix/>
          </a:blip>
          <a:stretch>
            <a:fillRect/>
          </a:stretch>
        </p:blipFill>
        <p:spPr>
          <a:xfrm>
            <a:off x="401800" y="-1"/>
            <a:ext cx="8340401" cy="6525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6"/>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9" name="Google Shape;309;p56"/>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10" name="Google Shape;310;p56"/>
          <p:cNvPicPr preferRelativeResize="0"/>
          <p:nvPr/>
        </p:nvPicPr>
        <p:blipFill>
          <a:blip r:embed="rId3">
            <a:alphaModFix/>
          </a:blip>
          <a:stretch>
            <a:fillRect/>
          </a:stretch>
        </p:blipFill>
        <p:spPr>
          <a:xfrm>
            <a:off x="458850" y="211061"/>
            <a:ext cx="8226300" cy="64358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7" name="Google Shape;317;p57"/>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18" name="Google Shape;318;p57"/>
          <p:cNvPicPr preferRelativeResize="0"/>
          <p:nvPr/>
        </p:nvPicPr>
        <p:blipFill rotWithShape="1">
          <a:blip r:embed="rId3">
            <a:alphaModFix/>
          </a:blip>
          <a:srcRect l="19418" t="25242" r="20274" b="15265"/>
          <a:stretch/>
        </p:blipFill>
        <p:spPr>
          <a:xfrm>
            <a:off x="-61075" y="859700"/>
            <a:ext cx="9261400" cy="5138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8"/>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5" name="Google Shape;325;p58"/>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26" name="Google Shape;326;p58"/>
          <p:cNvPicPr preferRelativeResize="0"/>
          <p:nvPr/>
        </p:nvPicPr>
        <p:blipFill>
          <a:blip r:embed="rId3">
            <a:alphaModFix/>
          </a:blip>
          <a:stretch>
            <a:fillRect/>
          </a:stretch>
        </p:blipFill>
        <p:spPr>
          <a:xfrm>
            <a:off x="456475" y="157375"/>
            <a:ext cx="8406716" cy="6700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1"/>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fr-FR" sz="4800"/>
              <a:t>Mise au calme des esprits</a:t>
            </a:r>
            <a:endParaRPr sz="4800"/>
          </a:p>
        </p:txBody>
      </p:sp>
      <p:sp>
        <p:nvSpPr>
          <p:cNvPr id="187" name="Google Shape;187;p41"/>
          <p:cNvSpPr txBox="1">
            <a:spLocks noGrp="1"/>
          </p:cNvSpPr>
          <p:nvPr>
            <p:ph type="subTitle" idx="1"/>
          </p:nvPr>
        </p:nvSpPr>
        <p:spPr>
          <a:xfrm>
            <a:off x="456476" y="1604150"/>
            <a:ext cx="7826100" cy="45246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fr-FR" sz="2400"/>
              <a:t>Silence obligatoire</a:t>
            </a:r>
            <a:endParaRPr sz="2400"/>
          </a:p>
          <a:p>
            <a:pPr marL="457200" lvl="0" indent="-381000" algn="l" rtl="0">
              <a:spcBef>
                <a:spcPts val="0"/>
              </a:spcBef>
              <a:spcAft>
                <a:spcPts val="0"/>
              </a:spcAft>
              <a:buSzPts val="2400"/>
              <a:buChar char="●"/>
            </a:pPr>
            <a:r>
              <a:rPr lang="fr-FR" sz="2400"/>
              <a:t>On ne fait rien avec ses mains</a:t>
            </a:r>
            <a:endParaRPr sz="2400"/>
          </a:p>
          <a:p>
            <a:pPr marL="457200" lvl="0" indent="-381000" algn="l" rtl="0">
              <a:spcBef>
                <a:spcPts val="0"/>
              </a:spcBef>
              <a:spcAft>
                <a:spcPts val="0"/>
              </a:spcAft>
              <a:buSzPts val="2400"/>
              <a:buChar char="●"/>
            </a:pPr>
            <a:r>
              <a:rPr lang="fr-FR" sz="2400"/>
              <a:t>Aucune communication avec les autres</a:t>
            </a:r>
            <a:endParaRPr sz="2400"/>
          </a:p>
        </p:txBody>
      </p:sp>
      <p:pic>
        <p:nvPicPr>
          <p:cNvPr id="188" name="Google Shape;188;p41"/>
          <p:cNvPicPr preferRelativeResize="0"/>
          <p:nvPr/>
        </p:nvPicPr>
        <p:blipFill rotWithShape="1">
          <a:blip r:embed="rId3">
            <a:alphaModFix/>
          </a:blip>
          <a:srcRect l="-14771"/>
          <a:stretch/>
        </p:blipFill>
        <p:spPr>
          <a:xfrm>
            <a:off x="5708700" y="2808325"/>
            <a:ext cx="2974075" cy="307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9"/>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fr-FR" sz="3600" b="1"/>
              <a:t>Percevoir-décider-agir</a:t>
            </a:r>
            <a:endParaRPr sz="3600" b="1"/>
          </a:p>
        </p:txBody>
      </p:sp>
      <p:sp>
        <p:nvSpPr>
          <p:cNvPr id="333" name="Google Shape;333;p59"/>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34" name="Google Shape;334;p59"/>
          <p:cNvPicPr preferRelativeResize="0"/>
          <p:nvPr/>
        </p:nvPicPr>
        <p:blipFill rotWithShape="1">
          <a:blip r:embed="rId3">
            <a:alphaModFix/>
          </a:blip>
          <a:srcRect l="20291" t="26328" r="19047" b="21172"/>
          <a:stretch/>
        </p:blipFill>
        <p:spPr>
          <a:xfrm>
            <a:off x="273550" y="1335700"/>
            <a:ext cx="8106076" cy="3946001"/>
          </a:xfrm>
          <a:prstGeom prst="rect">
            <a:avLst/>
          </a:prstGeom>
          <a:noFill/>
          <a:ln>
            <a:noFill/>
          </a:ln>
        </p:spPr>
      </p:pic>
      <p:sp>
        <p:nvSpPr>
          <p:cNvPr id="335" name="Google Shape;335;p59"/>
          <p:cNvSpPr txBox="1"/>
          <p:nvPr/>
        </p:nvSpPr>
        <p:spPr>
          <a:xfrm>
            <a:off x="273550" y="5431700"/>
            <a:ext cx="85578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400"/>
              <a:t>Les forces qui dirigent le cerveau sont gouvernées et prédictibles par des mécanismes biologiques très concrets qui ne dépendent pas seulement de notre volonté.</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0"/>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2" name="Google Shape;342;p60"/>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43" name="Google Shape;343;p60"/>
          <p:cNvPicPr preferRelativeResize="0"/>
          <p:nvPr/>
        </p:nvPicPr>
        <p:blipFill>
          <a:blip r:embed="rId3">
            <a:alphaModFix/>
          </a:blip>
          <a:stretch>
            <a:fillRect/>
          </a:stretch>
        </p:blipFill>
        <p:spPr>
          <a:xfrm>
            <a:off x="223850" y="273599"/>
            <a:ext cx="8360750" cy="6285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1"/>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50" name="Google Shape;350;p61"/>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51" name="Google Shape;351;p61"/>
          <p:cNvPicPr preferRelativeResize="0"/>
          <p:nvPr/>
        </p:nvPicPr>
        <p:blipFill rotWithShape="1">
          <a:blip r:embed="rId3">
            <a:alphaModFix/>
          </a:blip>
          <a:srcRect l="19831" t="23771" r="20126" b="14882"/>
          <a:stretch/>
        </p:blipFill>
        <p:spPr>
          <a:xfrm>
            <a:off x="388638" y="1416600"/>
            <a:ext cx="8601076" cy="4943225"/>
          </a:xfrm>
          <a:prstGeom prst="rect">
            <a:avLst/>
          </a:prstGeom>
          <a:noFill/>
          <a:ln>
            <a:noFill/>
          </a:ln>
        </p:spPr>
      </p:pic>
      <p:sp>
        <p:nvSpPr>
          <p:cNvPr id="352" name="Google Shape;352;p61"/>
          <p:cNvSpPr txBox="1"/>
          <p:nvPr/>
        </p:nvSpPr>
        <p:spPr>
          <a:xfrm>
            <a:off x="703375" y="468925"/>
            <a:ext cx="79716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000"/>
              <a:t>ÉTAPE 4 : les neurones de la distraction</a:t>
            </a:r>
            <a:endParaRPr sz="3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2"/>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
        <p:nvSpPr>
          <p:cNvPr id="359" name="Google Shape;359;p62"/>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60" name="Google Shape;360;p62"/>
          <p:cNvPicPr preferRelativeResize="0"/>
          <p:nvPr/>
        </p:nvPicPr>
        <p:blipFill rotWithShape="1">
          <a:blip r:embed="rId3">
            <a:alphaModFix/>
          </a:blip>
          <a:srcRect l="19316" t="24569" r="21699" b="15403"/>
          <a:stretch/>
        </p:blipFill>
        <p:spPr>
          <a:xfrm>
            <a:off x="456475" y="1465662"/>
            <a:ext cx="8386848" cy="4801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3"/>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
        <p:nvSpPr>
          <p:cNvPr id="367" name="Google Shape;367;p63"/>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68" name="Google Shape;368;p63"/>
          <p:cNvPicPr preferRelativeResize="0"/>
          <p:nvPr/>
        </p:nvPicPr>
        <p:blipFill rotWithShape="1">
          <a:blip r:embed="rId3">
            <a:alphaModFix/>
          </a:blip>
          <a:srcRect l="21115" t="24570" r="19900" b="16194"/>
          <a:stretch/>
        </p:blipFill>
        <p:spPr>
          <a:xfrm>
            <a:off x="573704" y="1699688"/>
            <a:ext cx="7671524" cy="4333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4"/>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
        <p:nvSpPr>
          <p:cNvPr id="375" name="Google Shape;375;p64"/>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76" name="Google Shape;376;p64"/>
          <p:cNvPicPr preferRelativeResize="0"/>
          <p:nvPr/>
        </p:nvPicPr>
        <p:blipFill rotWithShape="1">
          <a:blip r:embed="rId3">
            <a:alphaModFix/>
          </a:blip>
          <a:srcRect l="19468" t="24571" r="19559" b="14594"/>
          <a:stretch/>
        </p:blipFill>
        <p:spPr>
          <a:xfrm>
            <a:off x="552213" y="1788900"/>
            <a:ext cx="8034824" cy="4509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5"/>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
        <p:nvSpPr>
          <p:cNvPr id="383" name="Google Shape;383;p65"/>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84" name="Google Shape;384;p65"/>
          <p:cNvPicPr preferRelativeResize="0"/>
          <p:nvPr/>
        </p:nvPicPr>
        <p:blipFill>
          <a:blip r:embed="rId3">
            <a:alphaModFix/>
          </a:blip>
          <a:stretch>
            <a:fillRect/>
          </a:stretch>
        </p:blipFill>
        <p:spPr>
          <a:xfrm>
            <a:off x="-40550" y="1569000"/>
            <a:ext cx="8723325" cy="43264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6"/>
          <p:cNvPicPr preferRelativeResize="0"/>
          <p:nvPr/>
        </p:nvPicPr>
        <p:blipFill rotWithShape="1">
          <a:blip r:embed="rId3">
            <a:alphaModFix/>
          </a:blip>
          <a:srcRect l="36034" t="16420" r="33443" b="60856"/>
          <a:stretch/>
        </p:blipFill>
        <p:spPr>
          <a:xfrm>
            <a:off x="1270185" y="2181725"/>
            <a:ext cx="6838725" cy="3827650"/>
          </a:xfrm>
          <a:prstGeom prst="rect">
            <a:avLst/>
          </a:prstGeom>
          <a:noFill/>
          <a:ln>
            <a:noFill/>
          </a:ln>
        </p:spPr>
      </p:pic>
      <p:sp>
        <p:nvSpPr>
          <p:cNvPr id="391" name="Google Shape;391;p66"/>
          <p:cNvSpPr txBox="1"/>
          <p:nvPr/>
        </p:nvSpPr>
        <p:spPr>
          <a:xfrm>
            <a:off x="508000" y="1035550"/>
            <a:ext cx="8363100" cy="97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000" b="1"/>
              <a:t>Ralentir et Observer</a:t>
            </a:r>
            <a:endParaRPr sz="3000" b="1"/>
          </a:p>
        </p:txBody>
      </p:sp>
      <p:sp>
        <p:nvSpPr>
          <p:cNvPr id="392" name="Google Shape;392;p66"/>
          <p:cNvSpPr txBox="1"/>
          <p:nvPr/>
        </p:nvSpPr>
        <p:spPr>
          <a:xfrm>
            <a:off x="703375" y="468925"/>
            <a:ext cx="79716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000"/>
              <a:t>ÉTAPE 4 : les neurones de la distraction</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7"/>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
        <p:nvSpPr>
          <p:cNvPr id="399" name="Google Shape;399;p67"/>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00" name="Google Shape;400;p67"/>
          <p:cNvPicPr preferRelativeResize="0"/>
          <p:nvPr/>
        </p:nvPicPr>
        <p:blipFill rotWithShape="1">
          <a:blip r:embed="rId3">
            <a:alphaModFix/>
          </a:blip>
          <a:srcRect l="21116" t="24568" r="19452" b="15465"/>
          <a:stretch/>
        </p:blipFill>
        <p:spPr>
          <a:xfrm>
            <a:off x="456475" y="1604150"/>
            <a:ext cx="8226300" cy="4668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8"/>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7" name="Google Shape;407;p68"/>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08" name="Google Shape;408;p68" descr="Pour en savoir plus : https://www.celinealvarez.org&#10;Posez vos questions et échangez sur : https://forum.celinealvarez.org&#10;&#10;The Marschmallow Test est une étude conduite dans les années 60 par le psychologue Walter Mischel de l'université Stanford. Voici une réplique filmée de ce test. Cette étude longitudinale visait à mesurer le lien entre le développement du contrôle inhibiteur précoce et la réussite à l’âge adulte. Pour mesurer cela, Walter Mischel testa 500 enfants de 4 ans qu’il suivit pendant près de 30 ans. Le test consistait à placer un Chamallow devant chaque enfant, puis à le laisser seul, assis devant le Chamallow, une quinzaine minutes. Le psychologue expliquait à l’enfant: “Si tu ne manges pas le Chamallow pendant mon absence, tu en auras un de plus à mon retour.”&#10;&#10;Les enfants qui avaient su, à 4 ans, résister et attendre, avaient plus d’amis à l'adolescence, étaient plus appréciés de leurs enseignants, géraient mieux leur stress, avaient une meilleure estime d’eux-mêmes, s’exprimaient mieux, entraient dans de meilleures universités et, à l’âge adulte, ils avaient des emplois plus satisfaisants - même avec un QI plus bas. Enfin, ils avaient nettement moins de problèmes d’alcool ou de drogue à l’âge de 32 ans, et étaient en meilleure santé, que ceux qui - à 4 ans - n’avaient pas su résister à la tentation du Chamallow. Le contrôle inhibiteur serait ainsi plus prédictif de la réussite scolaire, professionnel et sociale que le QI.&#10;&#10;Voir l’étude Delay of gratification in children http://1.usa.gov/1B08xbP&#10;Pour développer le contrôle inhibiteur, voir l'article 'Les fonctions exécutives, 3 compétences clés.&quot; http://bit.ly/1QCh2vE" title="Le test du Chamallow">
            <a:hlinkClick r:id="rId3"/>
          </p:cNvPr>
          <p:cNvPicPr preferRelativeResize="0"/>
          <p:nvPr/>
        </p:nvPicPr>
        <p:blipFill>
          <a:blip r:embed="rId4">
            <a:alphaModFix/>
          </a:blip>
          <a:stretch>
            <a:fillRect/>
          </a:stretch>
        </p:blipFill>
        <p:spPr>
          <a:xfrm>
            <a:off x="163275" y="-1"/>
            <a:ext cx="8588168" cy="6441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2"/>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95" name="Google Shape;195;p42"/>
          <p:cNvSpPr txBox="1">
            <a:spLocks noGrp="1"/>
          </p:cNvSpPr>
          <p:nvPr>
            <p:ph type="subTitle" idx="1"/>
          </p:nvPr>
        </p:nvSpPr>
        <p:spPr>
          <a:xfrm>
            <a:off x="456475" y="273600"/>
            <a:ext cx="8226300" cy="5822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3000"/>
              <a:t>ETAPE 1 : À la découverte de l’attention </a:t>
            </a:r>
            <a:endParaRPr sz="3000"/>
          </a:p>
          <a:p>
            <a:pPr marL="0" lvl="0" indent="0" algn="l" rtl="0">
              <a:spcBef>
                <a:spcPts val="0"/>
              </a:spcBef>
              <a:spcAft>
                <a:spcPts val="0"/>
              </a:spcAft>
              <a:buNone/>
            </a:pPr>
            <a:r>
              <a:rPr lang="fr-FR" sz="3000"/>
              <a:t>ETAPE 2 : L’équilibre attentionnel</a:t>
            </a:r>
            <a:endParaRPr sz="3000"/>
          </a:p>
          <a:p>
            <a:pPr marL="0" lvl="0" indent="0" algn="l" rtl="0">
              <a:spcBef>
                <a:spcPts val="0"/>
              </a:spcBef>
              <a:spcAft>
                <a:spcPts val="0"/>
              </a:spcAft>
              <a:buNone/>
            </a:pPr>
            <a:r>
              <a:rPr lang="fr-FR" sz="3000"/>
              <a:t>ETAPE 3 : Le cerveau et les neurones </a:t>
            </a:r>
            <a:endParaRPr sz="3000"/>
          </a:p>
          <a:p>
            <a:pPr marL="0" lvl="0" indent="0" algn="l" rtl="0">
              <a:spcBef>
                <a:spcPts val="0"/>
              </a:spcBef>
              <a:spcAft>
                <a:spcPts val="0"/>
              </a:spcAft>
              <a:buNone/>
            </a:pPr>
            <a:r>
              <a:rPr lang="fr-FR" sz="3000"/>
              <a:t>ETAPE 4 : Les neurones et la distraction </a:t>
            </a:r>
            <a:endParaRPr sz="3000"/>
          </a:p>
          <a:p>
            <a:pPr marL="0" lvl="0" indent="0" algn="l" rtl="0">
              <a:spcBef>
                <a:spcPts val="0"/>
              </a:spcBef>
              <a:spcAft>
                <a:spcPts val="0"/>
              </a:spcAft>
              <a:buNone/>
            </a:pPr>
            <a:r>
              <a:rPr lang="fr-FR" sz="3000"/>
              <a:t>ETAPE 5 : Les neurones et la concentration ETAPE 6 : Maximoi et minimoi </a:t>
            </a:r>
            <a:endParaRPr sz="3000"/>
          </a:p>
          <a:p>
            <a:pPr marL="0" lvl="0" indent="0" algn="l" rtl="0">
              <a:spcBef>
                <a:spcPts val="0"/>
              </a:spcBef>
              <a:spcAft>
                <a:spcPts val="0"/>
              </a:spcAft>
              <a:buNone/>
            </a:pPr>
            <a:r>
              <a:rPr lang="fr-FR" sz="3000"/>
              <a:t>ETAPE 7 : Réagir aux distractions externes ETAPE 8 : Réagir aux distractions internes </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9"/>
          <p:cNvPicPr preferRelativeResize="0"/>
          <p:nvPr/>
        </p:nvPicPr>
        <p:blipFill>
          <a:blip r:embed="rId3">
            <a:alphaModFix/>
          </a:blip>
          <a:stretch>
            <a:fillRect/>
          </a:stretch>
        </p:blipFill>
        <p:spPr>
          <a:xfrm>
            <a:off x="1793625" y="1955600"/>
            <a:ext cx="4986225" cy="5013925"/>
          </a:xfrm>
          <a:prstGeom prst="rect">
            <a:avLst/>
          </a:prstGeom>
          <a:noFill/>
          <a:ln>
            <a:noFill/>
          </a:ln>
        </p:spPr>
      </p:pic>
      <p:sp>
        <p:nvSpPr>
          <p:cNvPr id="415" name="Google Shape;415;p69"/>
          <p:cNvSpPr txBox="1">
            <a:spLocks noGrp="1"/>
          </p:cNvSpPr>
          <p:nvPr>
            <p:ph type="title" idx="4294967295"/>
          </p:nvPr>
        </p:nvSpPr>
        <p:spPr>
          <a:xfrm>
            <a:off x="456480" y="273600"/>
            <a:ext cx="8226300" cy="1143000"/>
          </a:xfrm>
          <a:prstGeom prst="rect">
            <a:avLst/>
          </a:prstGeom>
        </p:spPr>
        <p:txBody>
          <a:bodyPr spcFirstLastPara="1" wrap="square" lIns="90000" tIns="45000" rIns="90000" bIns="45000" anchor="t"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
        <p:nvSpPr>
          <p:cNvPr id="416" name="Google Shape;416;p69"/>
          <p:cNvSpPr txBox="1"/>
          <p:nvPr/>
        </p:nvSpPr>
        <p:spPr>
          <a:xfrm>
            <a:off x="352700" y="1047075"/>
            <a:ext cx="8112000" cy="9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2400">
                <a:solidFill>
                  <a:schemeClr val="dk1"/>
                </a:solidFill>
              </a:rPr>
              <a:t> « DECelère et DECide, c’est toi le chef ! »</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70"/>
          <p:cNvPicPr preferRelativeResize="0"/>
          <p:nvPr/>
        </p:nvPicPr>
        <p:blipFill>
          <a:blip r:embed="rId3">
            <a:alphaModFix/>
          </a:blip>
          <a:stretch>
            <a:fillRect/>
          </a:stretch>
        </p:blipFill>
        <p:spPr>
          <a:xfrm>
            <a:off x="2406163" y="1960675"/>
            <a:ext cx="4331675" cy="4692650"/>
          </a:xfrm>
          <a:prstGeom prst="rect">
            <a:avLst/>
          </a:prstGeom>
          <a:noFill/>
          <a:ln>
            <a:noFill/>
          </a:ln>
        </p:spPr>
      </p:pic>
      <p:sp>
        <p:nvSpPr>
          <p:cNvPr id="423" name="Google Shape;423;p70"/>
          <p:cNvSpPr txBox="1">
            <a:spLocks noGrp="1"/>
          </p:cNvSpPr>
          <p:nvPr>
            <p:ph type="title" idx="4294967295"/>
          </p:nvPr>
        </p:nvSpPr>
        <p:spPr>
          <a:xfrm>
            <a:off x="456480" y="273600"/>
            <a:ext cx="8226300" cy="1143000"/>
          </a:xfrm>
          <a:prstGeom prst="rect">
            <a:avLst/>
          </a:prstGeom>
        </p:spPr>
        <p:txBody>
          <a:bodyPr spcFirstLastPara="1" wrap="square" lIns="90000" tIns="45000" rIns="90000" bIns="45000" anchor="t" anchorCtr="0">
            <a:noAutofit/>
          </a:bodyPr>
          <a:lstStyle/>
          <a:p>
            <a:pPr marL="0" lvl="0" indent="0" algn="l" rtl="0">
              <a:spcBef>
                <a:spcPts val="0"/>
              </a:spcBef>
              <a:spcAft>
                <a:spcPts val="0"/>
              </a:spcAft>
              <a:buNone/>
            </a:pPr>
            <a:r>
              <a:rPr lang="fr-FR" sz="3000"/>
              <a:t>ÉTAPE 4 : les neurones de la distraction</a:t>
            </a:r>
            <a:endParaRPr sz="3000"/>
          </a:p>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71"/>
          <p:cNvPicPr preferRelativeResize="0"/>
          <p:nvPr/>
        </p:nvPicPr>
        <p:blipFill>
          <a:blip r:embed="rId3">
            <a:alphaModFix/>
          </a:blip>
          <a:stretch>
            <a:fillRect/>
          </a:stretch>
        </p:blipFill>
        <p:spPr>
          <a:xfrm>
            <a:off x="152400" y="152400"/>
            <a:ext cx="8659226" cy="6560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72"/>
          <p:cNvPicPr preferRelativeResize="0"/>
          <p:nvPr/>
        </p:nvPicPr>
        <p:blipFill>
          <a:blip r:embed="rId3">
            <a:alphaModFix/>
          </a:blip>
          <a:stretch>
            <a:fillRect/>
          </a:stretch>
        </p:blipFill>
        <p:spPr>
          <a:xfrm>
            <a:off x="152400" y="152400"/>
            <a:ext cx="7971075" cy="5641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73"/>
          <p:cNvPicPr preferRelativeResize="0"/>
          <p:nvPr/>
        </p:nvPicPr>
        <p:blipFill rotWithShape="1">
          <a:blip r:embed="rId3">
            <a:alphaModFix/>
          </a:blip>
          <a:srcRect l="19938" t="31126" r="19496" b="19755"/>
          <a:stretch/>
        </p:blipFill>
        <p:spPr>
          <a:xfrm>
            <a:off x="0" y="844148"/>
            <a:ext cx="9144000" cy="41715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74"/>
          <p:cNvPicPr preferRelativeResize="0"/>
          <p:nvPr/>
        </p:nvPicPr>
        <p:blipFill rotWithShape="1">
          <a:blip r:embed="rId3">
            <a:alphaModFix/>
          </a:blip>
          <a:srcRect l="20381" t="25620" r="18612" b="19365"/>
          <a:stretch/>
        </p:blipFill>
        <p:spPr>
          <a:xfrm>
            <a:off x="0" y="514491"/>
            <a:ext cx="9144000" cy="46383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75"/>
          <p:cNvPicPr preferRelativeResize="0"/>
          <p:nvPr/>
        </p:nvPicPr>
        <p:blipFill rotWithShape="1">
          <a:blip r:embed="rId3">
            <a:alphaModFix/>
          </a:blip>
          <a:srcRect l="19719" t="24440" r="19494" b="15434"/>
          <a:stretch/>
        </p:blipFill>
        <p:spPr>
          <a:xfrm>
            <a:off x="279775" y="1367700"/>
            <a:ext cx="8629776" cy="4801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76"/>
          <p:cNvPicPr preferRelativeResize="0"/>
          <p:nvPr/>
        </p:nvPicPr>
        <p:blipFill rotWithShape="1">
          <a:blip r:embed="rId3">
            <a:alphaModFix/>
          </a:blip>
          <a:srcRect l="19497" t="24043" r="19054" b="15438"/>
          <a:stretch/>
        </p:blipFill>
        <p:spPr>
          <a:xfrm>
            <a:off x="323775" y="1348150"/>
            <a:ext cx="8370848" cy="46370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77"/>
          <p:cNvPicPr preferRelativeResize="0"/>
          <p:nvPr/>
        </p:nvPicPr>
        <p:blipFill>
          <a:blip r:embed="rId3">
            <a:alphaModFix/>
          </a:blip>
          <a:stretch>
            <a:fillRect/>
          </a:stretch>
        </p:blipFill>
        <p:spPr>
          <a:xfrm>
            <a:off x="152400" y="152400"/>
            <a:ext cx="8991600" cy="30520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78"/>
          <p:cNvPicPr preferRelativeResize="0"/>
          <p:nvPr/>
        </p:nvPicPr>
        <p:blipFill>
          <a:blip r:embed="rId3">
            <a:alphaModFix/>
          </a:blip>
          <a:stretch>
            <a:fillRect/>
          </a:stretch>
        </p:blipFill>
        <p:spPr>
          <a:xfrm>
            <a:off x="152400" y="152400"/>
            <a:ext cx="7018225" cy="6942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3"/>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02" name="Google Shape;202;p43"/>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03" name="Google Shape;203;p43"/>
          <p:cNvPicPr preferRelativeResize="0"/>
          <p:nvPr/>
        </p:nvPicPr>
        <p:blipFill>
          <a:blip r:embed="rId3">
            <a:alphaModFix/>
          </a:blip>
          <a:stretch>
            <a:fillRect/>
          </a:stretch>
        </p:blipFill>
        <p:spPr>
          <a:xfrm>
            <a:off x="564475" y="194461"/>
            <a:ext cx="8226300" cy="630356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79" title="attention moonwalk basket gorille 1 desentrelace.mp4">
            <a:hlinkClick r:id="rId3"/>
          </p:cNvPr>
          <p:cNvPicPr preferRelativeResize="0"/>
          <p:nvPr/>
        </p:nvPicPr>
        <p:blipFill>
          <a:blip r:embed="rId4">
            <a:alphaModFix/>
          </a:blip>
          <a:stretch>
            <a:fillRect/>
          </a:stretch>
        </p:blipFill>
        <p:spPr>
          <a:xfrm>
            <a:off x="152400" y="152400"/>
            <a:ext cx="8991600" cy="5057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80" title="attention moonwalk basket gorille 2 desentrelace.mp4">
            <a:hlinkClick r:id="rId3"/>
          </p:cNvPr>
          <p:cNvPicPr preferRelativeResize="0"/>
          <p:nvPr/>
        </p:nvPicPr>
        <p:blipFill>
          <a:blip r:embed="rId4">
            <a:alphaModFix/>
          </a:blip>
          <a:stretch>
            <a:fillRect/>
          </a:stretch>
        </p:blipFill>
        <p:spPr>
          <a:xfrm>
            <a:off x="0" y="428625"/>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81"/>
          <p:cNvPicPr preferRelativeResize="0"/>
          <p:nvPr/>
        </p:nvPicPr>
        <p:blipFill rotWithShape="1">
          <a:blip r:embed="rId3">
            <a:alphaModFix/>
          </a:blip>
          <a:srcRect l="20384" t="23654" r="20819" b="17400"/>
          <a:stretch/>
        </p:blipFill>
        <p:spPr>
          <a:xfrm>
            <a:off x="186825" y="1387225"/>
            <a:ext cx="8644552" cy="48747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82"/>
          <p:cNvPicPr preferRelativeResize="0"/>
          <p:nvPr/>
        </p:nvPicPr>
        <p:blipFill rotWithShape="1">
          <a:blip r:embed="rId3">
            <a:alphaModFix/>
          </a:blip>
          <a:srcRect l="19939" t="35602" r="19270" b="18973"/>
          <a:stretch/>
        </p:blipFill>
        <p:spPr>
          <a:xfrm>
            <a:off x="352400" y="1426300"/>
            <a:ext cx="8459700" cy="35559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3"/>
          <p:cNvSpPr/>
          <p:nvPr/>
        </p:nvSpPr>
        <p:spPr>
          <a:xfrm>
            <a:off x="152400" y="152400"/>
            <a:ext cx="8705850" cy="6536126"/>
          </a:xfrm>
          <a:prstGeom prst="rect">
            <a:avLst/>
          </a:prstGeom>
          <a:noFill/>
          <a:ln>
            <a:noFill/>
          </a:ln>
        </p:spPr>
      </p:sp>
      <p:pic>
        <p:nvPicPr>
          <p:cNvPr id="502" name="Google Shape;502;p83"/>
          <p:cNvPicPr preferRelativeResize="0"/>
          <p:nvPr/>
        </p:nvPicPr>
        <p:blipFill>
          <a:blip r:embed="rId3">
            <a:alphaModFix/>
          </a:blip>
          <a:stretch>
            <a:fillRect/>
          </a:stretch>
        </p:blipFill>
        <p:spPr>
          <a:xfrm>
            <a:off x="1647825" y="1271588"/>
            <a:ext cx="6153150" cy="4619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84"/>
          <p:cNvPicPr preferRelativeResize="0"/>
          <p:nvPr/>
        </p:nvPicPr>
        <p:blipFill>
          <a:blip r:embed="rId3">
            <a:alphaModFix/>
          </a:blip>
          <a:stretch>
            <a:fillRect/>
          </a:stretch>
        </p:blipFill>
        <p:spPr>
          <a:xfrm>
            <a:off x="152400" y="152400"/>
            <a:ext cx="8440500" cy="6336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85"/>
          <p:cNvPicPr preferRelativeResize="0"/>
          <p:nvPr/>
        </p:nvPicPr>
        <p:blipFill rotWithShape="1">
          <a:blip r:embed="rId3">
            <a:alphaModFix/>
          </a:blip>
          <a:srcRect b="36366"/>
          <a:stretch/>
        </p:blipFill>
        <p:spPr>
          <a:xfrm>
            <a:off x="152400" y="152400"/>
            <a:ext cx="8665026" cy="4139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86"/>
          <p:cNvPicPr preferRelativeResize="0"/>
          <p:nvPr/>
        </p:nvPicPr>
        <p:blipFill>
          <a:blip r:embed="rId3">
            <a:alphaModFix/>
          </a:blip>
          <a:stretch>
            <a:fillRect/>
          </a:stretch>
        </p:blipFill>
        <p:spPr>
          <a:xfrm>
            <a:off x="152400" y="152400"/>
            <a:ext cx="8767075" cy="3232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7"/>
          <p:cNvSpPr txBox="1"/>
          <p:nvPr/>
        </p:nvSpPr>
        <p:spPr>
          <a:xfrm>
            <a:off x="0" y="0"/>
            <a:ext cx="8974200" cy="62787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fr-FR" sz="3000"/>
              <a:t>Copier ses devoirs dans son agenda </a:t>
            </a:r>
            <a:endParaRPr sz="3000"/>
          </a:p>
          <a:p>
            <a:pPr marL="457200" lvl="0" indent="-419100" algn="l" rtl="0">
              <a:spcBef>
                <a:spcPts val="0"/>
              </a:spcBef>
              <a:spcAft>
                <a:spcPts val="0"/>
              </a:spcAft>
              <a:buSzPts val="3000"/>
              <a:buChar char="●"/>
            </a:pPr>
            <a:r>
              <a:rPr lang="fr-FR" sz="3000"/>
              <a:t> Préparer son sac d’école pour le lendemain,  </a:t>
            </a:r>
            <a:endParaRPr sz="3000"/>
          </a:p>
          <a:p>
            <a:pPr marL="457200" lvl="0" indent="-419100" algn="l" rtl="0">
              <a:spcBef>
                <a:spcPts val="0"/>
              </a:spcBef>
              <a:spcAft>
                <a:spcPts val="0"/>
              </a:spcAft>
              <a:buSzPts val="3000"/>
              <a:buChar char="●"/>
            </a:pPr>
            <a:r>
              <a:rPr lang="fr-FR" sz="3000"/>
              <a:t>Ranger sa chambre,  </a:t>
            </a:r>
            <a:endParaRPr sz="3000"/>
          </a:p>
          <a:p>
            <a:pPr marL="457200" lvl="0" indent="-419100" algn="l" rtl="0">
              <a:spcBef>
                <a:spcPts val="0"/>
              </a:spcBef>
              <a:spcAft>
                <a:spcPts val="0"/>
              </a:spcAft>
              <a:buSzPts val="3000"/>
              <a:buChar char="●"/>
            </a:pPr>
            <a:r>
              <a:rPr lang="fr-FR" sz="3000"/>
              <a:t>Se préparer à peindre un tableau,  </a:t>
            </a:r>
            <a:endParaRPr sz="3000"/>
          </a:p>
          <a:p>
            <a:pPr marL="457200" lvl="0" indent="-419100" algn="l" rtl="0">
              <a:spcBef>
                <a:spcPts val="0"/>
              </a:spcBef>
              <a:spcAft>
                <a:spcPts val="0"/>
              </a:spcAft>
              <a:buSzPts val="3000"/>
              <a:buChar char="●"/>
            </a:pPr>
            <a:r>
              <a:rPr lang="fr-FR" sz="3000"/>
              <a:t>Trier des déchets : verre, carton…  </a:t>
            </a:r>
            <a:endParaRPr sz="3000"/>
          </a:p>
          <a:p>
            <a:pPr marL="457200" lvl="0" indent="-419100" algn="l" rtl="0">
              <a:spcBef>
                <a:spcPts val="0"/>
              </a:spcBef>
              <a:spcAft>
                <a:spcPts val="0"/>
              </a:spcAft>
              <a:buSzPts val="3000"/>
              <a:buChar char="●"/>
            </a:pPr>
            <a:r>
              <a:rPr lang="fr-FR" sz="3000"/>
              <a:t>Trouver le nom d’une fleur dans une flore (couleur, nombre de pétales),  </a:t>
            </a:r>
            <a:endParaRPr sz="3000"/>
          </a:p>
          <a:p>
            <a:pPr marL="457200" lvl="0" indent="-419100" algn="l" rtl="0">
              <a:spcBef>
                <a:spcPts val="0"/>
              </a:spcBef>
              <a:spcAft>
                <a:spcPts val="0"/>
              </a:spcAft>
              <a:buSzPts val="3000"/>
              <a:buChar char="●"/>
            </a:pPr>
            <a:r>
              <a:rPr lang="fr-FR" sz="3000"/>
              <a:t>Faire une cabane,  </a:t>
            </a:r>
            <a:endParaRPr sz="3000"/>
          </a:p>
          <a:p>
            <a:pPr marL="457200" lvl="0" indent="-419100" algn="l" rtl="0">
              <a:spcBef>
                <a:spcPts val="0"/>
              </a:spcBef>
              <a:spcAft>
                <a:spcPts val="0"/>
              </a:spcAft>
              <a:buSzPts val="3000"/>
              <a:buChar char="●"/>
            </a:pPr>
            <a:r>
              <a:rPr lang="fr-FR" sz="3000"/>
              <a:t>Reproduire une figure en gardant les rapports de taille,  </a:t>
            </a:r>
            <a:endParaRPr sz="3000"/>
          </a:p>
          <a:p>
            <a:pPr marL="457200" lvl="0" indent="-419100" algn="l" rtl="0">
              <a:spcBef>
                <a:spcPts val="0"/>
              </a:spcBef>
              <a:spcAft>
                <a:spcPts val="0"/>
              </a:spcAft>
              <a:buSzPts val="3000"/>
              <a:buChar char="●"/>
            </a:pPr>
            <a:r>
              <a:rPr lang="fr-FR" sz="3000"/>
              <a:t>Faire un gâteau qui ressemble à un train</a:t>
            </a:r>
            <a:endParaRPr sz="3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88"/>
          <p:cNvPicPr preferRelativeResize="0"/>
          <p:nvPr/>
        </p:nvPicPr>
        <p:blipFill>
          <a:blip r:embed="rId3">
            <a:alphaModFix/>
          </a:blip>
          <a:stretch>
            <a:fillRect/>
          </a:stretch>
        </p:blipFill>
        <p:spPr>
          <a:xfrm>
            <a:off x="152400" y="152400"/>
            <a:ext cx="8782600" cy="6548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4"/>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fr-FR" sz="4800"/>
              <a:t>Besoin d’attention</a:t>
            </a:r>
            <a:endParaRPr sz="4800"/>
          </a:p>
        </p:txBody>
      </p:sp>
      <p:sp>
        <p:nvSpPr>
          <p:cNvPr id="210" name="Google Shape;210;p44"/>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11" name="Google Shape;211;p44"/>
          <p:cNvPicPr preferRelativeResize="0"/>
          <p:nvPr/>
        </p:nvPicPr>
        <p:blipFill>
          <a:blip r:embed="rId3">
            <a:alphaModFix/>
          </a:blip>
          <a:stretch>
            <a:fillRect/>
          </a:stretch>
        </p:blipFill>
        <p:spPr>
          <a:xfrm>
            <a:off x="1078550" y="1150463"/>
            <a:ext cx="6447826" cy="5431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89"/>
          <p:cNvPicPr preferRelativeResize="0"/>
          <p:nvPr/>
        </p:nvPicPr>
        <p:blipFill rotWithShape="1">
          <a:blip r:embed="rId3">
            <a:alphaModFix/>
          </a:blip>
          <a:srcRect b="84475"/>
          <a:stretch/>
        </p:blipFill>
        <p:spPr>
          <a:xfrm>
            <a:off x="152400" y="152400"/>
            <a:ext cx="8802200" cy="1018950"/>
          </a:xfrm>
          <a:prstGeom prst="rect">
            <a:avLst/>
          </a:prstGeom>
          <a:noFill/>
          <a:ln>
            <a:noFill/>
          </a:ln>
        </p:spPr>
      </p:pic>
      <p:pic>
        <p:nvPicPr>
          <p:cNvPr id="539" name="Google Shape;539;p89"/>
          <p:cNvPicPr preferRelativeResize="0"/>
          <p:nvPr/>
        </p:nvPicPr>
        <p:blipFill>
          <a:blip r:embed="rId4">
            <a:alphaModFix/>
          </a:blip>
          <a:stretch>
            <a:fillRect/>
          </a:stretch>
        </p:blipFill>
        <p:spPr>
          <a:xfrm>
            <a:off x="152400" y="1323750"/>
            <a:ext cx="8673150" cy="2870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90"/>
          <p:cNvPicPr preferRelativeResize="0"/>
          <p:nvPr/>
        </p:nvPicPr>
        <p:blipFill>
          <a:blip r:embed="rId3">
            <a:alphaModFix/>
          </a:blip>
          <a:stretch>
            <a:fillRect/>
          </a:stretch>
        </p:blipFill>
        <p:spPr>
          <a:xfrm>
            <a:off x="152400" y="152400"/>
            <a:ext cx="8802200" cy="6563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91"/>
          <p:cNvSpPr txBox="1"/>
          <p:nvPr/>
        </p:nvSpPr>
        <p:spPr>
          <a:xfrm>
            <a:off x="878550" y="967275"/>
            <a:ext cx="7386900" cy="9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600" b="1"/>
              <a:t>Surveiller le regard</a:t>
            </a:r>
            <a:endParaRPr sz="3600" b="1"/>
          </a:p>
        </p:txBody>
      </p:sp>
      <p:pic>
        <p:nvPicPr>
          <p:cNvPr id="552" name="Google Shape;552;p91"/>
          <p:cNvPicPr preferRelativeResize="0"/>
          <p:nvPr/>
        </p:nvPicPr>
        <p:blipFill>
          <a:blip r:embed="rId3">
            <a:alphaModFix/>
          </a:blip>
          <a:stretch>
            <a:fillRect/>
          </a:stretch>
        </p:blipFill>
        <p:spPr>
          <a:xfrm>
            <a:off x="768538" y="2179125"/>
            <a:ext cx="7606925" cy="4358125"/>
          </a:xfrm>
          <a:prstGeom prst="rect">
            <a:avLst/>
          </a:prstGeom>
          <a:noFill/>
          <a:ln>
            <a:noFill/>
          </a:ln>
        </p:spPr>
      </p:pic>
      <p:sp>
        <p:nvSpPr>
          <p:cNvPr id="553" name="Google Shape;553;p91"/>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92"/>
          <p:cNvPicPr preferRelativeResize="0"/>
          <p:nvPr/>
        </p:nvPicPr>
        <p:blipFill>
          <a:blip r:embed="rId3">
            <a:alphaModFix/>
          </a:blip>
          <a:stretch>
            <a:fillRect/>
          </a:stretch>
        </p:blipFill>
        <p:spPr>
          <a:xfrm>
            <a:off x="0" y="1706575"/>
            <a:ext cx="8991600" cy="5151437"/>
          </a:xfrm>
          <a:prstGeom prst="rect">
            <a:avLst/>
          </a:prstGeom>
          <a:noFill/>
          <a:ln>
            <a:noFill/>
          </a:ln>
        </p:spPr>
      </p:pic>
      <p:sp>
        <p:nvSpPr>
          <p:cNvPr id="560" name="Google Shape;560;p92"/>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93"/>
          <p:cNvPicPr preferRelativeResize="0"/>
          <p:nvPr/>
        </p:nvPicPr>
        <p:blipFill>
          <a:blip r:embed="rId3">
            <a:alphaModFix/>
          </a:blip>
          <a:stretch>
            <a:fillRect/>
          </a:stretch>
        </p:blipFill>
        <p:spPr>
          <a:xfrm>
            <a:off x="152400" y="152400"/>
            <a:ext cx="8522675" cy="61514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94"/>
          <p:cNvPicPr preferRelativeResize="0"/>
          <p:nvPr/>
        </p:nvPicPr>
        <p:blipFill>
          <a:blip r:embed="rId3">
            <a:alphaModFix/>
          </a:blip>
          <a:stretch>
            <a:fillRect/>
          </a:stretch>
        </p:blipFill>
        <p:spPr>
          <a:xfrm>
            <a:off x="1130750" y="1350050"/>
            <a:ext cx="6882500" cy="5141475"/>
          </a:xfrm>
          <a:prstGeom prst="rect">
            <a:avLst/>
          </a:prstGeom>
          <a:noFill/>
          <a:ln>
            <a:noFill/>
          </a:ln>
        </p:spPr>
      </p:pic>
      <p:sp>
        <p:nvSpPr>
          <p:cNvPr id="573" name="Google Shape;573;p94"/>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95"/>
          <p:cNvPicPr preferRelativeResize="0"/>
          <p:nvPr/>
        </p:nvPicPr>
        <p:blipFill rotWithShape="1">
          <a:blip r:embed="rId3">
            <a:alphaModFix/>
          </a:blip>
          <a:srcRect/>
          <a:stretch/>
        </p:blipFill>
        <p:spPr>
          <a:xfrm>
            <a:off x="201960" y="905400"/>
            <a:ext cx="8905320" cy="5406480"/>
          </a:xfrm>
          <a:prstGeom prst="rect">
            <a:avLst/>
          </a:prstGeom>
          <a:noFill/>
          <a:ln>
            <a:noFill/>
          </a:ln>
        </p:spPr>
      </p:pic>
      <p:sp>
        <p:nvSpPr>
          <p:cNvPr id="580" name="Google Shape;580;p95"/>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96"/>
          <p:cNvPicPr preferRelativeResize="0"/>
          <p:nvPr/>
        </p:nvPicPr>
        <p:blipFill>
          <a:blip r:embed="rId3">
            <a:alphaModFix/>
          </a:blip>
          <a:stretch>
            <a:fillRect/>
          </a:stretch>
        </p:blipFill>
        <p:spPr>
          <a:xfrm>
            <a:off x="2375800" y="1865675"/>
            <a:ext cx="5422400" cy="4178300"/>
          </a:xfrm>
          <a:prstGeom prst="rect">
            <a:avLst/>
          </a:prstGeom>
          <a:noFill/>
          <a:ln>
            <a:noFill/>
          </a:ln>
        </p:spPr>
      </p:pic>
      <p:sp>
        <p:nvSpPr>
          <p:cNvPr id="587" name="Google Shape;587;p96"/>
          <p:cNvSpPr txBox="1"/>
          <p:nvPr/>
        </p:nvSpPr>
        <p:spPr>
          <a:xfrm>
            <a:off x="102000" y="1347100"/>
            <a:ext cx="8940000" cy="8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600" b="1"/>
              <a:t>Surveiller l’attention</a:t>
            </a:r>
            <a:endParaRPr sz="3600" b="1"/>
          </a:p>
        </p:txBody>
      </p:sp>
      <p:sp>
        <p:nvSpPr>
          <p:cNvPr id="588" name="Google Shape;588;p96"/>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97"/>
          <p:cNvPicPr preferRelativeResize="0"/>
          <p:nvPr/>
        </p:nvPicPr>
        <p:blipFill>
          <a:blip r:embed="rId3">
            <a:alphaModFix/>
          </a:blip>
          <a:stretch>
            <a:fillRect/>
          </a:stretch>
        </p:blipFill>
        <p:spPr>
          <a:xfrm>
            <a:off x="422325" y="2939150"/>
            <a:ext cx="8461750" cy="2596225"/>
          </a:xfrm>
          <a:prstGeom prst="rect">
            <a:avLst/>
          </a:prstGeom>
          <a:noFill/>
          <a:ln>
            <a:noFill/>
          </a:ln>
        </p:spPr>
      </p:pic>
      <p:sp>
        <p:nvSpPr>
          <p:cNvPr id="595" name="Google Shape;595;p97"/>
          <p:cNvSpPr txBox="1"/>
          <p:nvPr/>
        </p:nvSpPr>
        <p:spPr>
          <a:xfrm>
            <a:off x="102000" y="1298125"/>
            <a:ext cx="8940000" cy="11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600" b="1"/>
              <a:t>Surveiller l’attention</a:t>
            </a:r>
            <a:endParaRPr sz="3600" b="1"/>
          </a:p>
        </p:txBody>
      </p:sp>
      <p:sp>
        <p:nvSpPr>
          <p:cNvPr id="596" name="Google Shape;596;p97"/>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98"/>
          <p:cNvSpPr txBox="1"/>
          <p:nvPr/>
        </p:nvSpPr>
        <p:spPr>
          <a:xfrm>
            <a:off x="0" y="1836975"/>
            <a:ext cx="8940000" cy="11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600" b="1"/>
              <a:t>Surveiller la posture</a:t>
            </a:r>
            <a:endParaRPr sz="3600" b="1"/>
          </a:p>
        </p:txBody>
      </p:sp>
      <p:pic>
        <p:nvPicPr>
          <p:cNvPr id="603" name="Google Shape;603;p98"/>
          <p:cNvPicPr preferRelativeResize="0"/>
          <p:nvPr/>
        </p:nvPicPr>
        <p:blipFill>
          <a:blip r:embed="rId3">
            <a:alphaModFix/>
          </a:blip>
          <a:stretch>
            <a:fillRect/>
          </a:stretch>
        </p:blipFill>
        <p:spPr>
          <a:xfrm>
            <a:off x="102000" y="3469675"/>
            <a:ext cx="8940000" cy="2742954"/>
          </a:xfrm>
          <a:prstGeom prst="rect">
            <a:avLst/>
          </a:prstGeom>
          <a:noFill/>
          <a:ln>
            <a:noFill/>
          </a:ln>
        </p:spPr>
      </p:pic>
      <p:sp>
        <p:nvSpPr>
          <p:cNvPr id="604" name="Google Shape;604;p98"/>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5"/>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8" name="Google Shape;218;p45"/>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19" name="Google Shape;219;p45"/>
          <p:cNvPicPr preferRelativeResize="0"/>
          <p:nvPr/>
        </p:nvPicPr>
        <p:blipFill>
          <a:blip r:embed="rId3">
            <a:alphaModFix/>
          </a:blip>
          <a:stretch>
            <a:fillRect/>
          </a:stretch>
        </p:blipFill>
        <p:spPr>
          <a:xfrm>
            <a:off x="456475" y="342600"/>
            <a:ext cx="8226300" cy="5681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99"/>
          <p:cNvPicPr preferRelativeResize="0"/>
          <p:nvPr/>
        </p:nvPicPr>
        <p:blipFill>
          <a:blip r:embed="rId3">
            <a:alphaModFix/>
          </a:blip>
          <a:stretch>
            <a:fillRect/>
          </a:stretch>
        </p:blipFill>
        <p:spPr>
          <a:xfrm>
            <a:off x="1423850" y="1798725"/>
            <a:ext cx="5826025" cy="4978600"/>
          </a:xfrm>
          <a:prstGeom prst="rect">
            <a:avLst/>
          </a:prstGeom>
          <a:noFill/>
          <a:ln>
            <a:noFill/>
          </a:ln>
        </p:spPr>
      </p:pic>
      <p:sp>
        <p:nvSpPr>
          <p:cNvPr id="611" name="Google Shape;611;p99"/>
          <p:cNvSpPr txBox="1"/>
          <p:nvPr/>
        </p:nvSpPr>
        <p:spPr>
          <a:xfrm>
            <a:off x="102000" y="1028700"/>
            <a:ext cx="8940000" cy="116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Regard           Attention     Posture</a:t>
            </a:r>
            <a:endParaRPr sz="3600" b="1"/>
          </a:p>
        </p:txBody>
      </p:sp>
      <p:sp>
        <p:nvSpPr>
          <p:cNvPr id="612" name="Google Shape;612;p99"/>
          <p:cNvSpPr txBox="1"/>
          <p:nvPr/>
        </p:nvSpPr>
        <p:spPr>
          <a:xfrm>
            <a:off x="0" y="152925"/>
            <a:ext cx="83955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a:t>Réagir aux distractions externes</a:t>
            </a:r>
            <a:endParaRPr sz="3600"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00"/>
          <p:cNvPicPr preferRelativeResize="0"/>
          <p:nvPr/>
        </p:nvPicPr>
        <p:blipFill>
          <a:blip r:embed="rId3">
            <a:alphaModFix/>
          </a:blip>
          <a:stretch>
            <a:fillRect/>
          </a:stretch>
        </p:blipFill>
        <p:spPr>
          <a:xfrm>
            <a:off x="152400" y="152400"/>
            <a:ext cx="8658050" cy="65422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101"/>
          <p:cNvPicPr preferRelativeResize="0"/>
          <p:nvPr/>
        </p:nvPicPr>
        <p:blipFill>
          <a:blip r:embed="rId3">
            <a:alphaModFix/>
          </a:blip>
          <a:stretch>
            <a:fillRect/>
          </a:stretch>
        </p:blipFill>
        <p:spPr>
          <a:xfrm>
            <a:off x="1397100" y="1586350"/>
            <a:ext cx="6071050" cy="4996950"/>
          </a:xfrm>
          <a:prstGeom prst="rect">
            <a:avLst/>
          </a:prstGeom>
          <a:noFill/>
          <a:ln>
            <a:noFill/>
          </a:ln>
        </p:spPr>
      </p:pic>
      <p:pic>
        <p:nvPicPr>
          <p:cNvPr id="625" name="Google Shape;625;p101"/>
          <p:cNvPicPr preferRelativeResize="0"/>
          <p:nvPr/>
        </p:nvPicPr>
        <p:blipFill>
          <a:blip r:embed="rId4">
            <a:alphaModFix/>
          </a:blip>
          <a:stretch>
            <a:fillRect/>
          </a:stretch>
        </p:blipFill>
        <p:spPr>
          <a:xfrm>
            <a:off x="296938" y="1055400"/>
            <a:ext cx="8550126" cy="530950"/>
          </a:xfrm>
          <a:prstGeom prst="rect">
            <a:avLst/>
          </a:prstGeom>
          <a:noFill/>
          <a:ln>
            <a:noFill/>
          </a:ln>
        </p:spPr>
      </p:pic>
      <p:sp>
        <p:nvSpPr>
          <p:cNvPr id="626" name="Google Shape;626;p101"/>
          <p:cNvSpPr txBox="1"/>
          <p:nvPr/>
        </p:nvSpPr>
        <p:spPr>
          <a:xfrm>
            <a:off x="0" y="0"/>
            <a:ext cx="8847000" cy="70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000" b="1"/>
              <a:t>ÉTAPE 8 : réagir aux distractions internes</a:t>
            </a:r>
            <a:endParaRPr sz="30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02"/>
          <p:cNvPicPr preferRelativeResize="0"/>
          <p:nvPr/>
        </p:nvPicPr>
        <p:blipFill>
          <a:blip r:embed="rId3">
            <a:alphaModFix/>
          </a:blip>
          <a:stretch>
            <a:fillRect/>
          </a:stretch>
        </p:blipFill>
        <p:spPr>
          <a:xfrm>
            <a:off x="2275700" y="2205450"/>
            <a:ext cx="4801950" cy="4652550"/>
          </a:xfrm>
          <a:prstGeom prst="rect">
            <a:avLst/>
          </a:prstGeom>
          <a:noFill/>
          <a:ln>
            <a:noFill/>
          </a:ln>
        </p:spPr>
      </p:pic>
      <p:sp>
        <p:nvSpPr>
          <p:cNvPr id="633" name="Google Shape;633;p102"/>
          <p:cNvSpPr txBox="1"/>
          <p:nvPr/>
        </p:nvSpPr>
        <p:spPr>
          <a:xfrm>
            <a:off x="463625" y="1811100"/>
            <a:ext cx="7956300" cy="14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600" b="1"/>
              <a:t>Image mentale</a:t>
            </a:r>
            <a:endParaRPr sz="3600" b="1"/>
          </a:p>
        </p:txBody>
      </p:sp>
      <p:sp>
        <p:nvSpPr>
          <p:cNvPr id="634" name="Google Shape;634;p102"/>
          <p:cNvSpPr txBox="1"/>
          <p:nvPr/>
        </p:nvSpPr>
        <p:spPr>
          <a:xfrm>
            <a:off x="0" y="0"/>
            <a:ext cx="8841900" cy="128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000" b="1">
                <a:solidFill>
                  <a:schemeClr val="dk1"/>
                </a:solidFill>
              </a:rPr>
              <a:t>ÉTAPE 8 : réagir aux distractions internes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103" title="pensoscope">
            <a:hlinkClick r:id="rId3"/>
          </p:cNvPr>
          <p:cNvPicPr preferRelativeResize="0"/>
          <p:nvPr/>
        </p:nvPicPr>
        <p:blipFill>
          <a:blip r:embed="rId4">
            <a:alphaModFix/>
          </a:blip>
          <a:stretch>
            <a:fillRect/>
          </a:stretch>
        </p:blipFill>
        <p:spPr>
          <a:xfrm>
            <a:off x="1616524" y="2074950"/>
            <a:ext cx="6218125" cy="4663575"/>
          </a:xfrm>
          <a:prstGeom prst="rect">
            <a:avLst/>
          </a:prstGeom>
          <a:noFill/>
          <a:ln>
            <a:noFill/>
          </a:ln>
        </p:spPr>
      </p:pic>
      <p:sp>
        <p:nvSpPr>
          <p:cNvPr id="641" name="Google Shape;641;p103"/>
          <p:cNvSpPr txBox="1"/>
          <p:nvPr/>
        </p:nvSpPr>
        <p:spPr>
          <a:xfrm>
            <a:off x="506250" y="1168650"/>
            <a:ext cx="8131500" cy="9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3600" b="1"/>
              <a:t>Le « cercle des pensées » ou </a:t>
            </a:r>
            <a:endParaRPr sz="3600" b="1"/>
          </a:p>
          <a:p>
            <a:pPr marL="0" lvl="0" indent="0" algn="ctr" rtl="0">
              <a:spcBef>
                <a:spcPts val="0"/>
              </a:spcBef>
              <a:spcAft>
                <a:spcPts val="0"/>
              </a:spcAft>
              <a:buNone/>
            </a:pPr>
            <a:r>
              <a:rPr lang="fr-FR" sz="3600" b="1"/>
              <a:t>« pensoscope »</a:t>
            </a:r>
            <a:endParaRPr sz="3600" b="1"/>
          </a:p>
        </p:txBody>
      </p:sp>
      <p:sp>
        <p:nvSpPr>
          <p:cNvPr id="642" name="Google Shape;642;p103"/>
          <p:cNvSpPr txBox="1"/>
          <p:nvPr/>
        </p:nvSpPr>
        <p:spPr>
          <a:xfrm>
            <a:off x="0" y="0"/>
            <a:ext cx="8964300" cy="10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000" b="1">
                <a:solidFill>
                  <a:schemeClr val="dk1"/>
                </a:solidFill>
              </a:rPr>
              <a:t>ÉTAPE 8 : réagir aux distractions internes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104"/>
          <p:cNvPicPr preferRelativeResize="0"/>
          <p:nvPr/>
        </p:nvPicPr>
        <p:blipFill>
          <a:blip r:embed="rId3">
            <a:alphaModFix/>
          </a:blip>
          <a:stretch>
            <a:fillRect/>
          </a:stretch>
        </p:blipFill>
        <p:spPr>
          <a:xfrm>
            <a:off x="3162325" y="2455325"/>
            <a:ext cx="3884825" cy="4255750"/>
          </a:xfrm>
          <a:prstGeom prst="rect">
            <a:avLst/>
          </a:prstGeom>
          <a:noFill/>
          <a:ln>
            <a:noFill/>
          </a:ln>
        </p:spPr>
      </p:pic>
      <p:sp>
        <p:nvSpPr>
          <p:cNvPr id="649" name="Google Shape;649;p104"/>
          <p:cNvSpPr txBox="1"/>
          <p:nvPr/>
        </p:nvSpPr>
        <p:spPr>
          <a:xfrm>
            <a:off x="0" y="0"/>
            <a:ext cx="9037800" cy="8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000" b="1">
                <a:solidFill>
                  <a:schemeClr val="dk1"/>
                </a:solidFill>
              </a:rPr>
              <a:t>ÉTAPE 8 : réagir aux distractions internes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105"/>
          <p:cNvPicPr preferRelativeResize="0"/>
          <p:nvPr/>
        </p:nvPicPr>
        <p:blipFill>
          <a:blip r:embed="rId3">
            <a:alphaModFix/>
          </a:blip>
          <a:stretch>
            <a:fillRect/>
          </a:stretch>
        </p:blipFill>
        <p:spPr>
          <a:xfrm>
            <a:off x="152400" y="152400"/>
            <a:ext cx="8731275" cy="64864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6"/>
          <p:cNvSpPr txBox="1"/>
          <p:nvPr/>
        </p:nvSpPr>
        <p:spPr>
          <a:xfrm>
            <a:off x="650100" y="446150"/>
            <a:ext cx="8196600" cy="35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J’apprends à reconnaître de plus en plus tôt les dérives de mon attention et à y réagir à l’aide du Regard, de l’Attention, de ma Posture pour les pensées envahissantes,je prends une pause,je détends mon corps et je décide de lâcher prise.</a:t>
            </a:r>
            <a:endParaRPr/>
          </a:p>
          <a:p>
            <a:pPr marL="0" lvl="0" indent="0" algn="l" rtl="0">
              <a:spcBef>
                <a:spcPts val="0"/>
              </a:spcBef>
              <a:spcAft>
                <a:spcPts val="0"/>
              </a:spcAft>
              <a:buNone/>
            </a:pPr>
            <a:endParaRPr/>
          </a:p>
          <a:p>
            <a:pPr marL="0" lvl="0" indent="0" algn="l" rtl="0">
              <a:spcBef>
                <a:spcPts val="0"/>
              </a:spcBef>
              <a:spcAft>
                <a:spcPts val="0"/>
              </a:spcAft>
              <a:buNone/>
            </a:pPr>
            <a:r>
              <a:rPr lang="fr-FR"/>
              <a:t>Mon cerveau ne pouvant faire deux choses à la fois, je me concentre sur mon intention jusqu’à avoir atteint mon objectif afin de gagner en efficacité.</a:t>
            </a:r>
            <a:endParaRPr/>
          </a:p>
          <a:p>
            <a:pPr marL="0" lvl="0" indent="0" algn="l" rtl="0">
              <a:spcBef>
                <a:spcPts val="0"/>
              </a:spcBef>
              <a:spcAft>
                <a:spcPts val="0"/>
              </a:spcAft>
              <a:buNone/>
            </a:pPr>
            <a:r>
              <a:rPr lang="fr-FR"/>
              <a:t>Devant un tâche qui me parait difficile, je prends le temps de réfléchir et de la décomposer en plusieurs étapes facile et rapide à réaliser pour moi. Après chaque étape, je peux me reposer un peu et me féliciter.</a:t>
            </a:r>
            <a:endParaRPr/>
          </a:p>
          <a:p>
            <a:pPr marL="0" lvl="0" indent="0" algn="l" rtl="0">
              <a:spcBef>
                <a:spcPts val="0"/>
              </a:spcBef>
              <a:spcAft>
                <a:spcPts val="0"/>
              </a:spcAft>
              <a:buNone/>
            </a:pPr>
            <a:endParaRPr/>
          </a:p>
          <a:p>
            <a:pPr marL="0" lvl="0" indent="0" algn="l" rtl="0">
              <a:spcBef>
                <a:spcPts val="0"/>
              </a:spcBef>
              <a:spcAft>
                <a:spcPts val="0"/>
              </a:spcAft>
              <a:buNone/>
            </a:pPr>
            <a:r>
              <a:rPr lang="fr-FR"/>
              <a:t>J’apprends à identifier précisément ce à quoi je dois faire attention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07"/>
          <p:cNvSpPr txBox="1"/>
          <p:nvPr/>
        </p:nvSpPr>
        <p:spPr>
          <a:xfrm>
            <a:off x="0" y="2342150"/>
            <a:ext cx="8811600" cy="3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rgbClr val="222222"/>
              </a:solidFill>
              <a:highlight>
                <a:srgbClr val="FFFFFF"/>
              </a:highlight>
            </a:endParaRPr>
          </a:p>
          <a:p>
            <a:pPr marL="0" lvl="0" indent="0" algn="l" rtl="0">
              <a:spcBef>
                <a:spcPts val="0"/>
              </a:spcBef>
              <a:spcAft>
                <a:spcPts val="0"/>
              </a:spcAft>
              <a:buNone/>
            </a:pPr>
            <a:r>
              <a:rPr lang="fr-FR" sz="3000">
                <a:solidFill>
                  <a:srgbClr val="222222"/>
                </a:solidFill>
                <a:highlight>
                  <a:srgbClr val="FFFFFF"/>
                </a:highlight>
              </a:rPr>
              <a:t>écrit </a:t>
            </a:r>
            <a:r>
              <a:rPr lang="fr-FR" sz="3000" b="1">
                <a:solidFill>
                  <a:srgbClr val="222222"/>
                </a:solidFill>
                <a:highlight>
                  <a:srgbClr val="FFFFFF"/>
                </a:highlight>
              </a:rPr>
              <a:t>Simone Weil</a:t>
            </a:r>
            <a:r>
              <a:rPr lang="fr-FR" sz="3000">
                <a:solidFill>
                  <a:srgbClr val="222222"/>
                </a:solidFill>
                <a:highlight>
                  <a:srgbClr val="FFFFFF"/>
                </a:highlight>
              </a:rPr>
              <a:t> (philosophe) qui ajoute en définissant précisément l'</a:t>
            </a:r>
            <a:r>
              <a:rPr lang="fr-FR" sz="3000" b="1">
                <a:solidFill>
                  <a:srgbClr val="222222"/>
                </a:solidFill>
                <a:highlight>
                  <a:srgbClr val="FFFFFF"/>
                </a:highlight>
              </a:rPr>
              <a:t>attention</a:t>
            </a:r>
            <a:r>
              <a:rPr lang="fr-FR" sz="3000">
                <a:solidFill>
                  <a:srgbClr val="222222"/>
                </a:solidFill>
                <a:highlight>
                  <a:srgbClr val="FFFFFF"/>
                </a:highlight>
              </a:rPr>
              <a:t> : </a:t>
            </a:r>
            <a:endParaRPr sz="3000">
              <a:solidFill>
                <a:srgbClr val="222222"/>
              </a:solidFill>
              <a:highlight>
                <a:srgbClr val="FFFFFF"/>
              </a:highlight>
            </a:endParaRPr>
          </a:p>
          <a:p>
            <a:pPr marL="0" lvl="0" indent="0" algn="l" rtl="0">
              <a:spcBef>
                <a:spcPts val="0"/>
              </a:spcBef>
              <a:spcAft>
                <a:spcPts val="0"/>
              </a:spcAft>
              <a:buNone/>
            </a:pPr>
            <a:endParaRPr sz="3000">
              <a:solidFill>
                <a:srgbClr val="222222"/>
              </a:solidFill>
              <a:highlight>
                <a:srgbClr val="FFFFFF"/>
              </a:highlight>
            </a:endParaRPr>
          </a:p>
          <a:p>
            <a:pPr marL="0" lvl="0" indent="0" algn="l" rtl="0">
              <a:spcBef>
                <a:spcPts val="0"/>
              </a:spcBef>
              <a:spcAft>
                <a:spcPts val="0"/>
              </a:spcAft>
              <a:buNone/>
            </a:pPr>
            <a:r>
              <a:rPr lang="fr-FR" sz="3000">
                <a:solidFill>
                  <a:srgbClr val="222222"/>
                </a:solidFill>
                <a:highlight>
                  <a:srgbClr val="FFFFFF"/>
                </a:highlight>
              </a:rPr>
              <a:t>« L'</a:t>
            </a:r>
            <a:r>
              <a:rPr lang="fr-FR" sz="3000" b="1">
                <a:solidFill>
                  <a:srgbClr val="222222"/>
                </a:solidFill>
                <a:highlight>
                  <a:srgbClr val="FFFFFF"/>
                </a:highlight>
              </a:rPr>
              <a:t>attention</a:t>
            </a:r>
            <a:r>
              <a:rPr lang="fr-FR" sz="3000">
                <a:solidFill>
                  <a:srgbClr val="222222"/>
                </a:solidFill>
                <a:highlight>
                  <a:srgbClr val="FFFFFF"/>
                </a:highlight>
              </a:rPr>
              <a:t> consiste à suspendre sa pensée, à la laisser disponible, vide et pénétrable à l'objet, à</a:t>
            </a:r>
            <a:r>
              <a:rPr lang="fr-FR" sz="3000">
                <a:highlight>
                  <a:srgbClr val="FFFFFF"/>
                </a:highlight>
                <a:uFill>
                  <a:noFill/>
                </a:uFill>
                <a:hlinkClick r:id="rId3"/>
              </a:rPr>
              <a:t> maintenir en soi-même à proximité de la pensée, mais à un niveau inférieur et sans contact avec elle, les diverses connaissances acquises qu’on est forcé d’utiliser.</a:t>
            </a:r>
            <a:r>
              <a:rPr lang="fr-FR" sz="3000">
                <a:solidFill>
                  <a:srgbClr val="222222"/>
                </a:solidFill>
                <a:highlight>
                  <a:srgbClr val="FFFFFF"/>
                </a:highlight>
              </a:rPr>
              <a:t>»</a:t>
            </a:r>
            <a:endParaRPr sz="3000"/>
          </a:p>
        </p:txBody>
      </p:sp>
      <p:pic>
        <p:nvPicPr>
          <p:cNvPr id="668" name="Google Shape;668;p107"/>
          <p:cNvPicPr preferRelativeResize="0"/>
          <p:nvPr/>
        </p:nvPicPr>
        <p:blipFill>
          <a:blip r:embed="rId4">
            <a:alphaModFix/>
          </a:blip>
          <a:stretch>
            <a:fillRect/>
          </a:stretch>
        </p:blipFill>
        <p:spPr>
          <a:xfrm>
            <a:off x="6544650" y="160913"/>
            <a:ext cx="2266950" cy="2181225"/>
          </a:xfrm>
          <a:prstGeom prst="rect">
            <a:avLst/>
          </a:prstGeom>
          <a:noFill/>
          <a:ln>
            <a:noFill/>
          </a:ln>
        </p:spPr>
      </p:pic>
      <p:sp>
        <p:nvSpPr>
          <p:cNvPr id="669" name="Google Shape;669;p107"/>
          <p:cNvSpPr txBox="1"/>
          <p:nvPr/>
        </p:nvSpPr>
        <p:spPr>
          <a:xfrm>
            <a:off x="386650" y="334500"/>
            <a:ext cx="5718300" cy="20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3000">
                <a:solidFill>
                  <a:srgbClr val="222222"/>
                </a:solidFill>
                <a:highlight>
                  <a:schemeClr val="lt1"/>
                </a:highlight>
              </a:rPr>
              <a:t>« Bien qu'aujourd'hui on semble l'ignorer,</a:t>
            </a:r>
            <a:r>
              <a:rPr lang="fr-FR" sz="3000" b="1">
                <a:solidFill>
                  <a:srgbClr val="222222"/>
                </a:solidFill>
                <a:highlight>
                  <a:schemeClr val="lt1"/>
                </a:highlight>
              </a:rPr>
              <a:t> la formation de la faculté d'attention est le but véritable et presque l'unique intérêt des études, </a:t>
            </a:r>
            <a:r>
              <a:rPr lang="fr-FR" sz="3000">
                <a:solidFill>
                  <a:srgbClr val="222222"/>
                </a:solidFill>
                <a:highlight>
                  <a:schemeClr val="lt1"/>
                </a:highlight>
              </a:rPr>
              <a:t>» </a:t>
            </a:r>
            <a:endParaRPr sz="3000">
              <a:solidFill>
                <a:srgbClr val="222222"/>
              </a:solidFill>
              <a:highlight>
                <a:schemeClr val="lt1"/>
              </a:high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108"/>
          <p:cNvPicPr preferRelativeResize="0"/>
          <p:nvPr/>
        </p:nvPicPr>
        <p:blipFill rotWithShape="1">
          <a:blip r:embed="rId3">
            <a:alphaModFix/>
          </a:blip>
          <a:srcRect t="9853"/>
          <a:stretch/>
        </p:blipFill>
        <p:spPr>
          <a:xfrm>
            <a:off x="428250" y="1469575"/>
            <a:ext cx="8191750" cy="4625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6"/>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6" name="Google Shape;226;p46"/>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27" name="Google Shape;227;p46"/>
          <p:cNvPicPr preferRelativeResize="0"/>
          <p:nvPr/>
        </p:nvPicPr>
        <p:blipFill>
          <a:blip r:embed="rId3">
            <a:alphaModFix/>
          </a:blip>
          <a:stretch>
            <a:fillRect/>
          </a:stretch>
        </p:blipFill>
        <p:spPr>
          <a:xfrm>
            <a:off x="381450" y="-9494"/>
            <a:ext cx="8226300" cy="657129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9"/>
          <p:cNvSpPr txBox="1"/>
          <p:nvPr/>
        </p:nvSpPr>
        <p:spPr>
          <a:xfrm>
            <a:off x="0" y="0"/>
            <a:ext cx="9320400" cy="705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fr-FR" sz="1800" b="1">
                <a:solidFill>
                  <a:schemeClr val="dk1"/>
                </a:solidFill>
              </a:rPr>
              <a:t>L’attention Pendant les cours</a:t>
            </a:r>
            <a:r>
              <a:rPr lang="fr-FR" sz="1800">
                <a:solidFill>
                  <a:schemeClr val="dk1"/>
                </a:solidFill>
              </a:rPr>
              <a:t> ...</a:t>
            </a:r>
            <a:endParaRPr sz="1800" b="1">
              <a:solidFill>
                <a:schemeClr val="dk1"/>
              </a:solidFill>
            </a:endParaRPr>
          </a:p>
          <a:p>
            <a:pPr marL="0" lvl="0" indent="0" algn="l" rtl="0">
              <a:lnSpc>
                <a:spcPct val="115000"/>
              </a:lnSpc>
              <a:spcBef>
                <a:spcPts val="1200"/>
              </a:spcBef>
              <a:spcAft>
                <a:spcPts val="0"/>
              </a:spcAft>
              <a:buNone/>
            </a:pPr>
            <a:r>
              <a:rPr lang="fr-FR" sz="1800" b="1">
                <a:solidFill>
                  <a:schemeClr val="dk1"/>
                </a:solidFill>
              </a:rPr>
              <a:t>1.</a:t>
            </a:r>
            <a:r>
              <a:rPr lang="fr-FR" sz="1800">
                <a:solidFill>
                  <a:schemeClr val="dk1"/>
                </a:solidFill>
              </a:rPr>
              <a:t>pour réussir à être attentif, vous faites semblant de vous dire que vous écoutez dans le but de réexpliquer plus tard à quelqu’un d’autre ce que le prof a dit .(rôle du « journaliste »).</a:t>
            </a:r>
            <a:endParaRPr sz="1800">
              <a:solidFill>
                <a:schemeClr val="dk1"/>
              </a:solidFill>
            </a:endParaRPr>
          </a:p>
          <a:p>
            <a:pPr marL="0" lvl="0" indent="0" algn="l" rtl="0">
              <a:lnSpc>
                <a:spcPct val="115000"/>
              </a:lnSpc>
              <a:spcBef>
                <a:spcPts val="1200"/>
              </a:spcBef>
              <a:spcAft>
                <a:spcPts val="0"/>
              </a:spcAft>
              <a:buNone/>
            </a:pPr>
            <a:r>
              <a:rPr lang="fr-FR" sz="1800" b="1">
                <a:solidFill>
                  <a:schemeClr val="dk1"/>
                </a:solidFill>
              </a:rPr>
              <a:t>2. </a:t>
            </a:r>
            <a:r>
              <a:rPr lang="fr-FR" sz="1800">
                <a:solidFill>
                  <a:schemeClr val="dk1"/>
                </a:solidFill>
              </a:rPr>
              <a:t>quand vous vous sentez inattentif, vous essayez de vous rappeler quel est l’objectif du cours.</a:t>
            </a:r>
            <a:endParaRPr sz="1800">
              <a:solidFill>
                <a:schemeClr val="dk1"/>
              </a:solidFill>
            </a:endParaRPr>
          </a:p>
          <a:p>
            <a:pPr marL="0" lvl="0" indent="0" algn="l" rtl="0">
              <a:lnSpc>
                <a:spcPct val="115000"/>
              </a:lnSpc>
              <a:spcBef>
                <a:spcPts val="1200"/>
              </a:spcBef>
              <a:spcAft>
                <a:spcPts val="0"/>
              </a:spcAft>
              <a:buNone/>
            </a:pPr>
            <a:r>
              <a:rPr lang="fr-FR" sz="1800" b="1">
                <a:solidFill>
                  <a:schemeClr val="dk1"/>
                </a:solidFill>
              </a:rPr>
              <a:t>3.</a:t>
            </a:r>
            <a:r>
              <a:rPr lang="fr-FR" sz="1800">
                <a:solidFill>
                  <a:schemeClr val="dk1"/>
                </a:solidFill>
              </a:rPr>
              <a:t>vous faites une pause mentale de 30 secondes toutes les 15 minutes environ (en regardant un endroit de la pièce, dans votre cartable, etc.) pour que votre cerveau ne sature pas.</a:t>
            </a:r>
            <a:endParaRPr sz="1800">
              <a:solidFill>
                <a:schemeClr val="dk1"/>
              </a:solidFill>
            </a:endParaRPr>
          </a:p>
          <a:p>
            <a:pPr marL="0" lvl="0" indent="0" algn="l" rtl="0">
              <a:lnSpc>
                <a:spcPct val="115000"/>
              </a:lnSpc>
              <a:spcBef>
                <a:spcPts val="1200"/>
              </a:spcBef>
              <a:spcAft>
                <a:spcPts val="0"/>
              </a:spcAft>
              <a:buNone/>
            </a:pPr>
            <a:r>
              <a:rPr lang="fr-FR" sz="1800" b="1">
                <a:solidFill>
                  <a:schemeClr val="dk1"/>
                </a:solidFill>
              </a:rPr>
              <a:t>4. </a:t>
            </a:r>
            <a:r>
              <a:rPr lang="fr-FR" sz="1800">
                <a:solidFill>
                  <a:schemeClr val="dk1"/>
                </a:solidFill>
              </a:rPr>
              <a:t>vous décidez volontairement de ne pas vous placer à côté de quelqu’un que vous savez bavard pendant les cours (car vous connaissez les limites et les mécanismes de l’attention).</a:t>
            </a:r>
            <a:endParaRPr sz="1800">
              <a:solidFill>
                <a:schemeClr val="dk1"/>
              </a:solidFill>
            </a:endParaRPr>
          </a:p>
          <a:p>
            <a:pPr marL="0" lvl="0" indent="0" algn="l" rtl="0">
              <a:lnSpc>
                <a:spcPct val="115000"/>
              </a:lnSpc>
              <a:spcBef>
                <a:spcPts val="1200"/>
              </a:spcBef>
              <a:spcAft>
                <a:spcPts val="0"/>
              </a:spcAft>
              <a:buNone/>
            </a:pPr>
            <a:r>
              <a:rPr lang="fr-FR" sz="1800" b="1">
                <a:solidFill>
                  <a:schemeClr val="dk1"/>
                </a:solidFill>
              </a:rPr>
              <a:t>5. </a:t>
            </a:r>
            <a:r>
              <a:rPr lang="fr-FR" sz="1800">
                <a:solidFill>
                  <a:schemeClr val="dk1"/>
                </a:solidFill>
              </a:rPr>
              <a:t>vous notez sur un cahier de brouillon toute idée parasite (qui n’a rien à voir avec le cours) qui vous vient à l’esprit afin de ne pas la garder en tête et que cela nuise à votre attention et concentration.</a:t>
            </a:r>
            <a:endParaRPr sz="1800">
              <a:solidFill>
                <a:schemeClr val="dk1"/>
              </a:solidFill>
            </a:endParaRPr>
          </a:p>
          <a:p>
            <a:pPr marL="0" lvl="0" indent="0" algn="l" rtl="0">
              <a:lnSpc>
                <a:spcPct val="115000"/>
              </a:lnSpc>
              <a:spcBef>
                <a:spcPts val="1200"/>
              </a:spcBef>
              <a:spcAft>
                <a:spcPts val="0"/>
              </a:spcAft>
              <a:buNone/>
            </a:pPr>
            <a:r>
              <a:rPr lang="fr-FR" sz="1800" b="1">
                <a:solidFill>
                  <a:schemeClr val="dk1"/>
                </a:solidFill>
              </a:rPr>
              <a:t>6. </a:t>
            </a:r>
            <a:r>
              <a:rPr lang="fr-FR" sz="1800">
                <a:solidFill>
                  <a:schemeClr val="dk1"/>
                </a:solidFill>
              </a:rPr>
              <a:t>vous participez ; comme ça, vous êtes attentif sans faire d’effort.</a:t>
            </a:r>
            <a:endParaRPr sz="1800">
              <a:solidFill>
                <a:schemeClr val="dk1"/>
              </a:solidFill>
            </a:endParaRPr>
          </a:p>
          <a:p>
            <a:pPr marL="0" lvl="0" indent="0" algn="l" rtl="0">
              <a:lnSpc>
                <a:spcPct val="115000"/>
              </a:lnSpc>
              <a:spcBef>
                <a:spcPts val="1200"/>
              </a:spcBef>
              <a:spcAft>
                <a:spcPts val="0"/>
              </a:spcAft>
              <a:buNone/>
            </a:pPr>
            <a:r>
              <a:rPr lang="fr-FR" sz="1800" b="1">
                <a:solidFill>
                  <a:schemeClr val="dk1"/>
                </a:solidFill>
              </a:rPr>
              <a:t>7.</a:t>
            </a:r>
            <a:r>
              <a:rPr lang="fr-FR" sz="1800">
                <a:solidFill>
                  <a:schemeClr val="dk1"/>
                </a:solidFill>
              </a:rPr>
              <a:t>pour rester attentif, même avec du bruit autour de vous, vous focalisez sur la voix du prof car vous savez que le cerveau « floute » alors le reste.</a:t>
            </a:r>
            <a:endParaRPr sz="1800">
              <a:solidFill>
                <a:schemeClr val="dk1"/>
              </a:solidFill>
            </a:endParaRPr>
          </a:p>
          <a:p>
            <a:pPr marL="0" lvl="0" indent="0" algn="l" rtl="0">
              <a:lnSpc>
                <a:spcPct val="115000"/>
              </a:lnSpc>
              <a:spcBef>
                <a:spcPts val="1200"/>
              </a:spcBef>
              <a:spcAft>
                <a:spcPts val="1200"/>
              </a:spcAft>
              <a:buNone/>
            </a:pP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7"/>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4" name="Google Shape;234;p47"/>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35" name="Google Shape;235;p47"/>
          <p:cNvPicPr preferRelativeResize="0"/>
          <p:nvPr/>
        </p:nvPicPr>
        <p:blipFill>
          <a:blip r:embed="rId3">
            <a:alphaModFix/>
          </a:blip>
          <a:stretch>
            <a:fillRect/>
          </a:stretch>
        </p:blipFill>
        <p:spPr>
          <a:xfrm>
            <a:off x="608875" y="458700"/>
            <a:ext cx="8535124" cy="5427747"/>
          </a:xfrm>
          <a:prstGeom prst="rect">
            <a:avLst/>
          </a:prstGeom>
          <a:noFill/>
          <a:ln>
            <a:noFill/>
          </a:ln>
        </p:spPr>
      </p:pic>
      <p:pic>
        <p:nvPicPr>
          <p:cNvPr id="236" name="Google Shape;236;p47" title="dujardin bejo desentrelace 1.mp4">
            <a:hlinkClick r:id="rId4"/>
          </p:cNvPr>
          <p:cNvPicPr preferRelativeResize="0"/>
          <p:nvPr/>
        </p:nvPicPr>
        <p:blipFill>
          <a:blip r:embed="rId5">
            <a:alphaModFix/>
          </a:blip>
          <a:stretch>
            <a:fillRect/>
          </a:stretch>
        </p:blipFill>
        <p:spPr>
          <a:xfrm>
            <a:off x="815625" y="4226703"/>
            <a:ext cx="2212825" cy="211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8"/>
          <p:cNvSpPr txBox="1">
            <a:spLocks noGrp="1"/>
          </p:cNvSpPr>
          <p:nvPr>
            <p:ph type="title"/>
          </p:nvPr>
        </p:nvSpPr>
        <p:spPr>
          <a:xfrm>
            <a:off x="456480" y="273600"/>
            <a:ext cx="8226300" cy="1143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43" name="Google Shape;243;p48"/>
          <p:cNvSpPr txBox="1">
            <a:spLocks noGrp="1"/>
          </p:cNvSpPr>
          <p:nvPr>
            <p:ph type="subTitle" idx="1"/>
          </p:nvPr>
        </p:nvSpPr>
        <p:spPr>
          <a:xfrm>
            <a:off x="456480" y="1604160"/>
            <a:ext cx="4043100" cy="4524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44" name="Google Shape;244;p48"/>
          <p:cNvPicPr preferRelativeResize="0"/>
          <p:nvPr/>
        </p:nvPicPr>
        <p:blipFill>
          <a:blip r:embed="rId3">
            <a:alphaModFix/>
          </a:blip>
          <a:stretch>
            <a:fillRect/>
          </a:stretch>
        </p:blipFill>
        <p:spPr>
          <a:xfrm>
            <a:off x="456476" y="273600"/>
            <a:ext cx="7729899" cy="617477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4924</Words>
  <Application>Microsoft Office PowerPoint</Application>
  <PresentationFormat>Affichage à l'écran (4:3)</PresentationFormat>
  <Paragraphs>213</Paragraphs>
  <Slides>70</Slides>
  <Notes>70</Notes>
  <HiddenSlides>0</HiddenSlides>
  <MMClips>0</MMClips>
  <ScaleCrop>false</ScaleCrop>
  <HeadingPairs>
    <vt:vector size="6" baseType="variant">
      <vt:variant>
        <vt:lpstr>Polices utilisées</vt:lpstr>
      </vt:variant>
      <vt:variant>
        <vt:i4>3</vt:i4>
      </vt:variant>
      <vt:variant>
        <vt:lpstr>Thème</vt:lpstr>
      </vt:variant>
      <vt:variant>
        <vt:i4>3</vt:i4>
      </vt:variant>
      <vt:variant>
        <vt:lpstr>Titres des diapositives</vt:lpstr>
      </vt:variant>
      <vt:variant>
        <vt:i4>70</vt:i4>
      </vt:variant>
    </vt:vector>
  </HeadingPairs>
  <TitlesOfParts>
    <vt:vector size="76" baseType="lpstr">
      <vt:lpstr>Arial</vt:lpstr>
      <vt:lpstr>Calibri</vt:lpstr>
      <vt:lpstr>Times New Roman</vt:lpstr>
      <vt:lpstr>Office Theme</vt:lpstr>
      <vt:lpstr>Office Theme</vt:lpstr>
      <vt:lpstr>Office Theme</vt:lpstr>
      <vt:lpstr>Présentation PowerPoint</vt:lpstr>
      <vt:lpstr>Mise au calme des esprits</vt:lpstr>
      <vt:lpstr>Présentation PowerPoint</vt:lpstr>
      <vt:lpstr>Présentation PowerPoint</vt:lpstr>
      <vt:lpstr>Besoin d’attention</vt:lpstr>
      <vt:lpstr>Présentation PowerPoint</vt:lpstr>
      <vt:lpstr>Présentation PowerPoint</vt:lpstr>
      <vt:lpstr>Présentation PowerPoint</vt:lpstr>
      <vt:lpstr>Présentation PowerPoint</vt:lpstr>
      <vt:lpstr>Présentation PowerPoint</vt:lpstr>
      <vt:lpstr>être attentif, c’est être connecté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Percevoir-décider-agir</vt:lpstr>
      <vt:lpstr>Présentation PowerPoint</vt:lpstr>
      <vt:lpstr>Présentation PowerPoint</vt:lpstr>
      <vt:lpstr>ÉTAPE 4 : les neurones de la distraction </vt:lpstr>
      <vt:lpstr>ÉTAPE 4 : les neurones de la distraction </vt:lpstr>
      <vt:lpstr>ÉTAPE 4 : les neurones de la distraction </vt:lpstr>
      <vt:lpstr>ÉTAPE 4 : les neurones de la distraction </vt:lpstr>
      <vt:lpstr>Présentation PowerPoint</vt:lpstr>
      <vt:lpstr>ÉTAPE 4 : les neurones de la distraction </vt:lpstr>
      <vt:lpstr>Présentation PowerPoint</vt:lpstr>
      <vt:lpstr>ÉTAPE 4 : les neurones de la distraction </vt:lpstr>
      <vt:lpstr>ÉTAPE 4 : les neurones de la distraction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frederic Roussel</cp:lastModifiedBy>
  <cp:revision>1</cp:revision>
  <dcterms:modified xsi:type="dcterms:W3CDTF">2020-10-04T15:24:15Z</dcterms:modified>
</cp:coreProperties>
</file>