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59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42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88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3353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16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5667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900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266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89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87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61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7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24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66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19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20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3F9C10-DE2B-484C-A602-30FF28FB8E1F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43C7A2-7F27-4E0C-913F-5CFAFF242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539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0C2164-0C1A-4B76-B090-DBFAB1EF3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530911"/>
            <a:ext cx="9855451" cy="2971801"/>
          </a:xfrm>
        </p:spPr>
        <p:txBody>
          <a:bodyPr>
            <a:normAutofit/>
          </a:bodyPr>
          <a:lstStyle/>
          <a:p>
            <a:pPr algn="ctr"/>
            <a:r>
              <a:rPr lang="fr-FR" sz="5400" dirty="0"/>
              <a:t>Section Sportive Scolaire Futsal Collège Jean Charcot Lyon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C3F165-42F9-4826-87D9-B2A08B160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4" name="Image 3" descr="Collège Jean CHARCOT">
            <a:extLst>
              <a:ext uri="{FF2B5EF4-FFF2-40B4-BE49-F238E27FC236}">
                <a16:creationId xmlns:a16="http://schemas.microsoft.com/office/drawing/2014/main" id="{2B97D7AB-E94A-46A4-BEAC-3D3F69C9C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222" y="4119613"/>
            <a:ext cx="4856961" cy="1347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85CB145-6419-45FB-BEC5-594BDFCD4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404" y="3744235"/>
            <a:ext cx="2516238" cy="2516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447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45BC8-C1B5-4F04-88B8-ADB9A028C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06" y="271466"/>
            <a:ext cx="10789101" cy="1507067"/>
          </a:xfrm>
        </p:spPr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accent1">
                    <a:lumMod val="75000"/>
                  </a:schemeClr>
                </a:solidFill>
              </a:rPr>
              <a:t>La section sportive scolaire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FCE91B-1461-4196-978A-F03E67E56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092" y="1927459"/>
            <a:ext cx="10240462" cy="3615267"/>
          </a:xfrm>
        </p:spPr>
        <p:txBody>
          <a:bodyPr>
            <a:noAutofit/>
          </a:bodyPr>
          <a:lstStyle/>
          <a:p>
            <a:r>
              <a:rPr lang="fr-FR" sz="2400" dirty="0"/>
              <a:t>Option au sein d’un établissement scolaire permettant de pratiquer un seul et même sport tout au long de la scolarité de l’élève en complément des cours d’EPS. </a:t>
            </a:r>
          </a:p>
          <a:p>
            <a:endParaRPr lang="fr-FR" sz="2400" dirty="0"/>
          </a:p>
          <a:p>
            <a:r>
              <a:rPr lang="fr-FR" sz="2400" dirty="0"/>
              <a:t>Emploi du temps adapté permettant d’harmoniser les temps scolaires et sportifs</a:t>
            </a:r>
          </a:p>
          <a:p>
            <a:endParaRPr lang="fr-FR" sz="2400" dirty="0"/>
          </a:p>
          <a:p>
            <a:r>
              <a:rPr lang="fr-FR" sz="2400" dirty="0"/>
              <a:t>3h en plus dans l’emploi du temps : nécessite un investissement supplémentaire et une motivation suffisante de la part des élèves</a:t>
            </a:r>
          </a:p>
        </p:txBody>
      </p:sp>
    </p:spTree>
    <p:extLst>
      <p:ext uri="{BB962C8B-B14F-4D97-AF65-F5344CB8AC3E}">
        <p14:creationId xmlns:p14="http://schemas.microsoft.com/office/powerpoint/2010/main" val="190156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029995-3CE2-4773-8667-1E428DF85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8" y="579476"/>
            <a:ext cx="11126804" cy="113382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dirty="0">
                <a:solidFill>
                  <a:schemeClr val="accent1">
                    <a:lumMod val="75000"/>
                  </a:schemeClr>
                </a:solidFill>
              </a:rPr>
              <a:t>Les objectifs d’une section sportive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D9BC1-0DAC-470B-8C11-682669D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8" y="1815999"/>
            <a:ext cx="11473314" cy="4351338"/>
          </a:xfrm>
        </p:spPr>
        <p:txBody>
          <a:bodyPr>
            <a:normAutofit fontScale="77500" lnSpcReduction="20000"/>
          </a:bodyPr>
          <a:lstStyle/>
          <a:p>
            <a:r>
              <a:rPr lang="fr-FR" sz="3000" dirty="0"/>
              <a:t>Approfondir les compétences sportives (techniques et tactiques) dans un sport de prédilection</a:t>
            </a:r>
          </a:p>
          <a:p>
            <a:endParaRPr lang="fr-FR" dirty="0"/>
          </a:p>
          <a:p>
            <a:r>
              <a:rPr lang="fr-FR" sz="3000" dirty="0"/>
              <a:t>Offrir un parcours de formation adapté, permettant à l’élève de poursuivre sa scolarité dans des conditions favorisantes</a:t>
            </a:r>
          </a:p>
          <a:p>
            <a:pPr marL="0" indent="0">
              <a:buNone/>
            </a:pPr>
            <a:r>
              <a:rPr lang="fr-FR" dirty="0"/>
              <a:t>       - dispositif qui favorise l’épanouissement scolaire des élèves engagés</a:t>
            </a:r>
          </a:p>
          <a:p>
            <a:pPr marL="0" indent="0">
              <a:buNone/>
            </a:pPr>
            <a:r>
              <a:rPr lang="fr-FR" dirty="0"/>
              <a:t>        - levier supplémentaire pour donner ou redonner confiance dans l’ambition scolaire</a:t>
            </a:r>
          </a:p>
          <a:p>
            <a:pPr marL="0" indent="0">
              <a:buNone/>
            </a:pPr>
            <a:r>
              <a:rPr lang="fr-FR" dirty="0"/>
              <a:t>        - un support en plus pour atteindre les objectif du collège en terme d’apprentissage </a:t>
            </a:r>
          </a:p>
          <a:p>
            <a:pPr marL="0" indent="0">
              <a:buNone/>
            </a:pPr>
            <a:r>
              <a:rPr lang="fr-FR" dirty="0"/>
              <a:t>          (socle commun, oral DNB…)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3300" dirty="0"/>
              <a:t>Former de futurs citoyens impliqués notamment dans le monde associatif (arbitres, éducateurs…)</a:t>
            </a:r>
          </a:p>
        </p:txBody>
      </p:sp>
    </p:spTree>
    <p:extLst>
      <p:ext uri="{BB962C8B-B14F-4D97-AF65-F5344CB8AC3E}">
        <p14:creationId xmlns:p14="http://schemas.microsoft.com/office/powerpoint/2010/main" val="375191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970977-7F53-4DC0-A2E6-6665FC78D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34" y="307374"/>
            <a:ext cx="11531065" cy="1325563"/>
          </a:xfrm>
        </p:spPr>
        <p:txBody>
          <a:bodyPr>
            <a:normAutofit/>
          </a:bodyPr>
          <a:lstStyle/>
          <a:p>
            <a:r>
              <a:rPr lang="fr-FR" sz="4200" dirty="0">
                <a:solidFill>
                  <a:schemeClr val="accent1">
                    <a:lumMod val="75000"/>
                  </a:schemeClr>
                </a:solidFill>
              </a:rPr>
              <a:t>La section futsal au collège Charcot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0D8012-FC1A-4B3E-B6FA-3DE8A2699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024" y="1463040"/>
            <a:ext cx="10106527" cy="49473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>
              <a:lnSpc>
                <a:spcPct val="170000"/>
              </a:lnSpc>
            </a:pPr>
            <a:r>
              <a:rPr lang="fr-FR" dirty="0"/>
              <a:t>2 entraînements par semaine (2X1H30)</a:t>
            </a:r>
          </a:p>
          <a:p>
            <a:pPr>
              <a:lnSpc>
                <a:spcPct val="170000"/>
              </a:lnSpc>
            </a:pPr>
            <a:r>
              <a:rPr lang="fr-FR" dirty="0"/>
              <a:t>Participation aux rencontres UNSS à travers l’AS du collège</a:t>
            </a:r>
          </a:p>
          <a:p>
            <a:pPr>
              <a:lnSpc>
                <a:spcPct val="170000"/>
              </a:lnSpc>
            </a:pPr>
            <a:r>
              <a:rPr lang="fr-FR" dirty="0"/>
              <a:t>Groupe de 20-25 élèves réparti sur les 4 niveaux (6</a:t>
            </a:r>
            <a:r>
              <a:rPr lang="fr-FR" baseline="30000" dirty="0"/>
              <a:t>e</a:t>
            </a:r>
            <a:r>
              <a:rPr lang="fr-FR" dirty="0"/>
              <a:t> – 3</a:t>
            </a:r>
            <a:r>
              <a:rPr lang="fr-FR" baseline="30000" dirty="0"/>
              <a:t>e</a:t>
            </a:r>
            <a:r>
              <a:rPr lang="fr-FR" dirty="0"/>
              <a:t>)</a:t>
            </a:r>
          </a:p>
          <a:p>
            <a:pPr>
              <a:lnSpc>
                <a:spcPct val="170000"/>
              </a:lnSpc>
            </a:pPr>
            <a:r>
              <a:rPr lang="fr-FR" dirty="0"/>
              <a:t>2 encadrants qualifiés : l’enseignant d’EPS référent, spécialiste de l’activité et un éducateur du club partenaire (ALF) diplômé</a:t>
            </a:r>
          </a:p>
          <a:p>
            <a:pPr>
              <a:lnSpc>
                <a:spcPct val="170000"/>
              </a:lnSpc>
            </a:pPr>
            <a:r>
              <a:rPr lang="fr-FR" dirty="0"/>
              <a:t>1 gymnase de qualité au sein même du collège</a:t>
            </a:r>
          </a:p>
          <a:p>
            <a:pPr>
              <a:lnSpc>
                <a:spcPct val="170000"/>
              </a:lnSpc>
            </a:pPr>
            <a:r>
              <a:rPr lang="fr-FR" dirty="0"/>
              <a:t>Accent mis sur la formation de différents rôles sociaux : arbitres, éducateurs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087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95B374-7439-4A7A-A774-3BE2AC63D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249"/>
            <a:ext cx="10515600" cy="1325563"/>
          </a:xfrm>
        </p:spPr>
        <p:txBody>
          <a:bodyPr/>
          <a:lstStyle/>
          <a:p>
            <a:r>
              <a:rPr lang="fr-FR" sz="4800" dirty="0">
                <a:solidFill>
                  <a:schemeClr val="accent1">
                    <a:lumMod val="75000"/>
                  </a:schemeClr>
                </a:solidFill>
              </a:rPr>
              <a:t>Le club partenaire : ALF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353FDF-CDB8-4182-A75E-933E74C6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478" y="1661811"/>
            <a:ext cx="9922829" cy="4334727"/>
          </a:xfrm>
        </p:spPr>
        <p:txBody>
          <a:bodyPr/>
          <a:lstStyle/>
          <a:p>
            <a:endParaRPr lang="fr-FR" dirty="0"/>
          </a:p>
          <a:p>
            <a:r>
              <a:rPr lang="fr-FR" sz="2400" dirty="0"/>
              <a:t>Situé à Sainte-Foy-Lès-Lyon à 2km du collège</a:t>
            </a:r>
          </a:p>
          <a:p>
            <a:r>
              <a:rPr lang="fr-FR" sz="2400" dirty="0"/>
              <a:t>2</a:t>
            </a:r>
            <a:r>
              <a:rPr lang="fr-FR" sz="2400" baseline="30000" dirty="0"/>
              <a:t>e</a:t>
            </a:r>
            <a:r>
              <a:rPr lang="fr-FR" sz="2400" dirty="0"/>
              <a:t> club de la région en terme de licenciés et de résultats</a:t>
            </a:r>
          </a:p>
          <a:p>
            <a:r>
              <a:rPr lang="fr-FR" sz="2400" dirty="0"/>
              <a:t>Equipe fanion actuellement 1</a:t>
            </a:r>
            <a:r>
              <a:rPr lang="fr-FR" sz="2400" baseline="30000" dirty="0"/>
              <a:t>er</a:t>
            </a:r>
            <a:r>
              <a:rPr lang="fr-FR" sz="2400" dirty="0"/>
              <a:t> de Régionale 1 (3</a:t>
            </a:r>
            <a:r>
              <a:rPr lang="fr-FR" sz="2400" baseline="30000" dirty="0"/>
              <a:t>e</a:t>
            </a:r>
            <a:r>
              <a:rPr lang="fr-FR" sz="2400" dirty="0"/>
              <a:t> échelon national)</a:t>
            </a:r>
          </a:p>
          <a:p>
            <a:r>
              <a:rPr lang="fr-FR" sz="2400" dirty="0"/>
              <a:t>Académie de jeunes à partir des U6</a:t>
            </a:r>
          </a:p>
          <a:p>
            <a:r>
              <a:rPr lang="fr-FR" sz="2400" dirty="0"/>
              <a:t>Partenariat avec le club de football FC Sainte-Foy-Lès-Lyon</a:t>
            </a:r>
          </a:p>
          <a:p>
            <a:pPr marL="0" indent="0">
              <a:buNone/>
            </a:pPr>
            <a:r>
              <a:rPr lang="fr-FR" sz="2400" dirty="0">
                <a:sym typeface="Wingdings" panose="05000000000000000000" pitchFamily="2" charset="2"/>
              </a:rPr>
              <a:t> Permettre aux jeunes joueurs la double pratique football/futsal</a:t>
            </a:r>
            <a:endParaRPr lang="fr-FR" sz="2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DFF815C-2B97-455E-85B7-DDA3A766C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702" y="336248"/>
            <a:ext cx="1963545" cy="1963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832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F83FC-B22F-46B5-A19D-8BCDBDBBD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233" y="560225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accent1">
                    <a:lumMod val="75000"/>
                  </a:schemeClr>
                </a:solidFill>
              </a:rPr>
              <a:t>Les critères de sélection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89542E-F03D-42E3-9D4A-F6691B3EB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547" y="2293218"/>
            <a:ext cx="8534400" cy="3615267"/>
          </a:xfrm>
        </p:spPr>
        <p:txBody>
          <a:bodyPr>
            <a:normAutofit lnSpcReduction="10000"/>
          </a:bodyPr>
          <a:lstStyle/>
          <a:p>
            <a:pPr marL="457200" algn="just"/>
            <a:r>
              <a:rPr lang="fr-FR" sz="3200" b="1" dirty="0">
                <a:latin typeface="Times New Roman" panose="02020603050405020304" pitchFamily="18" charset="0"/>
                <a:ea typeface="Arial Unicode MS"/>
              </a:rPr>
              <a:t>L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Arial Unicode MS"/>
              </a:rPr>
              <a:t>’implication scolaire</a:t>
            </a:r>
          </a:p>
          <a:p>
            <a:pPr marL="457200" algn="just"/>
            <a:endParaRPr lang="fr-FR" sz="3200" b="1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marL="457200" algn="just"/>
            <a:r>
              <a:rPr lang="fr-FR" sz="3200" b="1" dirty="0">
                <a:latin typeface="Times New Roman" panose="02020603050405020304" pitchFamily="18" charset="0"/>
                <a:ea typeface="Arial Unicode MS"/>
              </a:rPr>
              <a:t>L</a:t>
            </a:r>
            <a:r>
              <a:rPr lang="fr-FR" sz="3200" b="1" dirty="0">
                <a:effectLst/>
                <a:latin typeface="Times New Roman" panose="02020603050405020304" pitchFamily="18" charset="0"/>
                <a:ea typeface="Arial Unicode MS"/>
              </a:rPr>
              <a:t>e niveau sportif et footballistique</a:t>
            </a:r>
          </a:p>
          <a:p>
            <a:pPr marL="457200" algn="just"/>
            <a:endParaRPr lang="fr-FR" sz="3200" b="1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marL="457200" algn="just"/>
            <a:r>
              <a:rPr lang="fr-FR" sz="3200" b="1" dirty="0">
                <a:latin typeface="Times New Roman" panose="02020603050405020304" pitchFamily="18" charset="0"/>
                <a:ea typeface="Arial Unicode MS"/>
              </a:rPr>
              <a:t>Le respect du cadre scolaire et le niveau de motivation</a:t>
            </a:r>
            <a:endParaRPr lang="fr-FR" sz="3200" b="1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140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26075-5A4D-43DF-AA11-E13405B8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7862" y="473598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dirty="0">
                <a:solidFill>
                  <a:schemeClr val="accent1">
                    <a:lumMod val="75000"/>
                  </a:schemeClr>
                </a:solidFill>
              </a:rPr>
              <a:t>Les autres axes forts de l’EPS à Charcot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8CE166-3253-40A2-B9F2-906AAD088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96" y="2233062"/>
            <a:ext cx="11309684" cy="3718204"/>
          </a:xfrm>
        </p:spPr>
        <p:txBody>
          <a:bodyPr/>
          <a:lstStyle/>
          <a:p>
            <a:endParaRPr lang="fr-FR" dirty="0"/>
          </a:p>
          <a:p>
            <a:r>
              <a:rPr lang="fr-FR" sz="2400" dirty="0"/>
              <a:t>Une AS dynamique (plus de 100 licenciés) qui répond aux différents aux besoins des élèves (Badminton, TT, basket, futsal) en loisir ou compétition.</a:t>
            </a:r>
          </a:p>
          <a:p>
            <a:endParaRPr lang="fr-FR" sz="2400" dirty="0"/>
          </a:p>
          <a:p>
            <a:r>
              <a:rPr lang="fr-FR" sz="2400" dirty="0"/>
              <a:t>Des sorties APPN proposées aux licenciés de l’AS : ski nordique, ski alpin, eaux vives, randonnée.</a:t>
            </a:r>
          </a:p>
          <a:p>
            <a:endParaRPr lang="fr-FR" sz="2400" dirty="0"/>
          </a:p>
          <a:p>
            <a:r>
              <a:rPr lang="fr-FR" sz="2400" dirty="0"/>
              <a:t>Un séjour pleine nature pour tous les élèves de 5</a:t>
            </a:r>
            <a:r>
              <a:rPr lang="fr-FR" sz="2400" baseline="30000" dirty="0"/>
              <a:t>e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227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61BC06-F57B-4B85-9DC9-A4A3279B8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2116" cy="1325563"/>
          </a:xfrm>
        </p:spPr>
        <p:txBody>
          <a:bodyPr>
            <a:noAutofit/>
          </a:bodyPr>
          <a:lstStyle/>
          <a:p>
            <a:pPr algn="ctr"/>
            <a:r>
              <a:rPr lang="fr-FR" sz="4800" dirty="0">
                <a:solidFill>
                  <a:schemeClr val="accent1">
                    <a:lumMod val="75000"/>
                  </a:schemeClr>
                </a:solidFill>
              </a:rPr>
              <a:t>Les autres points forts du collège J. Charcot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79B867-C9B5-4BA7-8A58-289016C30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594" y="1937085"/>
            <a:ext cx="9510955" cy="4348212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r>
              <a:rPr lang="fr-FR" sz="2400" dirty="0"/>
              <a:t>Un collège à dimension humaine : 12 classes de 25 élèves en moyenne</a:t>
            </a:r>
          </a:p>
          <a:p>
            <a:endParaRPr lang="fr-FR" sz="2400" dirty="0"/>
          </a:p>
          <a:p>
            <a:r>
              <a:rPr lang="fr-FR" sz="2400" dirty="0"/>
              <a:t>2 sections d’excellence : section futsal et section CHAM</a:t>
            </a:r>
          </a:p>
          <a:p>
            <a:endParaRPr lang="fr-FR" sz="2400" dirty="0"/>
          </a:p>
          <a:p>
            <a:r>
              <a:rPr lang="fr-FR" sz="2400" dirty="0"/>
              <a:t>Un enseignement par le projet </a:t>
            </a:r>
            <a:r>
              <a:rPr lang="fr-FR" sz="2400" dirty="0">
                <a:sym typeface="Wingdings" panose="05000000000000000000" pitchFamily="2" charset="2"/>
              </a:rPr>
              <a:t> </a:t>
            </a:r>
            <a:r>
              <a:rPr lang="fr-FR" sz="2400" dirty="0" err="1">
                <a:sym typeface="Wingdings" panose="05000000000000000000" pitchFamily="2" charset="2"/>
              </a:rPr>
              <a:t>Théatre</a:t>
            </a:r>
            <a:r>
              <a:rPr lang="fr-FR" sz="2400" dirty="0">
                <a:sym typeface="Wingdings" panose="05000000000000000000" pitchFamily="2" charset="2"/>
              </a:rPr>
              <a:t>, de multiples sorties pédagogiques (Paris, Valence, Aix-En-Provence…), concours de mathématiques…</a:t>
            </a:r>
          </a:p>
          <a:p>
            <a:endParaRPr lang="fr-F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122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B57CAC-00CD-4B57-9E88-AF728AB8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35" y="608351"/>
            <a:ext cx="10972800" cy="114344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dirty="0">
                <a:solidFill>
                  <a:schemeClr val="accent1">
                    <a:lumMod val="75000"/>
                  </a:schemeClr>
                </a:solidFill>
              </a:rPr>
              <a:t>Dates importantes et coordonnées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57E062-47A0-48E7-858C-27674CAEA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372" y="2201009"/>
            <a:ext cx="10740992" cy="4351338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Dossier d’inscription à remplir et à renvoyer avant le 31 avril 2023</a:t>
            </a:r>
          </a:p>
          <a:p>
            <a:r>
              <a:rPr lang="fr-FR" sz="2400" dirty="0"/>
              <a:t>Concours d’entrée :   mai 2023</a:t>
            </a:r>
          </a:p>
          <a:p>
            <a:r>
              <a:rPr lang="fr-FR" sz="2400" dirty="0"/>
              <a:t>Résultats d’admission : Juin 2023</a:t>
            </a:r>
          </a:p>
          <a:p>
            <a:r>
              <a:rPr lang="fr-FR" sz="2400" dirty="0"/>
              <a:t>Rentrée </a:t>
            </a:r>
            <a:r>
              <a:rPr lang="fr-FR" sz="2400"/>
              <a:t>septembre 2023 </a:t>
            </a:r>
            <a:r>
              <a:rPr lang="fr-FR" sz="2400" dirty="0"/>
              <a:t>au collège Jean Charcot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Collège jean Charcot :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0472388181 ; ce.0691670r@ac-lyon.fr</a:t>
            </a:r>
          </a:p>
          <a:p>
            <a:r>
              <a:rPr lang="fr-FR" sz="2400" dirty="0"/>
              <a:t>Enseignant référant : </a:t>
            </a:r>
          </a:p>
          <a:p>
            <a:pPr marL="0" indent="0">
              <a:buNone/>
            </a:pPr>
            <a:r>
              <a:rPr lang="fr-FR" sz="2400" dirty="0"/>
              <a:t>        Julien Dagorne  ;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0688533491 ; julien.dagorne@ac-lyon.fr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815050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</TotalTime>
  <Words>517</Words>
  <Application>Microsoft Office PowerPoint</Application>
  <PresentationFormat>Grand écran</PresentationFormat>
  <Paragraphs>63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Century Gothic</vt:lpstr>
      <vt:lpstr>Times New Roman</vt:lpstr>
      <vt:lpstr>Wingdings 3</vt:lpstr>
      <vt:lpstr>Secteur</vt:lpstr>
      <vt:lpstr>Section Sportive Scolaire Futsal Collège Jean Charcot Lyon</vt:lpstr>
      <vt:lpstr>La section sportive scolaire</vt:lpstr>
      <vt:lpstr>Les objectifs d’une section sportive</vt:lpstr>
      <vt:lpstr>La section futsal au collège Charcot</vt:lpstr>
      <vt:lpstr>Le club partenaire : ALF</vt:lpstr>
      <vt:lpstr>Les critères de sélection</vt:lpstr>
      <vt:lpstr>Les autres axes forts de l’EPS à Charcot</vt:lpstr>
      <vt:lpstr>Les autres points forts du collège J. Charcot</vt:lpstr>
      <vt:lpstr>Dates importantes et coordonnées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Sportive Scolaire Futsal Collège Jean Charcot Lyon</dc:title>
  <dc:creator>Julien Dagorne</dc:creator>
  <cp:lastModifiedBy>Julien Dagorne</cp:lastModifiedBy>
  <cp:revision>10</cp:revision>
  <dcterms:created xsi:type="dcterms:W3CDTF">2022-03-11T18:16:35Z</dcterms:created>
  <dcterms:modified xsi:type="dcterms:W3CDTF">2023-03-23T09:25:38Z</dcterms:modified>
</cp:coreProperties>
</file>