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71" r:id="rId3"/>
    <p:sldId id="280" r:id="rId4"/>
    <p:sldId id="268" r:id="rId5"/>
    <p:sldId id="279" r:id="rId6"/>
    <p:sldId id="278" r:id="rId7"/>
    <p:sldId id="276" r:id="rId8"/>
    <p:sldId id="275" r:id="rId9"/>
    <p:sldId id="264" r:id="rId10"/>
    <p:sldId id="258" r:id="rId11"/>
  </p:sldIdLst>
  <p:sldSz cx="9144000" cy="6858000" type="screen4x3"/>
  <p:notesSz cx="68818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4674"/>
  </p:normalViewPr>
  <p:slideViewPr>
    <p:cSldViewPr snapToGrid="0" snapToObjects="1">
      <p:cViewPr varScale="1">
        <p:scale>
          <a:sx n="88" d="100"/>
          <a:sy n="88" d="100"/>
        </p:scale>
        <p:origin x="11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fr-FR"/>
          </a:p>
        </p:txBody>
      </p:sp>
      <p:sp>
        <p:nvSpPr>
          <p:cNvPr id="3" name="Espace réservé de la date 2"/>
          <p:cNvSpPr>
            <a:spLocks noGrp="1"/>
          </p:cNvSpPr>
          <p:nvPr>
            <p:ph type="dt" idx="1"/>
          </p:nvPr>
        </p:nvSpPr>
        <p:spPr>
          <a:xfrm>
            <a:off x="3898102" y="0"/>
            <a:ext cx="2982119" cy="501879"/>
          </a:xfrm>
          <a:prstGeom prst="rect">
            <a:avLst/>
          </a:prstGeom>
        </p:spPr>
        <p:txBody>
          <a:bodyPr vert="horz" lIns="96478" tIns="48239" rIns="96478" bIns="48239" rtlCol="0"/>
          <a:lstStyle>
            <a:lvl1pPr algn="r">
              <a:defRPr sz="1300"/>
            </a:lvl1pPr>
          </a:lstStyle>
          <a:p>
            <a:fld id="{8FE036B3-9CA3-F849-A21B-8581CB66D2C4}" type="datetimeFigureOut">
              <a:rPr lang="fr-FR" smtClean="0"/>
              <a:pPr/>
              <a:t>29/09/2022</a:t>
            </a:fld>
            <a:endParaRPr lang="fr-FR"/>
          </a:p>
        </p:txBody>
      </p:sp>
      <p:sp>
        <p:nvSpPr>
          <p:cNvPr id="4" name="Espace réservé de l’image des diapositives 3"/>
          <p:cNvSpPr>
            <a:spLocks noGrp="1" noRot="1" noChangeAspect="1"/>
          </p:cNvSpPr>
          <p:nvPr>
            <p:ph type="sldImg" idx="2"/>
          </p:nvPr>
        </p:nvSpPr>
        <p:spPr>
          <a:xfrm>
            <a:off x="1192213" y="1250950"/>
            <a:ext cx="4497387" cy="3375025"/>
          </a:xfrm>
          <a:prstGeom prst="rect">
            <a:avLst/>
          </a:prstGeom>
          <a:noFill/>
          <a:ln w="12700">
            <a:solidFill>
              <a:prstClr val="black"/>
            </a:solidFill>
          </a:ln>
        </p:spPr>
        <p:txBody>
          <a:bodyPr vert="horz" lIns="96478" tIns="48239" rIns="96478" bIns="48239" rtlCol="0" anchor="ctr"/>
          <a:lstStyle/>
          <a:p>
            <a:endParaRPr lang="fr-FR"/>
          </a:p>
        </p:txBody>
      </p:sp>
      <p:sp>
        <p:nvSpPr>
          <p:cNvPr id="5" name="Espace réservé des commentaires 4"/>
          <p:cNvSpPr>
            <a:spLocks noGrp="1"/>
          </p:cNvSpPr>
          <p:nvPr>
            <p:ph type="body" sz="quarter" idx="3"/>
          </p:nvPr>
        </p:nvSpPr>
        <p:spPr>
          <a:xfrm>
            <a:off x="688182" y="4813866"/>
            <a:ext cx="5505450" cy="3938617"/>
          </a:xfrm>
          <a:prstGeom prst="rect">
            <a:avLst/>
          </a:prstGeom>
        </p:spPr>
        <p:txBody>
          <a:bodyPr vert="horz" lIns="96478" tIns="48239" rIns="96478" bIns="48239"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00961"/>
            <a:ext cx="2982119" cy="501878"/>
          </a:xfrm>
          <a:prstGeom prst="rect">
            <a:avLst/>
          </a:prstGeom>
        </p:spPr>
        <p:txBody>
          <a:bodyPr vert="horz" lIns="96478" tIns="48239" rIns="96478" bIns="48239"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98102" y="9500961"/>
            <a:ext cx="2982119" cy="501878"/>
          </a:xfrm>
          <a:prstGeom prst="rect">
            <a:avLst/>
          </a:prstGeom>
        </p:spPr>
        <p:txBody>
          <a:bodyPr vert="horz" lIns="96478" tIns="48239" rIns="96478" bIns="48239" rtlCol="0" anchor="b"/>
          <a:lstStyle>
            <a:lvl1pPr algn="r">
              <a:defRPr sz="1300"/>
            </a:lvl1pPr>
          </a:lstStyle>
          <a:p>
            <a:fld id="{B03551DF-CA2B-6347-B990-290D1CB3C2EA}" type="slidenum">
              <a:rPr lang="fr-FR" smtClean="0"/>
              <a:pPr/>
              <a:t>‹N°›</a:t>
            </a:fld>
            <a:endParaRPr lang="fr-FR"/>
          </a:p>
        </p:txBody>
      </p:sp>
    </p:spTree>
    <p:extLst>
      <p:ext uri="{BB962C8B-B14F-4D97-AF65-F5344CB8AC3E}">
        <p14:creationId xmlns:p14="http://schemas.microsoft.com/office/powerpoint/2010/main" val="10496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bwMode="auto">
          <a:xfrm>
            <a:off x="1192213" y="1250950"/>
            <a:ext cx="4497387" cy="337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a:ea typeface="ＭＳ Ｐゴシック" charset="-128"/>
              </a:rPr>
              <a:t>Appel</a:t>
            </a:r>
          </a:p>
          <a:p>
            <a:r>
              <a:rPr lang="fr-FR" altLang="fr-FR">
                <a:ea typeface="ＭＳ Ｐゴシック" charset="-128"/>
              </a:rPr>
              <a:t>Plan de classe à maintenir</a:t>
            </a:r>
          </a:p>
          <a:p>
            <a:r>
              <a:rPr lang="fr-FR" altLang="fr-FR">
                <a:ea typeface="ＭＳ Ｐゴシック" charset="-128"/>
              </a:rPr>
              <a:t>Emploi du temps</a:t>
            </a:r>
          </a:p>
        </p:txBody>
      </p:sp>
      <p:sp>
        <p:nvSpPr>
          <p:cNvPr id="36867"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Calibri" charset="0"/>
                <a:ea typeface="ＭＳ Ｐゴシック" charset="-128"/>
              </a:defRPr>
            </a:lvl1pPr>
            <a:lvl2pPr marL="783887" indent="-301495" eaLnBrk="0" hangingPunct="0">
              <a:defRPr sz="2500">
                <a:solidFill>
                  <a:schemeClr val="tx1"/>
                </a:solidFill>
                <a:latin typeface="Calibri" charset="0"/>
                <a:ea typeface="ＭＳ Ｐゴシック" charset="-128"/>
              </a:defRPr>
            </a:lvl2pPr>
            <a:lvl3pPr marL="1205979" indent="-241196" eaLnBrk="0" hangingPunct="0">
              <a:defRPr sz="2500">
                <a:solidFill>
                  <a:schemeClr val="tx1"/>
                </a:solidFill>
                <a:latin typeface="Calibri" charset="0"/>
                <a:ea typeface="ＭＳ Ｐゴシック" charset="-128"/>
              </a:defRPr>
            </a:lvl3pPr>
            <a:lvl4pPr marL="1688371" indent="-241196" eaLnBrk="0" hangingPunct="0">
              <a:defRPr sz="2500">
                <a:solidFill>
                  <a:schemeClr val="tx1"/>
                </a:solidFill>
                <a:latin typeface="Calibri" charset="0"/>
                <a:ea typeface="ＭＳ Ｐゴシック" charset="-128"/>
              </a:defRPr>
            </a:lvl4pPr>
            <a:lvl5pPr marL="2170763" indent="-241196" eaLnBrk="0" hangingPunct="0">
              <a:defRPr sz="2500">
                <a:solidFill>
                  <a:schemeClr val="tx1"/>
                </a:solidFill>
                <a:latin typeface="Calibri" charset="0"/>
                <a:ea typeface="ＭＳ Ｐゴシック" charset="-128"/>
              </a:defRPr>
            </a:lvl5pPr>
            <a:lvl6pPr marL="2653154" indent="-241196" defTabSz="482392" eaLnBrk="0" fontAlgn="base" hangingPunct="0">
              <a:spcBef>
                <a:spcPct val="0"/>
              </a:spcBef>
              <a:spcAft>
                <a:spcPct val="0"/>
              </a:spcAft>
              <a:defRPr sz="2500">
                <a:solidFill>
                  <a:schemeClr val="tx1"/>
                </a:solidFill>
                <a:latin typeface="Calibri" charset="0"/>
                <a:ea typeface="ＭＳ Ｐゴシック" charset="-128"/>
              </a:defRPr>
            </a:lvl6pPr>
            <a:lvl7pPr marL="3135546" indent="-241196" defTabSz="482392" eaLnBrk="0" fontAlgn="base" hangingPunct="0">
              <a:spcBef>
                <a:spcPct val="0"/>
              </a:spcBef>
              <a:spcAft>
                <a:spcPct val="0"/>
              </a:spcAft>
              <a:defRPr sz="2500">
                <a:solidFill>
                  <a:schemeClr val="tx1"/>
                </a:solidFill>
                <a:latin typeface="Calibri" charset="0"/>
                <a:ea typeface="ＭＳ Ｐゴシック" charset="-128"/>
              </a:defRPr>
            </a:lvl7pPr>
            <a:lvl8pPr marL="3617938" indent="-241196" defTabSz="482392" eaLnBrk="0" fontAlgn="base" hangingPunct="0">
              <a:spcBef>
                <a:spcPct val="0"/>
              </a:spcBef>
              <a:spcAft>
                <a:spcPct val="0"/>
              </a:spcAft>
              <a:defRPr sz="2500">
                <a:solidFill>
                  <a:schemeClr val="tx1"/>
                </a:solidFill>
                <a:latin typeface="Calibri" charset="0"/>
                <a:ea typeface="ＭＳ Ｐゴシック" charset="-128"/>
              </a:defRPr>
            </a:lvl8pPr>
            <a:lvl9pPr marL="4100330" indent="-241196" defTabSz="482392" eaLnBrk="0" fontAlgn="base" hangingPunct="0">
              <a:spcBef>
                <a:spcPct val="0"/>
              </a:spcBef>
              <a:spcAft>
                <a:spcPct val="0"/>
              </a:spcAft>
              <a:defRPr sz="2500">
                <a:solidFill>
                  <a:schemeClr val="tx1"/>
                </a:solidFill>
                <a:latin typeface="Calibri" charset="0"/>
                <a:ea typeface="ＭＳ Ｐゴシック" charset="-128"/>
              </a:defRPr>
            </a:lvl9pPr>
          </a:lstStyle>
          <a:p>
            <a:pPr eaLnBrk="1" hangingPunct="1"/>
            <a:fld id="{80C23A06-84B7-194B-8750-AEA9DFBDFDCD}" type="slidenum">
              <a:rPr lang="fr-FR" altLang="fr-FR" sz="1300"/>
              <a:pPr eaLnBrk="1" hangingPunct="1"/>
              <a:t>1</a:t>
            </a:fld>
            <a:endParaRPr lang="fr-FR" altLang="fr-FR" sz="1300"/>
          </a:p>
        </p:txBody>
      </p:sp>
    </p:spTree>
    <p:extLst>
      <p:ext uri="{BB962C8B-B14F-4D97-AF65-F5344CB8AC3E}">
        <p14:creationId xmlns:p14="http://schemas.microsoft.com/office/powerpoint/2010/main" val="24408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a:ln>
            <a:round/>
            <a:headEnd/>
            <a:tailEnd/>
          </a:ln>
        </p:spPr>
        <p:txBody>
          <a:bodyPr/>
          <a:lstStyle/>
          <a:p>
            <a:fld id="{1035A2A8-553A-4A13-A1F4-5F627D2B6060}" type="slidenum">
              <a:rPr lang="fr-FR">
                <a:ea typeface="Lucida Sans Unicode" pitchFamily="34" charset="0"/>
              </a:rPr>
              <a:pPr/>
              <a:t>7</a:t>
            </a:fld>
            <a:endParaRPr lang="fr-FR">
              <a:ea typeface="Lucida Sans Unicode" pitchFamily="34" charset="0"/>
            </a:endParaRPr>
          </a:p>
        </p:txBody>
      </p:sp>
      <p:sp>
        <p:nvSpPr>
          <p:cNvPr id="16387" name="Text Box 1"/>
          <p:cNvSpPr txBox="1">
            <a:spLocks noChangeArrowheads="1"/>
          </p:cNvSpPr>
          <p:nvPr/>
        </p:nvSpPr>
        <p:spPr bwMode="auto">
          <a:xfrm>
            <a:off x="956255" y="750255"/>
            <a:ext cx="4969305" cy="3751263"/>
          </a:xfrm>
          <a:prstGeom prst="rect">
            <a:avLst/>
          </a:prstGeom>
          <a:solidFill>
            <a:srgbClr val="FFFFFF"/>
          </a:solidFill>
          <a:ln w="9360" cap="sq">
            <a:solidFill>
              <a:srgbClr val="000000"/>
            </a:solidFill>
            <a:miter lim="800000"/>
            <a:headEnd/>
            <a:tailEnd/>
          </a:ln>
          <a:effectLst/>
        </p:spPr>
        <p:txBody>
          <a:bodyPr wrap="none" lIns="96478" tIns="48239" rIns="96478" bIns="48239" anchor="ctr"/>
          <a:lstStyle/>
          <a:p>
            <a:pPr eaLnBrk="1" hangingPunct="1">
              <a:buClr>
                <a:srgbClr val="000000"/>
              </a:buClr>
              <a:buSzPct val="100000"/>
              <a:buFont typeface="Times New Roman" pitchFamily="18" charset="0"/>
              <a:buNone/>
            </a:pPr>
            <a:endParaRPr lang="fr-FR"/>
          </a:p>
        </p:txBody>
      </p:sp>
      <p:sp>
        <p:nvSpPr>
          <p:cNvPr id="16388" name="Text Box 2"/>
          <p:cNvSpPr txBox="1">
            <a:spLocks noChangeArrowheads="1"/>
          </p:cNvSpPr>
          <p:nvPr/>
        </p:nvSpPr>
        <p:spPr bwMode="auto">
          <a:xfrm>
            <a:off x="687860" y="4751068"/>
            <a:ext cx="5499664" cy="4495118"/>
          </a:xfrm>
          <a:prstGeom prst="rect">
            <a:avLst/>
          </a:prstGeom>
          <a:solidFill>
            <a:srgbClr val="FFFFFF"/>
          </a:solidFill>
          <a:ln w="9360" cap="sq">
            <a:solidFill>
              <a:srgbClr val="000000"/>
            </a:solidFill>
            <a:miter lim="800000"/>
            <a:headEnd/>
            <a:tailEnd/>
          </a:ln>
          <a:effectLst/>
        </p:spPr>
        <p:txBody>
          <a:bodyPr wrap="none" lIns="96478" tIns="48239" rIns="96478" bIns="48239" anchor="ctr"/>
          <a:lstStyle/>
          <a:p>
            <a:pPr eaLnBrk="1" hangingPunct="1">
              <a:buClr>
                <a:srgbClr val="000000"/>
              </a:buClr>
              <a:buSzPct val="100000"/>
              <a:buFont typeface="Times New Roman" pitchFamily="18" charset="0"/>
              <a:buNone/>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ln>
            <a:round/>
            <a:headEnd/>
            <a:tailEnd/>
          </a:ln>
        </p:spPr>
        <p:txBody>
          <a:bodyPr/>
          <a:lstStyle/>
          <a:p>
            <a:fld id="{CAE641AC-9FD3-4117-BCB3-09E2EF792F5F}" type="slidenum">
              <a:rPr lang="fr-FR">
                <a:ea typeface="Lucida Sans Unicode" pitchFamily="34" charset="0"/>
              </a:rPr>
              <a:pPr/>
              <a:t>8</a:t>
            </a:fld>
            <a:endParaRPr lang="fr-FR">
              <a:ea typeface="Lucida Sans Unicode" pitchFamily="34" charset="0"/>
            </a:endParaRPr>
          </a:p>
        </p:txBody>
      </p:sp>
      <p:sp>
        <p:nvSpPr>
          <p:cNvPr id="20483" name="Rectangle 1"/>
          <p:cNvSpPr>
            <a:spLocks noGrp="1" noRot="1" noChangeAspect="1" noChangeArrowheads="1" noTextEdit="1"/>
          </p:cNvSpPr>
          <p:nvPr>
            <p:ph type="sldImg"/>
          </p:nvPr>
        </p:nvSpPr>
        <p:spPr>
          <a:xfrm>
            <a:off x="942975" y="750888"/>
            <a:ext cx="4997450" cy="3749675"/>
          </a:xfrm>
          <a:solidFill>
            <a:srgbClr val="FFFFFF"/>
          </a:solidFill>
          <a:ln/>
        </p:spPr>
      </p:sp>
      <p:sp>
        <p:nvSpPr>
          <p:cNvPr id="20484" name="Text Box 2"/>
          <p:cNvSpPr txBox="1">
            <a:spLocks noChangeArrowheads="1"/>
          </p:cNvSpPr>
          <p:nvPr/>
        </p:nvSpPr>
        <p:spPr bwMode="auto">
          <a:xfrm>
            <a:off x="687861" y="4751068"/>
            <a:ext cx="5506094" cy="4501517"/>
          </a:xfrm>
          <a:prstGeom prst="rect">
            <a:avLst/>
          </a:prstGeom>
          <a:noFill/>
          <a:ln w="9525">
            <a:noFill/>
            <a:round/>
            <a:headEnd/>
            <a:tailEnd/>
          </a:ln>
          <a:effectLst/>
        </p:spPr>
        <p:txBody>
          <a:bodyPr wrap="none" lIns="96478" tIns="48239" rIns="96478" bIns="48239" anchor="ctr"/>
          <a:lstStyle/>
          <a:p>
            <a:pPr eaLnBrk="1" hangingPunct="1">
              <a:buClr>
                <a:srgbClr val="000000"/>
              </a:buClr>
              <a:buSzPct val="100000"/>
              <a:buFont typeface="Times New Roman" pitchFamily="18" charset="0"/>
              <a:buNone/>
            </a:pPr>
            <a:endParaRPr lang="fr-FR"/>
          </a:p>
        </p:txBody>
      </p:sp>
      <p:sp>
        <p:nvSpPr>
          <p:cNvPr id="20485" name="Text Box 3"/>
          <p:cNvSpPr txBox="1">
            <a:spLocks noChangeArrowheads="1"/>
          </p:cNvSpPr>
          <p:nvPr/>
        </p:nvSpPr>
        <p:spPr bwMode="auto">
          <a:xfrm>
            <a:off x="3897338" y="9500537"/>
            <a:ext cx="2982869" cy="500701"/>
          </a:xfrm>
          <a:prstGeom prst="rect">
            <a:avLst/>
          </a:prstGeom>
          <a:noFill/>
          <a:ln w="9525">
            <a:noFill/>
            <a:round/>
            <a:headEnd/>
            <a:tailEnd/>
          </a:ln>
          <a:effectLst/>
        </p:spPr>
        <p:txBody>
          <a:bodyPr lIns="94959" tIns="49379" rIns="94959" bIns="49379" anchor="b"/>
          <a:lstStyle/>
          <a:p>
            <a:pPr algn="r">
              <a:buSzPct val="100000"/>
              <a:tabLst>
                <a:tab pos="0" algn="l"/>
                <a:tab pos="964783" algn="l"/>
                <a:tab pos="1929567" algn="l"/>
                <a:tab pos="2894350" algn="l"/>
                <a:tab pos="3859134" algn="l"/>
                <a:tab pos="4823917" algn="l"/>
                <a:tab pos="5788701" algn="l"/>
                <a:tab pos="6753484" algn="l"/>
                <a:tab pos="7718268" algn="l"/>
                <a:tab pos="8683051" algn="l"/>
                <a:tab pos="9647834" algn="l"/>
                <a:tab pos="10612618" algn="l"/>
              </a:tabLst>
            </a:pPr>
            <a:fld id="{365A15B3-72D9-4304-B74B-FF6E8F9978F3}" type="slidenum">
              <a:rPr lang="fr-FR" sz="1300">
                <a:solidFill>
                  <a:srgbClr val="000000"/>
                </a:solidFill>
                <a:latin typeface="Calibri" pitchFamily="34" charset="0"/>
              </a:rPr>
              <a:pPr algn="r">
                <a:buSzPct val="100000"/>
                <a:tabLst>
                  <a:tab pos="0" algn="l"/>
                  <a:tab pos="964783" algn="l"/>
                  <a:tab pos="1929567" algn="l"/>
                  <a:tab pos="2894350" algn="l"/>
                  <a:tab pos="3859134" algn="l"/>
                  <a:tab pos="4823917" algn="l"/>
                  <a:tab pos="5788701" algn="l"/>
                  <a:tab pos="6753484" algn="l"/>
                  <a:tab pos="7718268" algn="l"/>
                  <a:tab pos="8683051" algn="l"/>
                  <a:tab pos="9647834" algn="l"/>
                  <a:tab pos="10612618" algn="l"/>
                </a:tabLst>
              </a:pPr>
              <a:t>8</a:t>
            </a:fld>
            <a:endParaRPr lang="fr-FR" sz="130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64783" eaLnBrk="0" fontAlgn="base" hangingPunct="0">
              <a:spcBef>
                <a:spcPct val="30000"/>
              </a:spcBef>
              <a:spcAft>
                <a:spcPct val="0"/>
              </a:spcAft>
              <a:defRPr/>
            </a:pPr>
            <a:r>
              <a:rPr lang="fr-FR" dirty="0"/>
              <a:t>À noter : les 4 objectifs du premier domaine du socle commun, présentés ici, devront être maitrisés</a:t>
            </a:r>
            <a:r>
              <a:rPr lang="fr-FR" baseline="0" dirty="0"/>
              <a:t> chacun, contrairement aux objectifs des autres domaines. L’évaluation des niveaux atteints dans la maitrise des divers éléments du socle commun portera sur les quatre objectifs du domaine 1 et sur les quatre autres domaines, envisagés chacun globalement.</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10</a:t>
            </a:fld>
            <a:endParaRPr lang="fr-FR"/>
          </a:p>
        </p:txBody>
      </p:sp>
    </p:spTree>
    <p:extLst>
      <p:ext uri="{BB962C8B-B14F-4D97-AF65-F5344CB8AC3E}">
        <p14:creationId xmlns:p14="http://schemas.microsoft.com/office/powerpoint/2010/main" val="1509804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Cliquez et modifiez le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42184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55455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082288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2103767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34051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94215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Cliquez et modifiez le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8237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47802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Cliquez et modifiez le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30629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15311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44599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Cliquez et modifiez le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91708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Cliquez et modifiez le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249E9E-E871-1E4C-9470-50ADC3E3C2C7}" type="datetimeFigureOut">
              <a:rPr lang="fr-FR" smtClean="0"/>
              <a:pPr/>
              <a:t>29/09/2022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E1B8ED-667E-5C4B-8AA7-A2CF05829773}" type="slidenum">
              <a:rPr lang="fr-FR" smtClean="0"/>
              <a:pPr/>
              <a:t>‹N°›</a:t>
            </a:fld>
            <a:endParaRPr lang="fr-FR"/>
          </a:p>
        </p:txBody>
      </p:sp>
    </p:spTree>
    <p:extLst>
      <p:ext uri="{BB962C8B-B14F-4D97-AF65-F5344CB8AC3E}">
        <p14:creationId xmlns:p14="http://schemas.microsoft.com/office/powerpoint/2010/main" val="171416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49E9E-E871-1E4C-9470-50ADC3E3C2C7}" type="datetimeFigureOut">
              <a:rPr lang="fr-FR" smtClean="0"/>
              <a:pPr/>
              <a:t>29/09/2022</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1B8ED-667E-5C4B-8AA7-A2CF05829773}" type="slidenum">
              <a:rPr lang="fr-FR" smtClean="0"/>
              <a:pPr/>
              <a:t>‹N°›</a:t>
            </a:fld>
            <a:endParaRPr lang="fr-FR"/>
          </a:p>
        </p:txBody>
      </p:sp>
    </p:spTree>
    <p:extLst>
      <p:ext uri="{BB962C8B-B14F-4D97-AF65-F5344CB8AC3E}">
        <p14:creationId xmlns:p14="http://schemas.microsoft.com/office/powerpoint/2010/main" val="2063110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iplomeo.com/actualite-zup_de_c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onisep.f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Image 1" descr="college charco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384648" cy="490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131762" y="4763127"/>
            <a:ext cx="8880475" cy="1600200"/>
          </a:xfrm>
        </p:spPr>
        <p:txBody>
          <a:bodyPr>
            <a:normAutofit fontScale="90000"/>
          </a:bodyPr>
          <a:lstStyle/>
          <a:p>
            <a:pPr algn="ctr"/>
            <a:r>
              <a:rPr lang="fr-FR" altLang="fr-FR" sz="5300" b="1" dirty="0">
                <a:solidFill>
                  <a:srgbClr val="00B050"/>
                </a:solidFill>
                <a:latin typeface="Lucida Handwriting" charset="0"/>
                <a:ea typeface="ＭＳ Ｐゴシック" charset="-128"/>
              </a:rPr>
              <a:t/>
            </a:r>
            <a:br>
              <a:rPr lang="fr-FR" altLang="fr-FR" sz="5300" b="1" dirty="0">
                <a:solidFill>
                  <a:srgbClr val="00B050"/>
                </a:solidFill>
                <a:latin typeface="Lucida Handwriting" charset="0"/>
                <a:ea typeface="ＭＳ Ｐゴシック" charset="-128"/>
              </a:rPr>
            </a:br>
            <a:r>
              <a:rPr lang="fr-FR" altLang="fr-FR" sz="5300" b="1" dirty="0">
                <a:solidFill>
                  <a:srgbClr val="00B050"/>
                </a:solidFill>
                <a:latin typeface="Lucida Handwriting" charset="0"/>
                <a:ea typeface="ＭＳ Ｐゴシック" charset="-128"/>
              </a:rPr>
              <a:t/>
            </a:r>
            <a:br>
              <a:rPr lang="fr-FR" altLang="fr-FR" sz="5300" b="1" dirty="0">
                <a:solidFill>
                  <a:srgbClr val="00B050"/>
                </a:solidFill>
                <a:latin typeface="Lucida Handwriting" charset="0"/>
                <a:ea typeface="ＭＳ Ｐゴシック" charset="-128"/>
              </a:rPr>
            </a:br>
            <a:r>
              <a:rPr lang="fr-FR" altLang="fr-FR" sz="5300" b="1" dirty="0">
                <a:solidFill>
                  <a:srgbClr val="00B050"/>
                </a:solidFill>
                <a:latin typeface="Lucida Handwriting" charset="0"/>
                <a:ea typeface="ＭＳ Ｐゴシック" charset="-128"/>
              </a:rPr>
              <a:t>Bienvenue  au </a:t>
            </a:r>
            <a:br>
              <a:rPr lang="fr-FR" altLang="fr-FR" sz="5300" b="1" dirty="0">
                <a:solidFill>
                  <a:srgbClr val="00B050"/>
                </a:solidFill>
                <a:latin typeface="Lucida Handwriting" charset="0"/>
                <a:ea typeface="ＭＳ Ｐゴシック" charset="-128"/>
              </a:rPr>
            </a:br>
            <a:r>
              <a:rPr lang="fr-FR" altLang="fr-FR" sz="5300" b="1" dirty="0">
                <a:solidFill>
                  <a:srgbClr val="00B050"/>
                </a:solidFill>
                <a:latin typeface="Lucida Handwriting" charset="0"/>
                <a:ea typeface="ＭＳ Ｐゴシック" charset="-128"/>
              </a:rPr>
              <a:t>Collège Jean Charcot</a:t>
            </a:r>
            <a:r>
              <a:rPr lang="en-US" altLang="fr-FR" sz="4000" b="1" dirty="0">
                <a:solidFill>
                  <a:srgbClr val="00B050"/>
                </a:solidFill>
                <a:ea typeface="ＭＳ Ｐゴシック" charset="-128"/>
              </a:rPr>
              <a:t/>
            </a:r>
            <a:br>
              <a:rPr lang="en-US" altLang="fr-FR" sz="4000" b="1" dirty="0">
                <a:solidFill>
                  <a:srgbClr val="00B050"/>
                </a:solidFill>
                <a:ea typeface="ＭＳ Ｐゴシック" charset="-128"/>
              </a:rPr>
            </a:br>
            <a:r>
              <a:rPr lang="fr-FR" altLang="fr-FR" sz="4000" dirty="0">
                <a:latin typeface="Lucida Handwriting" charset="0"/>
                <a:ea typeface="ＭＳ Ｐゴシック" charset="-128"/>
              </a:rPr>
              <a:t/>
            </a:r>
            <a:br>
              <a:rPr lang="fr-FR" altLang="fr-FR" sz="4000" dirty="0">
                <a:latin typeface="Lucida Handwriting" charset="0"/>
                <a:ea typeface="ＭＳ Ｐゴシック" charset="-128"/>
              </a:rPr>
            </a:br>
            <a:endParaRPr lang="en-US" altLang="fr-FR" sz="5300" b="1" dirty="0">
              <a:solidFill>
                <a:srgbClr val="00B050"/>
              </a:solidFill>
              <a:ea typeface="ＭＳ Ｐゴシック" charset="-128"/>
            </a:endParaRPr>
          </a:p>
        </p:txBody>
      </p:sp>
    </p:spTree>
    <p:extLst>
      <p:ext uri="{BB962C8B-B14F-4D97-AF65-F5344CB8AC3E}">
        <p14:creationId xmlns:p14="http://schemas.microsoft.com/office/powerpoint/2010/main" val="112837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4339"/>
                                        </p:tgtEl>
                                      </p:cBhvr>
                                    </p:animEffect>
                                    <p:set>
                                      <p:cBhvr>
                                        <p:cTn id="7" dur="1" fill="hold">
                                          <p:stCondLst>
                                            <p:cond delay="4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bwMode="auto">
          <a:xfrm>
            <a:off x="1416110" y="2595329"/>
            <a:ext cx="2600796" cy="2421734"/>
          </a:xfrm>
          <a:prstGeom prst="ellipse">
            <a:avLst/>
          </a:prstGeom>
          <a:gradFill flip="none" rotWithShape="1">
            <a:gsLst>
              <a:gs pos="0">
                <a:schemeClr val="bg1">
                  <a:lumMod val="95000"/>
                </a:schemeClr>
              </a:gs>
              <a:gs pos="50000">
                <a:schemeClr val="bg1">
                  <a:lumMod val="95000"/>
                </a:schemeClr>
              </a:gs>
              <a:gs pos="100000">
                <a:schemeClr val="bg1">
                  <a:lumMod val="85000"/>
                </a:schemeClr>
              </a:gs>
            </a:gsLst>
            <a:path path="circle">
              <a:fillToRect l="100000" t="100000"/>
            </a:path>
            <a:tileRect r="-100000" b="-100000"/>
          </a:gra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a:ln>
                <a:noFill/>
              </a:ln>
              <a:solidFill>
                <a:schemeClr val="tx1"/>
              </a:solidFill>
              <a:effectLst/>
              <a:latin typeface="Arial" pitchFamily="34" charset="0"/>
            </a:endParaRPr>
          </a:p>
        </p:txBody>
      </p:sp>
      <p:sp>
        <p:nvSpPr>
          <p:cNvPr id="23553" name="Rectangle 14"/>
          <p:cNvSpPr>
            <a:spLocks noGrp="1"/>
          </p:cNvSpPr>
          <p:nvPr>
            <p:ph type="title"/>
          </p:nvPr>
        </p:nvSpPr>
        <p:spPr>
          <a:xfrm>
            <a:off x="0" y="0"/>
            <a:ext cx="9150370" cy="1325563"/>
          </a:xfrm>
        </p:spPr>
        <p:txBody>
          <a:bodyPr>
            <a:normAutofit/>
          </a:bodyPr>
          <a:lstStyle/>
          <a:p>
            <a:pPr algn="ctr"/>
            <a:r>
              <a:rPr lang="fr-FR" sz="3600" dirty="0">
                <a:solidFill>
                  <a:srgbClr val="0070C0"/>
                </a:solidFill>
                <a:latin typeface="Comic Sans MS" pitchFamily="66" charset="0"/>
              </a:rPr>
              <a:t>Le socle commun</a:t>
            </a:r>
          </a:p>
        </p:txBody>
      </p:sp>
      <p:sp>
        <p:nvSpPr>
          <p:cNvPr id="28704" name="AutoShape 32"/>
          <p:cNvSpPr>
            <a:spLocks noChangeArrowheads="1"/>
          </p:cNvSpPr>
          <p:nvPr/>
        </p:nvSpPr>
        <p:spPr bwMode="auto">
          <a:xfrm>
            <a:off x="2905656" y="4148840"/>
            <a:ext cx="2222500" cy="895350"/>
          </a:xfrm>
          <a:prstGeom prst="roundRect">
            <a:avLst>
              <a:gd name="adj" fmla="val 16667"/>
            </a:avLst>
          </a:prstGeom>
          <a:solidFill>
            <a:srgbClr val="0094C8"/>
          </a:solidFill>
          <a:ln w="9525">
            <a:noFill/>
            <a:round/>
            <a:headEnd/>
            <a:tailEnd/>
          </a:ln>
        </p:spPr>
        <p:txBody>
          <a:bodyPr anchor="ctr"/>
          <a:lstStyle/>
          <a:p>
            <a:pPr algn="ctr"/>
            <a:r>
              <a:rPr lang="fr-FR" sz="1600" b="1" dirty="0">
                <a:solidFill>
                  <a:srgbClr val="FFFFFF"/>
                </a:solidFill>
                <a:latin typeface="Calibri" pitchFamily="34" charset="0"/>
              </a:rPr>
              <a:t>4. Les systèmes naturels et les systèmes techniques</a:t>
            </a:r>
          </a:p>
        </p:txBody>
      </p:sp>
      <p:sp>
        <p:nvSpPr>
          <p:cNvPr id="28705" name="AutoShape 33"/>
          <p:cNvSpPr>
            <a:spLocks noChangeArrowheads="1"/>
          </p:cNvSpPr>
          <p:nvPr/>
        </p:nvSpPr>
        <p:spPr bwMode="auto">
          <a:xfrm>
            <a:off x="343578" y="4476384"/>
            <a:ext cx="2376487" cy="809625"/>
          </a:xfrm>
          <a:prstGeom prst="roundRect">
            <a:avLst>
              <a:gd name="adj" fmla="val 16667"/>
            </a:avLst>
          </a:prstGeom>
          <a:solidFill>
            <a:srgbClr val="7B418E"/>
          </a:solidFill>
          <a:ln w="9525">
            <a:noFill/>
            <a:round/>
            <a:headEnd/>
            <a:tailEnd/>
          </a:ln>
        </p:spPr>
        <p:txBody>
          <a:bodyPr anchor="ctr"/>
          <a:lstStyle/>
          <a:p>
            <a:pPr algn="ctr"/>
            <a:r>
              <a:rPr lang="fr-FR" sz="1600" b="1" dirty="0">
                <a:solidFill>
                  <a:srgbClr val="FFFFFF"/>
                </a:solidFill>
                <a:latin typeface="Calibri" pitchFamily="34" charset="0"/>
              </a:rPr>
              <a:t>3. La formation de la personne et du citoyen</a:t>
            </a:r>
            <a:endParaRPr lang="fr-FR" sz="1600" i="1" dirty="0">
              <a:solidFill>
                <a:srgbClr val="000000"/>
              </a:solidFill>
              <a:latin typeface="Calibri" pitchFamily="34" charset="0"/>
            </a:endParaRPr>
          </a:p>
        </p:txBody>
      </p:sp>
      <p:sp>
        <p:nvSpPr>
          <p:cNvPr id="28706" name="AutoShape 34"/>
          <p:cNvSpPr>
            <a:spLocks noChangeArrowheads="1"/>
          </p:cNvSpPr>
          <p:nvPr/>
        </p:nvSpPr>
        <p:spPr bwMode="auto">
          <a:xfrm>
            <a:off x="126203" y="3171591"/>
            <a:ext cx="2270125" cy="790575"/>
          </a:xfrm>
          <a:prstGeom prst="roundRect">
            <a:avLst>
              <a:gd name="adj" fmla="val 16667"/>
            </a:avLst>
          </a:prstGeom>
          <a:solidFill>
            <a:srgbClr val="CB8459"/>
          </a:solidFill>
          <a:ln w="9525">
            <a:noFill/>
            <a:round/>
            <a:headEnd/>
            <a:tailEnd/>
          </a:ln>
        </p:spPr>
        <p:txBody>
          <a:bodyPr anchor="ctr"/>
          <a:lstStyle/>
          <a:p>
            <a:pPr algn="ctr"/>
            <a:r>
              <a:rPr lang="fr-FR" sz="1600" b="1" dirty="0">
                <a:solidFill>
                  <a:srgbClr val="FFFFFF"/>
                </a:solidFill>
                <a:latin typeface="Calibri" pitchFamily="34" charset="0"/>
              </a:rPr>
              <a:t>2. Les méthodes et outils pour apprendre</a:t>
            </a:r>
          </a:p>
        </p:txBody>
      </p:sp>
      <p:sp>
        <p:nvSpPr>
          <p:cNvPr id="28708" name="AutoShape 36"/>
          <p:cNvSpPr>
            <a:spLocks noChangeArrowheads="1"/>
          </p:cNvSpPr>
          <p:nvPr/>
        </p:nvSpPr>
        <p:spPr bwMode="auto">
          <a:xfrm>
            <a:off x="3055640" y="2784703"/>
            <a:ext cx="2374900" cy="971550"/>
          </a:xfrm>
          <a:prstGeom prst="roundRect">
            <a:avLst>
              <a:gd name="adj" fmla="val 16667"/>
            </a:avLst>
          </a:prstGeom>
          <a:solidFill>
            <a:srgbClr val="FDA403"/>
          </a:solidFill>
          <a:ln w="9525">
            <a:noFill/>
            <a:round/>
            <a:headEnd/>
            <a:tailEnd/>
          </a:ln>
        </p:spPr>
        <p:txBody>
          <a:bodyPr anchor="ctr"/>
          <a:lstStyle/>
          <a:p>
            <a:pPr algn="ctr"/>
            <a:r>
              <a:rPr lang="fr-FR" sz="1600" b="1" dirty="0">
                <a:solidFill>
                  <a:srgbClr val="FFFFFF"/>
                </a:solidFill>
                <a:latin typeface="Calibri" pitchFamily="34" charset="0"/>
              </a:rPr>
              <a:t>5. Les représentations du monde et </a:t>
            </a:r>
            <a:br>
              <a:rPr lang="fr-FR" sz="1600" b="1" dirty="0">
                <a:solidFill>
                  <a:srgbClr val="FFFFFF"/>
                </a:solidFill>
                <a:latin typeface="Calibri" pitchFamily="34" charset="0"/>
              </a:rPr>
            </a:br>
            <a:r>
              <a:rPr lang="fr-FR" sz="1600" b="1" dirty="0">
                <a:solidFill>
                  <a:srgbClr val="FFFFFF"/>
                </a:solidFill>
                <a:latin typeface="Calibri" pitchFamily="34" charset="0"/>
              </a:rPr>
              <a:t>l’activité humaine</a:t>
            </a:r>
            <a:endParaRPr lang="fr-FR" sz="1600" i="1" dirty="0">
              <a:solidFill>
                <a:srgbClr val="000000"/>
              </a:solidFill>
              <a:latin typeface="Calibri" pitchFamily="34" charset="0"/>
            </a:endParaRPr>
          </a:p>
        </p:txBody>
      </p:sp>
      <p:sp>
        <p:nvSpPr>
          <p:cNvPr id="28710" name="AutoShape 38"/>
          <p:cNvSpPr>
            <a:spLocks noChangeArrowheads="1"/>
          </p:cNvSpPr>
          <p:nvPr/>
        </p:nvSpPr>
        <p:spPr bwMode="auto">
          <a:xfrm>
            <a:off x="770333" y="1981348"/>
            <a:ext cx="2105025" cy="863600"/>
          </a:xfrm>
          <a:prstGeom prst="roundRect">
            <a:avLst>
              <a:gd name="adj" fmla="val 16667"/>
            </a:avLst>
          </a:prstGeom>
          <a:solidFill>
            <a:srgbClr val="00B050"/>
          </a:solidFill>
          <a:ln w="9525">
            <a:noFill/>
            <a:round/>
            <a:headEnd/>
            <a:tailEnd/>
          </a:ln>
        </p:spPr>
        <p:txBody>
          <a:bodyPr anchor="ctr"/>
          <a:lstStyle/>
          <a:p>
            <a:pPr algn="ctr"/>
            <a:r>
              <a:rPr lang="fr-FR" sz="1600" b="1" dirty="0">
                <a:solidFill>
                  <a:srgbClr val="FFFFFF"/>
                </a:solidFill>
                <a:latin typeface="Calibri" pitchFamily="34" charset="0"/>
              </a:rPr>
              <a:t>1. Les langages pour penser et communiquer</a:t>
            </a:r>
            <a:endParaRPr lang="fr-FR" sz="1600" i="1" dirty="0">
              <a:solidFill>
                <a:srgbClr val="000000"/>
              </a:solidFill>
              <a:latin typeface="Calibri" pitchFamily="34" charset="0"/>
            </a:endParaRPr>
          </a:p>
        </p:txBody>
      </p:sp>
      <p:sp>
        <p:nvSpPr>
          <p:cNvPr id="28720" name="Text Box 48"/>
          <p:cNvSpPr txBox="1">
            <a:spLocks noChangeArrowheads="1"/>
          </p:cNvSpPr>
          <p:nvPr/>
        </p:nvSpPr>
        <p:spPr bwMode="auto">
          <a:xfrm>
            <a:off x="661988" y="1308272"/>
            <a:ext cx="3946525" cy="400110"/>
          </a:xfrm>
          <a:prstGeom prst="rect">
            <a:avLst/>
          </a:prstGeom>
          <a:noFill/>
          <a:ln>
            <a:noFill/>
          </a:ln>
          <a:effectLst/>
        </p:spPr>
        <p:txBody>
          <a:bodyPr>
            <a:spAutoFit/>
          </a:bodyPr>
          <a:lstStyle/>
          <a:p>
            <a:pPr marL="342900" indent="-342900">
              <a:spcBef>
                <a:spcPct val="50000"/>
              </a:spcBef>
              <a:buFont typeface="Wingdings" pitchFamily="2" charset="2"/>
              <a:buChar char="Ø"/>
              <a:defRPr/>
            </a:pPr>
            <a:r>
              <a:rPr lang="fr-FR" sz="2000" b="1" dirty="0">
                <a:solidFill>
                  <a:schemeClr val="accent6">
                    <a:lumMod val="75000"/>
                  </a:schemeClr>
                </a:solidFill>
                <a:latin typeface="+mn-lt"/>
                <a:ea typeface="+mn-ea"/>
                <a:cs typeface="+mn-cs"/>
              </a:rPr>
              <a:t>5 </a:t>
            </a:r>
            <a:r>
              <a:rPr lang="fr-FR" sz="2000" b="1" dirty="0">
                <a:solidFill>
                  <a:srgbClr val="7030A0"/>
                </a:solidFill>
                <a:latin typeface="+mn-lt"/>
                <a:ea typeface="+mn-ea"/>
                <a:cs typeface="+mn-cs"/>
              </a:rPr>
              <a:t>domaines</a:t>
            </a:r>
            <a:r>
              <a:rPr lang="fr-FR" sz="2000" b="1" dirty="0">
                <a:solidFill>
                  <a:schemeClr val="accent6">
                    <a:lumMod val="75000"/>
                  </a:schemeClr>
                </a:solidFill>
                <a:latin typeface="+mn-lt"/>
                <a:ea typeface="+mn-ea"/>
                <a:cs typeface="+mn-cs"/>
              </a:rPr>
              <a:t> de formation</a:t>
            </a:r>
          </a:p>
        </p:txBody>
      </p:sp>
      <p:sp>
        <p:nvSpPr>
          <p:cNvPr id="21" name="Rectangle 20"/>
          <p:cNvSpPr/>
          <p:nvPr/>
        </p:nvSpPr>
        <p:spPr>
          <a:xfrm>
            <a:off x="4644008" y="1308272"/>
            <a:ext cx="4506362" cy="400110"/>
          </a:xfrm>
          <a:prstGeom prst="rect">
            <a:avLst/>
          </a:prstGeom>
        </p:spPr>
        <p:txBody>
          <a:bodyPr wrap="none">
            <a:spAutoFit/>
          </a:bodyPr>
          <a:lstStyle/>
          <a:p>
            <a:pPr marL="342900" indent="-342900">
              <a:spcBef>
                <a:spcPct val="50000"/>
              </a:spcBef>
              <a:buFont typeface="Wingdings" pitchFamily="2" charset="2"/>
              <a:buChar char="Ø"/>
              <a:defRPr/>
            </a:pPr>
            <a:r>
              <a:rPr lang="fr-FR" sz="2000" b="1" dirty="0">
                <a:solidFill>
                  <a:schemeClr val="accent6">
                    <a:lumMod val="75000"/>
                  </a:schemeClr>
                </a:solidFill>
                <a:latin typeface="+mn-lt"/>
                <a:ea typeface="+mn-ea"/>
                <a:cs typeface="+mn-cs"/>
              </a:rPr>
              <a:t>Des </a:t>
            </a:r>
            <a:r>
              <a:rPr lang="fr-FR" sz="2000" b="1" dirty="0">
                <a:solidFill>
                  <a:srgbClr val="7030A0"/>
                </a:solidFill>
                <a:latin typeface="+mn-lt"/>
                <a:ea typeface="+mn-ea"/>
                <a:cs typeface="+mn-cs"/>
              </a:rPr>
              <a:t>objectifs</a:t>
            </a:r>
            <a:r>
              <a:rPr lang="fr-FR" sz="2000" b="1" dirty="0">
                <a:solidFill>
                  <a:schemeClr val="accent6">
                    <a:lumMod val="75000"/>
                  </a:schemeClr>
                </a:solidFill>
                <a:latin typeface="+mn-lt"/>
                <a:ea typeface="+mn-ea"/>
                <a:cs typeface="+mn-cs"/>
              </a:rPr>
              <a:t> dans chacun d’eux</a:t>
            </a:r>
          </a:p>
        </p:txBody>
      </p:sp>
      <p:sp>
        <p:nvSpPr>
          <p:cNvPr id="40" name="AutoShape 34"/>
          <p:cNvSpPr>
            <a:spLocks noChangeArrowheads="1"/>
          </p:cNvSpPr>
          <p:nvPr/>
        </p:nvSpPr>
        <p:spPr bwMode="auto">
          <a:xfrm>
            <a:off x="6132746" y="1776703"/>
            <a:ext cx="2880000" cy="1008000"/>
          </a:xfrm>
          <a:prstGeom prst="roundRect">
            <a:avLst>
              <a:gd name="adj" fmla="val 16667"/>
            </a:avLst>
          </a:prstGeom>
          <a:noFill/>
          <a:ln w="28575">
            <a:solidFill>
              <a:srgbClr val="00A048"/>
            </a:solidFill>
            <a:round/>
            <a:headEnd/>
            <a:tailEnd/>
          </a:ln>
        </p:spPr>
        <p:txBody>
          <a:bodyPr anchor="ctr">
            <a:spAutoFit/>
          </a:bodyPr>
          <a:lstStyle/>
          <a:p>
            <a:pPr algn="ctr"/>
            <a:r>
              <a:rPr lang="fr-FR" sz="1600" b="1" dirty="0">
                <a:solidFill>
                  <a:srgbClr val="00B050"/>
                </a:solidFill>
                <a:latin typeface="Calibri" pitchFamily="34" charset="0"/>
              </a:rPr>
              <a:t>Comprendre, s’exprimer</a:t>
            </a:r>
            <a:br>
              <a:rPr lang="fr-FR" sz="1600" b="1" dirty="0">
                <a:solidFill>
                  <a:srgbClr val="00B050"/>
                </a:solidFill>
                <a:latin typeface="Calibri" pitchFamily="34" charset="0"/>
              </a:rPr>
            </a:br>
            <a:r>
              <a:rPr lang="fr-FR" sz="1600" b="1" dirty="0">
                <a:solidFill>
                  <a:srgbClr val="00B050"/>
                </a:solidFill>
                <a:latin typeface="Calibri" pitchFamily="34" charset="0"/>
              </a:rPr>
              <a:t>en utilisant la langue française à l’oral et à l’écrit</a:t>
            </a:r>
          </a:p>
        </p:txBody>
      </p:sp>
      <p:sp>
        <p:nvSpPr>
          <p:cNvPr id="41" name="AutoShape 34"/>
          <p:cNvSpPr>
            <a:spLocks noChangeArrowheads="1"/>
          </p:cNvSpPr>
          <p:nvPr/>
        </p:nvSpPr>
        <p:spPr bwMode="auto">
          <a:xfrm>
            <a:off x="6132746" y="2880863"/>
            <a:ext cx="2880000" cy="919401"/>
          </a:xfrm>
          <a:prstGeom prst="roundRect">
            <a:avLst>
              <a:gd name="adj" fmla="val 16667"/>
            </a:avLst>
          </a:prstGeom>
          <a:noFill/>
          <a:ln w="28575">
            <a:solidFill>
              <a:srgbClr val="00AA4D"/>
            </a:solidFill>
            <a:round/>
            <a:headEnd/>
            <a:tailEnd/>
          </a:ln>
        </p:spPr>
        <p:txBody>
          <a:bodyPr anchor="ctr">
            <a:spAutoFit/>
          </a:bodyPr>
          <a:lstStyle/>
          <a:p>
            <a:pPr algn="ctr"/>
            <a:r>
              <a:rPr lang="fr-FR" sz="1600" b="1" dirty="0">
                <a:solidFill>
                  <a:srgbClr val="00B050"/>
                </a:solidFill>
                <a:latin typeface="Calibri" pitchFamily="34" charset="0"/>
              </a:rPr>
              <a:t>Comprendre, s’exprimer en utilisant une langue étrangère</a:t>
            </a:r>
          </a:p>
          <a:p>
            <a:pPr algn="ctr"/>
            <a:endParaRPr lang="fr-FR" sz="1600" b="1" dirty="0">
              <a:solidFill>
                <a:srgbClr val="00B050"/>
              </a:solidFill>
              <a:latin typeface="Calibri" pitchFamily="34" charset="0"/>
            </a:endParaRPr>
          </a:p>
        </p:txBody>
      </p:sp>
      <p:sp>
        <p:nvSpPr>
          <p:cNvPr id="42" name="AutoShape 34"/>
          <p:cNvSpPr>
            <a:spLocks noChangeArrowheads="1"/>
          </p:cNvSpPr>
          <p:nvPr/>
        </p:nvSpPr>
        <p:spPr bwMode="auto">
          <a:xfrm>
            <a:off x="6132746" y="3985023"/>
            <a:ext cx="2880000" cy="1008000"/>
          </a:xfrm>
          <a:prstGeom prst="roundRect">
            <a:avLst>
              <a:gd name="adj" fmla="val 16667"/>
            </a:avLst>
          </a:prstGeom>
          <a:noFill/>
          <a:ln w="28575">
            <a:solidFill>
              <a:srgbClr val="00B052"/>
            </a:solidFill>
            <a:round/>
            <a:headEnd/>
            <a:tailEnd/>
          </a:ln>
        </p:spPr>
        <p:txBody>
          <a:bodyPr anchor="ctr">
            <a:spAutoFit/>
          </a:bodyPr>
          <a:lstStyle/>
          <a:p>
            <a:pPr algn="ctr"/>
            <a:r>
              <a:rPr lang="fr-FR" sz="1600" b="1" dirty="0">
                <a:solidFill>
                  <a:srgbClr val="00B050"/>
                </a:solidFill>
                <a:latin typeface="Calibri" pitchFamily="34" charset="0"/>
              </a:rPr>
              <a:t>Comprendre, s’exprimer</a:t>
            </a:r>
            <a:br>
              <a:rPr lang="fr-FR" sz="1600" b="1" dirty="0">
                <a:solidFill>
                  <a:srgbClr val="00B050"/>
                </a:solidFill>
                <a:latin typeface="Calibri" pitchFamily="34" charset="0"/>
              </a:rPr>
            </a:br>
            <a:r>
              <a:rPr lang="fr-FR" sz="1600" b="1" dirty="0">
                <a:solidFill>
                  <a:srgbClr val="00B050"/>
                </a:solidFill>
                <a:latin typeface="Calibri" pitchFamily="34" charset="0"/>
              </a:rPr>
              <a:t>en utilisant les langages mathématiques, scientifiques et informatiques</a:t>
            </a:r>
          </a:p>
        </p:txBody>
      </p:sp>
      <p:sp>
        <p:nvSpPr>
          <p:cNvPr id="43" name="AutoShape 34"/>
          <p:cNvSpPr>
            <a:spLocks noChangeArrowheads="1"/>
          </p:cNvSpPr>
          <p:nvPr/>
        </p:nvSpPr>
        <p:spPr bwMode="auto">
          <a:xfrm>
            <a:off x="6132746" y="5089183"/>
            <a:ext cx="2880000" cy="1008000"/>
          </a:xfrm>
          <a:prstGeom prst="roundRect">
            <a:avLst>
              <a:gd name="adj" fmla="val 16667"/>
            </a:avLst>
          </a:prstGeom>
          <a:noFill/>
          <a:ln w="28575">
            <a:solidFill>
              <a:srgbClr val="00BE56"/>
            </a:solidFill>
            <a:round/>
            <a:headEnd/>
            <a:tailEnd/>
          </a:ln>
        </p:spPr>
        <p:txBody>
          <a:bodyPr anchor="ctr">
            <a:spAutoFit/>
          </a:bodyPr>
          <a:lstStyle/>
          <a:p>
            <a:pPr algn="ctr"/>
            <a:r>
              <a:rPr lang="fr-FR" sz="1600" b="1" dirty="0">
                <a:solidFill>
                  <a:srgbClr val="00B050"/>
                </a:solidFill>
                <a:latin typeface="Calibri" pitchFamily="34" charset="0"/>
              </a:rPr>
              <a:t>Comprendre, s’exprimer</a:t>
            </a:r>
            <a:br>
              <a:rPr lang="fr-FR" sz="1600" b="1" dirty="0">
                <a:solidFill>
                  <a:srgbClr val="00B050"/>
                </a:solidFill>
                <a:latin typeface="Calibri" pitchFamily="34" charset="0"/>
              </a:rPr>
            </a:br>
            <a:r>
              <a:rPr lang="fr-FR" sz="1600" b="1" dirty="0">
                <a:solidFill>
                  <a:srgbClr val="00B050"/>
                </a:solidFill>
                <a:latin typeface="Calibri" pitchFamily="34" charset="0"/>
              </a:rPr>
              <a:t>en utilisant les langages</a:t>
            </a:r>
            <a:br>
              <a:rPr lang="fr-FR" sz="1600" b="1" dirty="0">
                <a:solidFill>
                  <a:srgbClr val="00B050"/>
                </a:solidFill>
                <a:latin typeface="Calibri" pitchFamily="34" charset="0"/>
              </a:rPr>
            </a:br>
            <a:r>
              <a:rPr lang="fr-FR" sz="1600" b="1" dirty="0">
                <a:solidFill>
                  <a:srgbClr val="00B050"/>
                </a:solidFill>
                <a:latin typeface="Calibri" pitchFamily="34" charset="0"/>
              </a:rPr>
              <a:t>des arts et du corps</a:t>
            </a:r>
          </a:p>
        </p:txBody>
      </p:sp>
      <p:cxnSp>
        <p:nvCxnSpPr>
          <p:cNvPr id="30" name="Connecteur en angle 29"/>
          <p:cNvCxnSpPr>
            <a:cxnSpLocks noChangeShapeType="1"/>
            <a:stCxn id="28710" idx="3"/>
            <a:endCxn id="40" idx="1"/>
          </p:cNvCxnSpPr>
          <p:nvPr/>
        </p:nvCxnSpPr>
        <p:spPr bwMode="auto">
          <a:xfrm flipV="1">
            <a:off x="2875358" y="2280703"/>
            <a:ext cx="3257388" cy="132445"/>
          </a:xfrm>
          <a:prstGeom prst="bentConnector3">
            <a:avLst>
              <a:gd name="adj1" fmla="val 87573"/>
            </a:avLst>
          </a:prstGeom>
          <a:noFill/>
          <a:ln w="28575" algn="ctr">
            <a:solidFill>
              <a:srgbClr val="00B050"/>
            </a:solidFill>
            <a:round/>
            <a:headEnd/>
            <a:tailEnd type="arrow" w="med" len="med"/>
          </a:ln>
        </p:spPr>
      </p:cxnSp>
      <p:cxnSp>
        <p:nvCxnSpPr>
          <p:cNvPr id="51" name="Connecteur en angle 50"/>
          <p:cNvCxnSpPr>
            <a:cxnSpLocks noChangeShapeType="1"/>
            <a:stCxn id="28710" idx="3"/>
            <a:endCxn id="42" idx="1"/>
          </p:cNvCxnSpPr>
          <p:nvPr/>
        </p:nvCxnSpPr>
        <p:spPr bwMode="auto">
          <a:xfrm>
            <a:off x="2875358" y="2413148"/>
            <a:ext cx="3257388" cy="2075875"/>
          </a:xfrm>
          <a:prstGeom prst="bentConnector3">
            <a:avLst>
              <a:gd name="adj1" fmla="val 87573"/>
            </a:avLst>
          </a:prstGeom>
          <a:noFill/>
          <a:ln w="28575" algn="ctr">
            <a:solidFill>
              <a:srgbClr val="00B050"/>
            </a:solidFill>
            <a:round/>
            <a:headEnd/>
            <a:tailEnd type="arrow" w="med" len="med"/>
          </a:ln>
        </p:spPr>
      </p:cxnSp>
      <p:cxnSp>
        <p:nvCxnSpPr>
          <p:cNvPr id="54" name="Connecteur en angle 53"/>
          <p:cNvCxnSpPr>
            <a:cxnSpLocks noChangeShapeType="1"/>
            <a:stCxn id="28710" idx="3"/>
            <a:endCxn id="43" idx="1"/>
          </p:cNvCxnSpPr>
          <p:nvPr/>
        </p:nvCxnSpPr>
        <p:spPr bwMode="auto">
          <a:xfrm>
            <a:off x="2875358" y="2413148"/>
            <a:ext cx="3257388" cy="3180035"/>
          </a:xfrm>
          <a:prstGeom prst="bentConnector3">
            <a:avLst>
              <a:gd name="adj1" fmla="val 87573"/>
            </a:avLst>
          </a:prstGeom>
          <a:noFill/>
          <a:ln w="28575" algn="ctr">
            <a:solidFill>
              <a:srgbClr val="00B050"/>
            </a:solidFill>
            <a:round/>
            <a:headEnd/>
            <a:tailEnd type="arrow" w="med" len="med"/>
          </a:ln>
        </p:spPr>
      </p:cxnSp>
      <p:sp>
        <p:nvSpPr>
          <p:cNvPr id="19" name="Rectangle 18"/>
          <p:cNvSpPr/>
          <p:nvPr/>
        </p:nvSpPr>
        <p:spPr>
          <a:xfrm>
            <a:off x="6614264" y="3386921"/>
            <a:ext cx="1816651" cy="369332"/>
          </a:xfrm>
          <a:prstGeom prst="rect">
            <a:avLst/>
          </a:prstGeom>
        </p:spPr>
        <p:txBody>
          <a:bodyPr wrap="none">
            <a:spAutoFit/>
          </a:bodyPr>
          <a:lstStyle/>
          <a:p>
            <a:r>
              <a:rPr lang="fr-FR" b="1" dirty="0">
                <a:solidFill>
                  <a:srgbClr val="00B050"/>
                </a:solidFill>
                <a:latin typeface="Calibri" pitchFamily="34" charset="0"/>
              </a:rPr>
              <a:t>à l’oral et à l’écrit</a:t>
            </a:r>
            <a:endParaRPr lang="fr-FR" dirty="0"/>
          </a:p>
        </p:txBody>
      </p:sp>
      <p:cxnSp>
        <p:nvCxnSpPr>
          <p:cNvPr id="28" name="Straight Arrow Connector 27"/>
          <p:cNvCxnSpPr/>
          <p:nvPr/>
        </p:nvCxnSpPr>
        <p:spPr>
          <a:xfrm>
            <a:off x="5765180" y="3390097"/>
            <a:ext cx="3675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75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Patricia\Pictures\Screenpresso\2018-09-18_00h32_26.png"/>
          <p:cNvPicPr>
            <a:picLocks noChangeAspect="1" noChangeArrowheads="1"/>
          </p:cNvPicPr>
          <p:nvPr/>
        </p:nvPicPr>
        <p:blipFill rotWithShape="1">
          <a:blip r:embed="rId2"/>
          <a:srcRect t="13312" r="53934" b="44851"/>
          <a:stretch/>
        </p:blipFill>
        <p:spPr bwMode="auto">
          <a:xfrm>
            <a:off x="148855" y="727443"/>
            <a:ext cx="2892056" cy="3099391"/>
          </a:xfrm>
          <a:prstGeom prst="rect">
            <a:avLst/>
          </a:prstGeom>
          <a:noFill/>
        </p:spPr>
      </p:pic>
      <p:sp>
        <p:nvSpPr>
          <p:cNvPr id="4" name="Titre 1"/>
          <p:cNvSpPr>
            <a:spLocks noGrp="1"/>
          </p:cNvSpPr>
          <p:nvPr>
            <p:ph type="title"/>
          </p:nvPr>
        </p:nvSpPr>
        <p:spPr>
          <a:xfrm>
            <a:off x="356839" y="-111510"/>
            <a:ext cx="9144000" cy="950955"/>
          </a:xfrm>
        </p:spPr>
        <p:txBody>
          <a:bodyPr>
            <a:normAutofit/>
          </a:bodyPr>
          <a:lstStyle/>
          <a:p>
            <a:pPr marL="0" indent="0" algn="ctr"/>
            <a:r>
              <a:rPr lang="fr-FR" sz="3600" dirty="0">
                <a:solidFill>
                  <a:srgbClr val="0070C0"/>
                </a:solidFill>
                <a:latin typeface="Comic Sans MS" pitchFamily="66" charset="0"/>
              </a:rPr>
              <a:t>Les 4 piliers de la réussite au collège </a:t>
            </a:r>
          </a:p>
        </p:txBody>
      </p:sp>
      <p:pic>
        <p:nvPicPr>
          <p:cNvPr id="5" name="Picture 2" descr="C:\Users\Patricia\Pictures\Screenpresso\2018-09-18_00h32_26.png">
            <a:extLst>
              <a:ext uri="{FF2B5EF4-FFF2-40B4-BE49-F238E27FC236}">
                <a16:creationId xmlns:a16="http://schemas.microsoft.com/office/drawing/2014/main" id="{E7CC161D-DAA8-4A34-83FE-92B1C83D2E4D}"/>
              </a:ext>
            </a:extLst>
          </p:cNvPr>
          <p:cNvPicPr>
            <a:picLocks noChangeAspect="1" noChangeArrowheads="1"/>
          </p:cNvPicPr>
          <p:nvPr/>
        </p:nvPicPr>
        <p:blipFill rotWithShape="1">
          <a:blip r:embed="rId2"/>
          <a:srcRect l="49685" t="62364" r="8225"/>
          <a:stretch/>
        </p:blipFill>
        <p:spPr bwMode="auto">
          <a:xfrm>
            <a:off x="6071190" y="3912782"/>
            <a:ext cx="2791395" cy="2945218"/>
          </a:xfrm>
          <a:prstGeom prst="rect">
            <a:avLst/>
          </a:prstGeom>
          <a:noFill/>
        </p:spPr>
      </p:pic>
      <p:pic>
        <p:nvPicPr>
          <p:cNvPr id="6" name="Picture 2" descr="C:\Users\Patricia\Pictures\Screenpresso\2018-09-18_00h32_26.png">
            <a:extLst>
              <a:ext uri="{FF2B5EF4-FFF2-40B4-BE49-F238E27FC236}">
                <a16:creationId xmlns:a16="http://schemas.microsoft.com/office/drawing/2014/main" id="{D5AD9A62-2428-4DBB-B920-3B570EE7B063}"/>
              </a:ext>
            </a:extLst>
          </p:cNvPr>
          <p:cNvPicPr>
            <a:picLocks noChangeAspect="1" noChangeArrowheads="1"/>
          </p:cNvPicPr>
          <p:nvPr/>
        </p:nvPicPr>
        <p:blipFill rotWithShape="1">
          <a:blip r:embed="rId2"/>
          <a:srcRect l="49058" t="13312" r="8224" b="44851"/>
          <a:stretch/>
        </p:blipFill>
        <p:spPr bwMode="auto">
          <a:xfrm>
            <a:off x="3838354" y="641496"/>
            <a:ext cx="2681912" cy="3099391"/>
          </a:xfrm>
          <a:prstGeom prst="rect">
            <a:avLst/>
          </a:prstGeom>
          <a:noFill/>
        </p:spPr>
      </p:pic>
      <p:pic>
        <p:nvPicPr>
          <p:cNvPr id="7" name="Picture 2" descr="C:\Users\Patricia\Pictures\Screenpresso\2018-09-18_00h32_26.png">
            <a:extLst>
              <a:ext uri="{FF2B5EF4-FFF2-40B4-BE49-F238E27FC236}">
                <a16:creationId xmlns:a16="http://schemas.microsoft.com/office/drawing/2014/main" id="{1642E4A1-49C5-46E0-B77B-188ABFB830AE}"/>
              </a:ext>
            </a:extLst>
          </p:cNvPr>
          <p:cNvPicPr>
            <a:picLocks noChangeAspect="1" noChangeArrowheads="1"/>
          </p:cNvPicPr>
          <p:nvPr/>
        </p:nvPicPr>
        <p:blipFill rotWithShape="1">
          <a:blip r:embed="rId2"/>
          <a:srcRect t="62364" r="54537"/>
          <a:stretch/>
        </p:blipFill>
        <p:spPr bwMode="auto">
          <a:xfrm>
            <a:off x="2153612" y="3826834"/>
            <a:ext cx="3015066" cy="2945218"/>
          </a:xfrm>
          <a:prstGeom prst="rect">
            <a:avLst/>
          </a:prstGeom>
          <a:noFill/>
        </p:spPr>
      </p:pic>
      <p:sp>
        <p:nvSpPr>
          <p:cNvPr id="2" name="Cadre 1">
            <a:extLst>
              <a:ext uri="{FF2B5EF4-FFF2-40B4-BE49-F238E27FC236}">
                <a16:creationId xmlns:a16="http://schemas.microsoft.com/office/drawing/2014/main" id="{2B8CC9D5-F19D-4744-AAF4-18B78F1EE304}"/>
              </a:ext>
            </a:extLst>
          </p:cNvPr>
          <p:cNvSpPr/>
          <p:nvPr/>
        </p:nvSpPr>
        <p:spPr>
          <a:xfrm>
            <a:off x="356839" y="641496"/>
            <a:ext cx="1514491" cy="59188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Cadre 7">
            <a:extLst>
              <a:ext uri="{FF2B5EF4-FFF2-40B4-BE49-F238E27FC236}">
                <a16:creationId xmlns:a16="http://schemas.microsoft.com/office/drawing/2014/main" id="{A97CF603-65C6-420E-B065-4062D343AA53}"/>
              </a:ext>
            </a:extLst>
          </p:cNvPr>
          <p:cNvSpPr/>
          <p:nvPr/>
        </p:nvSpPr>
        <p:spPr>
          <a:xfrm>
            <a:off x="2349946" y="3740888"/>
            <a:ext cx="1934975" cy="586564"/>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Cadre 8">
            <a:extLst>
              <a:ext uri="{FF2B5EF4-FFF2-40B4-BE49-F238E27FC236}">
                <a16:creationId xmlns:a16="http://schemas.microsoft.com/office/drawing/2014/main" id="{2943BB76-C222-4CD1-B569-353AFA75E700}"/>
              </a:ext>
            </a:extLst>
          </p:cNvPr>
          <p:cNvSpPr/>
          <p:nvPr/>
        </p:nvSpPr>
        <p:spPr>
          <a:xfrm>
            <a:off x="3898607" y="555549"/>
            <a:ext cx="1811077" cy="59188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Cadre 9">
            <a:extLst>
              <a:ext uri="{FF2B5EF4-FFF2-40B4-BE49-F238E27FC236}">
                <a16:creationId xmlns:a16="http://schemas.microsoft.com/office/drawing/2014/main" id="{86326E65-0321-4A71-8C4A-4721E8D15803}"/>
              </a:ext>
            </a:extLst>
          </p:cNvPr>
          <p:cNvSpPr/>
          <p:nvPr/>
        </p:nvSpPr>
        <p:spPr>
          <a:xfrm>
            <a:off x="6071190" y="3826834"/>
            <a:ext cx="2923955" cy="59188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4427277"/>
              </p:ext>
            </p:extLst>
          </p:nvPr>
        </p:nvGraphicFramePr>
        <p:xfrm>
          <a:off x="111512" y="605928"/>
          <a:ext cx="8999032" cy="5559845"/>
        </p:xfrm>
        <a:graphic>
          <a:graphicData uri="http://schemas.openxmlformats.org/drawingml/2006/table">
            <a:tbl>
              <a:tblPr/>
              <a:tblGrid>
                <a:gridCol w="3891776">
                  <a:extLst>
                    <a:ext uri="{9D8B030D-6E8A-4147-A177-3AD203B41FA5}">
                      <a16:colId xmlns:a16="http://schemas.microsoft.com/office/drawing/2014/main" val="20000"/>
                    </a:ext>
                  </a:extLst>
                </a:gridCol>
                <a:gridCol w="5107256">
                  <a:extLst>
                    <a:ext uri="{9D8B030D-6E8A-4147-A177-3AD203B41FA5}">
                      <a16:colId xmlns:a16="http://schemas.microsoft.com/office/drawing/2014/main" val="20001"/>
                    </a:ext>
                  </a:extLst>
                </a:gridCol>
              </a:tblGrid>
              <a:tr h="473725">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22/09/2022</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a:latin typeface="Comic Sans MS" pitchFamily="66" charset="0"/>
                        </a:rPr>
                        <a:t>Rencontre</a:t>
                      </a:r>
                      <a:r>
                        <a:rPr lang="fr-FR" sz="2000" baseline="0">
                          <a:latin typeface="Comic Sans MS" pitchFamily="66" charset="0"/>
                        </a:rPr>
                        <a:t> parents professeurs </a:t>
                      </a:r>
                      <a:endParaRPr lang="fr-FR" sz="2000" dirty="0">
                        <a:latin typeface="Comic Sans MS" pitchFamily="66" charset="0"/>
                      </a:endParaRP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25302">
                <a:tc>
                  <a:txBody>
                    <a:bodyPr/>
                    <a:lstStyle/>
                    <a:p>
                      <a:pPr rtl="0">
                        <a:lnSpc>
                          <a:spcPct val="120000"/>
                        </a:lnSpc>
                      </a:pPr>
                      <a:r>
                        <a:rPr lang="fr-FR" sz="2000" dirty="0">
                          <a:latin typeface="Comic Sans MS" pitchFamily="66" charset="0"/>
                        </a:rPr>
                        <a:t>25/11/2022</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 arrêt des notes / Fin du 1</a:t>
                      </a:r>
                      <a:r>
                        <a:rPr lang="fr-FR" sz="2000" baseline="30000" dirty="0">
                          <a:latin typeface="Comic Sans MS" pitchFamily="66" charset="0"/>
                        </a:rPr>
                        <a:t>er</a:t>
                      </a:r>
                      <a:r>
                        <a:rPr lang="fr-FR" sz="2000" dirty="0">
                          <a:latin typeface="Comic Sans MS" pitchFamily="66" charset="0"/>
                        </a:rPr>
                        <a:t> trimestre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25302">
                <a:tc>
                  <a:txBody>
                    <a:bodyPr/>
                    <a:lstStyle/>
                    <a:p>
                      <a:pPr rtl="0">
                        <a:lnSpc>
                          <a:spcPct val="120000"/>
                        </a:lnSpc>
                      </a:pPr>
                      <a:r>
                        <a:rPr lang="fr-FR" sz="2000" dirty="0">
                          <a:latin typeface="Comic Sans MS" pitchFamily="66" charset="0"/>
                        </a:rPr>
                        <a:t>Du 28/11/2022 au 2/12/2022</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Conseils de classe 1</a:t>
                      </a:r>
                      <a:r>
                        <a:rPr lang="fr-FR" sz="2000" baseline="30000" dirty="0">
                          <a:latin typeface="Comic Sans MS" pitchFamily="66" charset="0"/>
                        </a:rPr>
                        <a:t>er</a:t>
                      </a:r>
                      <a:r>
                        <a:rPr lang="fr-FR" sz="2000" dirty="0">
                          <a:latin typeface="Comic Sans MS" pitchFamily="66" charset="0"/>
                        </a:rPr>
                        <a:t> trimestre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25302">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5,</a:t>
                      </a:r>
                      <a:r>
                        <a:rPr lang="fr-FR" sz="2000" baseline="0" dirty="0">
                          <a:latin typeface="Comic Sans MS" pitchFamily="66" charset="0"/>
                        </a:rPr>
                        <a:t> 6, 7</a:t>
                      </a:r>
                      <a:r>
                        <a:rPr lang="fr-FR" sz="2000" dirty="0">
                          <a:latin typeface="Comic Sans MS" pitchFamily="66" charset="0"/>
                        </a:rPr>
                        <a:t> et 8/12/2022 </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Orientation</a:t>
                      </a:r>
                      <a:r>
                        <a:rPr lang="fr-FR" sz="2000" baseline="0" dirty="0">
                          <a:latin typeface="Comic Sans MS" pitchFamily="66" charset="0"/>
                        </a:rPr>
                        <a:t> concertée n°1</a:t>
                      </a:r>
                      <a:endParaRPr lang="fr-FR" sz="2000" dirty="0">
                        <a:latin typeface="Comic Sans MS" pitchFamily="66" charset="0"/>
                      </a:endParaRP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25302">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Du 12/12/2022 au 16/12/2022</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Stage en entreprise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extLst>
                  <a:ext uri="{0D108BD9-81ED-4DB2-BD59-A6C34878D82A}">
                    <a16:rowId xmlns:a16="http://schemas.microsoft.com/office/drawing/2014/main" val="10004"/>
                  </a:ext>
                </a:extLst>
              </a:tr>
              <a:tr h="325302">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20/01/2023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Restitution rapport de stage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extLst>
                  <a:ext uri="{0D108BD9-81ED-4DB2-BD59-A6C34878D82A}">
                    <a16:rowId xmlns:a16="http://schemas.microsoft.com/office/drawing/2014/main" val="10005"/>
                  </a:ext>
                </a:extLst>
              </a:tr>
              <a:tr h="325302">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1/02/</a:t>
                      </a:r>
                      <a:r>
                        <a:rPr lang="fr-FR" sz="2000" baseline="0" dirty="0">
                          <a:latin typeface="Comic Sans MS" pitchFamily="66" charset="0"/>
                        </a:rPr>
                        <a:t>2023</a:t>
                      </a:r>
                      <a:endParaRPr lang="fr-FR" sz="2000" dirty="0">
                        <a:latin typeface="Comic Sans MS" pitchFamily="66" charset="0"/>
                      </a:endParaRP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fr-FR" sz="2000" dirty="0">
                          <a:latin typeface="Comic Sans MS" pitchFamily="66" charset="0"/>
                        </a:rPr>
                        <a:t>Oral du stage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extLst>
                  <a:ext uri="{0D108BD9-81ED-4DB2-BD59-A6C34878D82A}">
                    <a16:rowId xmlns:a16="http://schemas.microsoft.com/office/drawing/2014/main" val="10006"/>
                  </a:ext>
                </a:extLst>
              </a:tr>
              <a:tr h="325302">
                <a:tc>
                  <a:txBody>
                    <a:bodyPr/>
                    <a:lstStyle/>
                    <a:p>
                      <a:pPr rtl="0">
                        <a:lnSpc>
                          <a:spcPct val="120000"/>
                        </a:lnSpc>
                      </a:pPr>
                      <a:r>
                        <a:rPr lang="fr-FR" sz="2000" dirty="0">
                          <a:latin typeface="Comic Sans MS" pitchFamily="66" charset="0"/>
                        </a:rPr>
                        <a:t>26/01/2023 et 27/01/2023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tc>
                  <a:txBody>
                    <a:bodyPr/>
                    <a:lstStyle/>
                    <a:p>
                      <a:pPr rtl="0">
                        <a:lnSpc>
                          <a:spcPct val="120000"/>
                        </a:lnSpc>
                      </a:pPr>
                      <a:r>
                        <a:rPr lang="fr-FR" sz="2000" dirty="0">
                          <a:latin typeface="Comic Sans MS" pitchFamily="66" charset="0"/>
                        </a:rPr>
                        <a:t>1</a:t>
                      </a:r>
                      <a:r>
                        <a:rPr lang="fr-FR" sz="2000" baseline="30000" dirty="0">
                          <a:latin typeface="Comic Sans MS" pitchFamily="66" charset="0"/>
                        </a:rPr>
                        <a:t>er</a:t>
                      </a:r>
                      <a:r>
                        <a:rPr lang="fr-FR" sz="2000" dirty="0">
                          <a:latin typeface="Comic Sans MS" pitchFamily="66" charset="0"/>
                        </a:rPr>
                        <a:t> DNB blanc</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extLst>
                  <a:ext uri="{0D108BD9-81ED-4DB2-BD59-A6C34878D82A}">
                    <a16:rowId xmlns:a16="http://schemas.microsoft.com/office/drawing/2014/main" val="10007"/>
                  </a:ext>
                </a:extLst>
              </a:tr>
              <a:tr h="325302">
                <a:tc>
                  <a:txBody>
                    <a:bodyPr/>
                    <a:lstStyle/>
                    <a:p>
                      <a:pPr rtl="0">
                        <a:lnSpc>
                          <a:spcPct val="120000"/>
                        </a:lnSpc>
                      </a:pPr>
                      <a:r>
                        <a:rPr lang="fr-FR" sz="2000" dirty="0">
                          <a:latin typeface="Comic Sans MS" pitchFamily="66" charset="0"/>
                        </a:rPr>
                        <a:t>10/03/2023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tc>
                  <a:txBody>
                    <a:bodyPr/>
                    <a:lstStyle/>
                    <a:p>
                      <a:pPr rtl="0">
                        <a:lnSpc>
                          <a:spcPct val="120000"/>
                        </a:lnSpc>
                      </a:pPr>
                      <a:r>
                        <a:rPr lang="fr-FR" sz="2000" dirty="0">
                          <a:latin typeface="Comic Sans MS" pitchFamily="66" charset="0"/>
                        </a:rPr>
                        <a:t>arrêt des notes / Fin du 2ème trimestre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E1F9"/>
                    </a:solidFill>
                  </a:tcPr>
                </a:tc>
                <a:extLst>
                  <a:ext uri="{0D108BD9-81ED-4DB2-BD59-A6C34878D82A}">
                    <a16:rowId xmlns:a16="http://schemas.microsoft.com/office/drawing/2014/main" val="10008"/>
                  </a:ext>
                </a:extLst>
              </a:tr>
              <a:tr h="325302">
                <a:tc>
                  <a:txBody>
                    <a:bodyPr/>
                    <a:lstStyle/>
                    <a:p>
                      <a:pPr rtl="0">
                        <a:lnSpc>
                          <a:spcPct val="120000"/>
                        </a:lnSpc>
                      </a:pPr>
                      <a:r>
                        <a:rPr lang="fr-FR" sz="2000" dirty="0">
                          <a:latin typeface="Comic Sans MS" pitchFamily="66" charset="0"/>
                        </a:rPr>
                        <a:t>Du 13/03/2023 au 17/03/2023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Conseil de classe du 2</a:t>
                      </a:r>
                      <a:r>
                        <a:rPr lang="fr-FR" sz="2000" baseline="30000" dirty="0">
                          <a:latin typeface="Comic Sans MS" pitchFamily="66" charset="0"/>
                        </a:rPr>
                        <a:t>ème</a:t>
                      </a:r>
                      <a:r>
                        <a:rPr lang="fr-FR" sz="2000" dirty="0">
                          <a:latin typeface="Comic Sans MS" pitchFamily="66" charset="0"/>
                        </a:rPr>
                        <a:t> trimestre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25302">
                <a:tc>
                  <a:txBody>
                    <a:bodyPr/>
                    <a:lstStyle/>
                    <a:p>
                      <a:pPr rtl="0">
                        <a:lnSpc>
                          <a:spcPct val="120000"/>
                        </a:lnSpc>
                      </a:pPr>
                      <a:r>
                        <a:rPr lang="fr-FR" sz="2000" dirty="0">
                          <a:latin typeface="Comic Sans MS" pitchFamily="66" charset="0"/>
                        </a:rPr>
                        <a:t>20,</a:t>
                      </a:r>
                      <a:r>
                        <a:rPr lang="fr-FR" sz="2000" baseline="0" dirty="0">
                          <a:latin typeface="Comic Sans MS" pitchFamily="66" charset="0"/>
                        </a:rPr>
                        <a:t> 21, 22 et 23/03/2023</a:t>
                      </a:r>
                      <a:endParaRPr lang="fr-FR" sz="2000" dirty="0">
                        <a:latin typeface="Comic Sans MS" pitchFamily="66" charset="0"/>
                      </a:endParaRP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Orientation concertée n°2</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325302">
                <a:tc>
                  <a:txBody>
                    <a:bodyPr/>
                    <a:lstStyle/>
                    <a:p>
                      <a:pPr rtl="0">
                        <a:lnSpc>
                          <a:spcPct val="120000"/>
                        </a:lnSpc>
                      </a:pPr>
                      <a:r>
                        <a:rPr lang="fr-FR" sz="2000" dirty="0">
                          <a:latin typeface="Comic Sans MS" pitchFamily="66" charset="0"/>
                        </a:rPr>
                        <a:t>2/05/2023 et 3/05/2023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2</a:t>
                      </a:r>
                      <a:r>
                        <a:rPr lang="fr-FR" sz="2000" baseline="30000" dirty="0">
                          <a:latin typeface="Comic Sans MS" pitchFamily="66" charset="0"/>
                        </a:rPr>
                        <a:t>ème</a:t>
                      </a:r>
                      <a:r>
                        <a:rPr lang="fr-FR" sz="2000" dirty="0">
                          <a:latin typeface="Comic Sans MS" pitchFamily="66" charset="0"/>
                        </a:rPr>
                        <a:t> DNB blanc</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25302">
                <a:tc>
                  <a:txBody>
                    <a:bodyPr/>
                    <a:lstStyle/>
                    <a:p>
                      <a:pPr rtl="0">
                        <a:lnSpc>
                          <a:spcPct val="120000"/>
                        </a:lnSpc>
                      </a:pPr>
                      <a:r>
                        <a:rPr lang="fr-FR" sz="2000" dirty="0">
                          <a:latin typeface="Comic Sans MS" pitchFamily="66" charset="0"/>
                        </a:rPr>
                        <a:t>Du 5/06/2023 au 9/06/2023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Conseils de classe 3</a:t>
                      </a:r>
                      <a:r>
                        <a:rPr lang="fr-FR" sz="2000" baseline="30000" dirty="0">
                          <a:latin typeface="Comic Sans MS" pitchFamily="66" charset="0"/>
                        </a:rPr>
                        <a:t>ème</a:t>
                      </a:r>
                      <a:r>
                        <a:rPr lang="fr-FR" sz="2000" dirty="0">
                          <a:latin typeface="Comic Sans MS" pitchFamily="66" charset="0"/>
                        </a:rPr>
                        <a:t> trimestre</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25302">
                <a:tc>
                  <a:txBody>
                    <a:bodyPr/>
                    <a:lstStyle/>
                    <a:p>
                      <a:pPr rtl="0">
                        <a:lnSpc>
                          <a:spcPct val="120000"/>
                        </a:lnSpc>
                      </a:pPr>
                      <a:r>
                        <a:rPr lang="fr-FR" sz="2000" dirty="0">
                          <a:latin typeface="Comic Sans MS" pitchFamily="66" charset="0"/>
                        </a:rPr>
                        <a:t>14/06/2023</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rtl="0">
                        <a:lnSpc>
                          <a:spcPct val="120000"/>
                        </a:lnSpc>
                      </a:pPr>
                      <a:r>
                        <a:rPr lang="fr-FR" sz="2000" dirty="0">
                          <a:latin typeface="Comic Sans MS" pitchFamily="66" charset="0"/>
                        </a:rPr>
                        <a:t>Epreuve orale du DNB</a:t>
                      </a:r>
                    </a:p>
                  </a:txBody>
                  <a:tcPr marL="26583" marR="26583" marT="26583" marB="26583">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bl>
          </a:graphicData>
        </a:graphic>
      </p:graphicFrame>
      <p:sp>
        <p:nvSpPr>
          <p:cNvPr id="5" name="Rectangle 4"/>
          <p:cNvSpPr/>
          <p:nvPr/>
        </p:nvSpPr>
        <p:spPr>
          <a:xfrm>
            <a:off x="0" y="-11151"/>
            <a:ext cx="9144000" cy="757130"/>
          </a:xfrm>
          <a:prstGeom prst="rect">
            <a:avLst/>
          </a:prstGeom>
        </p:spPr>
        <p:txBody>
          <a:bodyPr wrap="square">
            <a:spAutoFit/>
          </a:bodyPr>
          <a:lstStyle/>
          <a:p>
            <a:pPr algn="ctr">
              <a:lnSpc>
                <a:spcPct val="120000"/>
              </a:lnSpc>
            </a:pPr>
            <a:r>
              <a:rPr lang="fr-FR" sz="3600" dirty="0">
                <a:latin typeface="Comic Sans MS" pitchFamily="66" charset="0"/>
              </a:rPr>
              <a:t>2022 – 2023 Planning annuel prévisionnel</a:t>
            </a:r>
          </a:p>
        </p:txBody>
      </p:sp>
      <p:sp>
        <p:nvSpPr>
          <p:cNvPr id="2" name="ZoneTexte 1">
            <a:extLst>
              <a:ext uri="{FF2B5EF4-FFF2-40B4-BE49-F238E27FC236}">
                <a16:creationId xmlns:a16="http://schemas.microsoft.com/office/drawing/2014/main" id="{58B76389-BB6E-487A-B0FB-329167504ABB}"/>
              </a:ext>
            </a:extLst>
          </p:cNvPr>
          <p:cNvSpPr txBox="1"/>
          <p:nvPr/>
        </p:nvSpPr>
        <p:spPr>
          <a:xfrm>
            <a:off x="606056" y="6483820"/>
            <a:ext cx="6284156" cy="461665"/>
          </a:xfrm>
          <a:prstGeom prst="rect">
            <a:avLst/>
          </a:prstGeom>
          <a:noFill/>
        </p:spPr>
        <p:txBody>
          <a:bodyPr wrap="none" rtlCol="0">
            <a:spAutoFit/>
          </a:bodyPr>
          <a:lstStyle/>
          <a:p>
            <a:r>
              <a:rPr lang="fr-FR" sz="2400" dirty="0">
                <a:solidFill>
                  <a:srgbClr val="FF0000"/>
                </a:solidFill>
              </a:rPr>
              <a:t>Les dates du DNB final seront données en janvier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802888"/>
          </a:xfrm>
        </p:spPr>
        <p:txBody>
          <a:bodyPr>
            <a:normAutofit/>
          </a:bodyPr>
          <a:lstStyle/>
          <a:p>
            <a:pPr algn="ctr"/>
            <a:r>
              <a:rPr lang="fr-FR" sz="3600" dirty="0">
                <a:solidFill>
                  <a:schemeClr val="accent1"/>
                </a:solidFill>
                <a:latin typeface="Comic Sans MS" pitchFamily="66" charset="0"/>
              </a:rPr>
              <a:t>   Les aménagements pédagogiques</a:t>
            </a:r>
          </a:p>
        </p:txBody>
      </p:sp>
      <p:sp>
        <p:nvSpPr>
          <p:cNvPr id="3" name="Espace réservé du contenu 2"/>
          <p:cNvSpPr>
            <a:spLocks noGrp="1"/>
          </p:cNvSpPr>
          <p:nvPr>
            <p:ph idx="1"/>
          </p:nvPr>
        </p:nvSpPr>
        <p:spPr>
          <a:xfrm>
            <a:off x="312234" y="959003"/>
            <a:ext cx="8664498" cy="5419500"/>
          </a:xfrm>
        </p:spPr>
        <p:txBody>
          <a:bodyPr>
            <a:normAutofit fontScale="70000" lnSpcReduction="20000"/>
          </a:bodyPr>
          <a:lstStyle/>
          <a:p>
            <a:r>
              <a:rPr lang="fr-FR" dirty="0"/>
              <a:t>En cas de difficultés: </a:t>
            </a:r>
            <a:r>
              <a:rPr lang="fr-FR" b="1" dirty="0">
                <a:solidFill>
                  <a:schemeClr val="accent1"/>
                </a:solidFill>
              </a:rPr>
              <a:t>faire un bilan orthophonique </a:t>
            </a:r>
            <a:r>
              <a:rPr lang="fr-FR" dirty="0"/>
              <a:t>et le faire passer à l’infirmière Mme Delorme.</a:t>
            </a:r>
          </a:p>
          <a:p>
            <a:endParaRPr lang="fr-FR" dirty="0"/>
          </a:p>
          <a:p>
            <a:r>
              <a:rPr lang="fr-FR" dirty="0"/>
              <a:t>Pour les élèves qui ont déjà eu un aménagement auparavant, il est nécessaire de refaire faire un bilan en 3</a:t>
            </a:r>
            <a:r>
              <a:rPr lang="fr-FR" baseline="30000" dirty="0"/>
              <a:t>ème </a:t>
            </a:r>
            <a:r>
              <a:rPr lang="fr-FR" dirty="0"/>
              <a:t> tout de suite en début d’année. </a:t>
            </a:r>
          </a:p>
          <a:p>
            <a:endParaRPr lang="fr-FR" baseline="30000" dirty="0"/>
          </a:p>
          <a:p>
            <a:r>
              <a:rPr lang="fr-FR" dirty="0"/>
              <a:t>Possibilité de bénéficier d’ 1/3 temps et/ou  d’une dictée aménagée au brevet ... Ceci ne sera possible que lorsque la commission médicale  aura statuée. Il faudra remplir un dossier au moment de l’inscription du DNB. (respect des délais)</a:t>
            </a:r>
          </a:p>
          <a:p>
            <a:endParaRPr lang="fr-FR" dirty="0"/>
          </a:p>
          <a:p>
            <a:r>
              <a:rPr lang="fr-FR" dirty="0"/>
              <a:t>Méthodologie le mercredi matin de 11h à 12h (pour les absents possibilité d’utiliser le site internet du collège) et certaines heures en vie de classe.</a:t>
            </a:r>
          </a:p>
          <a:p>
            <a:endParaRPr lang="fr-FR" dirty="0"/>
          </a:p>
          <a:p>
            <a:r>
              <a:rPr lang="fr-FR" dirty="0"/>
              <a:t>Devoirs faits : une fiche a été remise aux élèves (quelques créneaux existent et les étudiants « ZUP de CO», s’ajouteront après la Toussaint. </a:t>
            </a:r>
            <a:r>
              <a:rPr lang="fr-FR" dirty="0">
                <a:hlinkClick r:id="rId2"/>
              </a:rPr>
              <a:t>https://diplomeo.com/actualite-zup_de_co</a:t>
            </a:r>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194061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802888"/>
          </a:xfrm>
          <a:prstGeom prst="rect">
            <a:avLst/>
          </a:prstGeom>
        </p:spPr>
        <p:txBody>
          <a:bodyPr>
            <a:normAutofit fontScale="850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Le stage en entreprise  </a:t>
            </a:r>
          </a:p>
        </p:txBody>
      </p:sp>
      <p:sp>
        <p:nvSpPr>
          <p:cNvPr id="5" name="Espace réservé du contenu 2"/>
          <p:cNvSpPr txBox="1">
            <a:spLocks/>
          </p:cNvSpPr>
          <p:nvPr/>
        </p:nvSpPr>
        <p:spPr>
          <a:xfrm>
            <a:off x="555226" y="771110"/>
            <a:ext cx="8408020" cy="2993188"/>
          </a:xfrm>
          <a:prstGeom prst="rect">
            <a:avLst/>
          </a:prstGeo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3200" i="0" u="none" strike="noStrike" kern="1200" cap="none" spc="0" normalizeH="0" baseline="0" noProof="0" dirty="0">
                <a:ln>
                  <a:noFill/>
                </a:ln>
                <a:solidFill>
                  <a:schemeClr val="tx1"/>
                </a:solidFill>
                <a:effectLst/>
                <a:uLnTx/>
                <a:uFillTx/>
                <a:latin typeface="Comic Sans MS" pitchFamily="66" charset="0"/>
              </a:rPr>
              <a:t>La recherche de stage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3200" i="0" u="none" strike="noStrike" kern="1200" cap="none" spc="0" normalizeH="0" baseline="0" noProof="0" dirty="0">
                <a:ln>
                  <a:noFill/>
                </a:ln>
                <a:solidFill>
                  <a:schemeClr val="tx1"/>
                </a:solidFill>
                <a:effectLst/>
                <a:uLnTx/>
                <a:uFillTx/>
                <a:latin typeface="Comic Sans MS" pitchFamily="66" charset="0"/>
              </a:rPr>
              <a:t>La convention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3200" i="0" u="none" strike="noStrike" kern="1200" cap="none" spc="0" normalizeH="0" baseline="0" noProof="0" dirty="0">
                <a:ln>
                  <a:noFill/>
                </a:ln>
                <a:solidFill>
                  <a:schemeClr val="tx1"/>
                </a:solidFill>
                <a:effectLst/>
                <a:uLnTx/>
                <a:uFillTx/>
                <a:latin typeface="Comic Sans MS" pitchFamily="66" charset="0"/>
              </a:rPr>
              <a:t>Carnet de bord pour le rapport de stage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FR" sz="3200" dirty="0">
                <a:latin typeface="Comic Sans MS" pitchFamily="66" charset="0"/>
              </a:rPr>
              <a:t>La rédaction  du rapport de stage</a:t>
            </a:r>
          </a:p>
          <a:p>
            <a:pPr marL="228600" indent="-228600">
              <a:lnSpc>
                <a:spcPct val="90000"/>
              </a:lnSpc>
              <a:spcBef>
                <a:spcPts val="1000"/>
              </a:spcBef>
              <a:buFont typeface="Arial" panose="020B0604020202020204" pitchFamily="34" charset="0"/>
              <a:buChar char="•"/>
              <a:defRPr/>
            </a:pPr>
            <a:r>
              <a:rPr lang="fr-FR" sz="3200" dirty="0">
                <a:latin typeface="Comic Sans MS" pitchFamily="66" charset="0"/>
              </a:rPr>
              <a:t>La soutenance du rapport de stage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re 1"/>
          <p:cNvSpPr txBox="1">
            <a:spLocks/>
          </p:cNvSpPr>
          <p:nvPr/>
        </p:nvSpPr>
        <p:spPr>
          <a:xfrm>
            <a:off x="-329609" y="3483742"/>
            <a:ext cx="9144000" cy="802888"/>
          </a:xfrm>
          <a:prstGeom prst="rect">
            <a:avLst/>
          </a:prstGeom>
        </p:spPr>
        <p:txBody>
          <a:bodyPr>
            <a:normAutofit fontScale="850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L’ ASSR </a:t>
            </a:r>
          </a:p>
        </p:txBody>
      </p:sp>
      <p:sp>
        <p:nvSpPr>
          <p:cNvPr id="8" name="Espace réservé du contenu 2"/>
          <p:cNvSpPr txBox="1">
            <a:spLocks/>
          </p:cNvSpPr>
          <p:nvPr/>
        </p:nvSpPr>
        <p:spPr>
          <a:xfrm>
            <a:off x="406371" y="4283426"/>
            <a:ext cx="8408020" cy="549847"/>
          </a:xfrm>
          <a:prstGeom prst="rect">
            <a:avLst/>
          </a:prstGeo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0" lang="fr-FR" sz="3000" i="0" u="none" strike="noStrike" kern="1200" cap="none" spc="0" normalizeH="0" baseline="0" noProof="0" dirty="0">
                <a:ln>
                  <a:noFill/>
                </a:ln>
                <a:solidFill>
                  <a:schemeClr val="tx1"/>
                </a:solidFill>
                <a:effectLst/>
                <a:uLnTx/>
                <a:uFillTx/>
                <a:latin typeface="Comic Sans MS" pitchFamily="66" charset="0"/>
              </a:rPr>
              <a:t>semaine du 3/04/2023 au 7/04/2023</a:t>
            </a:r>
            <a:endParaRPr kumimoji="0" lang="fr-FR" sz="11100" i="0" u="none" strike="noStrike" kern="1200" cap="none" spc="0" normalizeH="0" baseline="30000" noProof="0" dirty="0">
              <a:ln>
                <a:noFill/>
              </a:ln>
              <a:solidFill>
                <a:schemeClr val="tx1"/>
              </a:solidFill>
              <a:effectLst/>
              <a:uLnTx/>
              <a:uFillTx/>
              <a:latin typeface="Comic Sans MS" pitchFamily="66" charset="0"/>
            </a:endParaRPr>
          </a:p>
        </p:txBody>
      </p:sp>
      <p:sp>
        <p:nvSpPr>
          <p:cNvPr id="7" name="Titre 1">
            <a:extLst>
              <a:ext uri="{FF2B5EF4-FFF2-40B4-BE49-F238E27FC236}">
                <a16:creationId xmlns:a16="http://schemas.microsoft.com/office/drawing/2014/main" id="{F1C6CAD7-564B-4471-BB7D-A38F1ED048EF}"/>
              </a:ext>
            </a:extLst>
          </p:cNvPr>
          <p:cNvSpPr txBox="1">
            <a:spLocks/>
          </p:cNvSpPr>
          <p:nvPr/>
        </p:nvSpPr>
        <p:spPr>
          <a:xfrm>
            <a:off x="-180754" y="4707251"/>
            <a:ext cx="9144000" cy="802888"/>
          </a:xfrm>
          <a:prstGeom prst="rect">
            <a:avLst/>
          </a:prstGeom>
        </p:spPr>
        <p:txBody>
          <a:bodyPr>
            <a:normAutofit fontScale="850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La Certification PIX</a:t>
            </a:r>
          </a:p>
        </p:txBody>
      </p:sp>
      <p:sp>
        <p:nvSpPr>
          <p:cNvPr id="9" name="Espace réservé du contenu 2">
            <a:extLst>
              <a:ext uri="{FF2B5EF4-FFF2-40B4-BE49-F238E27FC236}">
                <a16:creationId xmlns:a16="http://schemas.microsoft.com/office/drawing/2014/main" id="{2BC3370E-2F60-4C75-BB9E-2BB2466BCB70}"/>
              </a:ext>
            </a:extLst>
          </p:cNvPr>
          <p:cNvSpPr txBox="1">
            <a:spLocks/>
          </p:cNvSpPr>
          <p:nvPr/>
        </p:nvSpPr>
        <p:spPr>
          <a:xfrm>
            <a:off x="555226" y="5537043"/>
            <a:ext cx="8408020" cy="549847"/>
          </a:xfrm>
          <a:prstGeom prst="rect">
            <a:avLst/>
          </a:prstGeo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0" lang="fr-FR" sz="3000" i="0" u="none" strike="noStrike" kern="1200" cap="none" spc="0" normalizeH="0" baseline="0" noProof="0" dirty="0">
                <a:ln>
                  <a:noFill/>
                </a:ln>
                <a:solidFill>
                  <a:schemeClr val="tx1"/>
                </a:solidFill>
                <a:effectLst/>
                <a:uLnTx/>
                <a:uFillTx/>
                <a:latin typeface="Comic Sans MS" pitchFamily="66" charset="0"/>
              </a:rPr>
              <a:t>semaine du 15/05/2023 au </a:t>
            </a:r>
            <a:r>
              <a:rPr lang="fr-FR" sz="3000" dirty="0">
                <a:latin typeface="Comic Sans MS" pitchFamily="66" charset="0"/>
              </a:rPr>
              <a:t>17</a:t>
            </a:r>
            <a:r>
              <a:rPr kumimoji="0" lang="fr-FR" sz="3000" i="0" u="none" strike="noStrike" kern="1200" cap="none" spc="0" normalizeH="0" baseline="0" noProof="0" dirty="0">
                <a:ln>
                  <a:noFill/>
                </a:ln>
                <a:solidFill>
                  <a:schemeClr val="tx1"/>
                </a:solidFill>
                <a:effectLst/>
                <a:uLnTx/>
                <a:uFillTx/>
                <a:latin typeface="Comic Sans MS" pitchFamily="66" charset="0"/>
              </a:rPr>
              <a:t>/05/2023</a:t>
            </a:r>
            <a:endParaRPr kumimoji="0" lang="fr-FR" sz="11100" i="0" u="none" strike="noStrike" kern="1200" cap="none" spc="0" normalizeH="0" baseline="30000" noProof="0" dirty="0">
              <a:ln>
                <a:noFill/>
              </a:ln>
              <a:solidFill>
                <a:schemeClr val="tx1"/>
              </a:solidFill>
              <a:effectLst/>
              <a:uLnTx/>
              <a:uFillTx/>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0" y="11151"/>
            <a:ext cx="9144000" cy="858643"/>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Comic Sans MS" pitchFamily="66" charset="0"/>
                <a:ea typeface="+mj-ea"/>
                <a:cs typeface="+mj-cs"/>
              </a:rPr>
              <a:t>   </a:t>
            </a:r>
            <a:r>
              <a:rPr kumimoji="0" lang="fr-FR" sz="3900" b="0" i="0" u="none" strike="noStrike" kern="1200" cap="none" spc="0" normalizeH="0" baseline="0" noProof="0" dirty="0">
                <a:ln>
                  <a:noFill/>
                </a:ln>
                <a:solidFill>
                  <a:schemeClr val="accent1"/>
                </a:solidFill>
                <a:effectLst/>
                <a:uLnTx/>
                <a:uFillTx/>
                <a:latin typeface="Comic Sans MS" pitchFamily="66" charset="0"/>
                <a:ea typeface="+mj-ea"/>
                <a:cs typeface="+mj-cs"/>
              </a:rPr>
              <a:t>Le travail d’orientation </a:t>
            </a:r>
          </a:p>
        </p:txBody>
      </p:sp>
      <p:sp>
        <p:nvSpPr>
          <p:cNvPr id="3" name="Espace réservé du contenu 2"/>
          <p:cNvSpPr txBox="1">
            <a:spLocks/>
          </p:cNvSpPr>
          <p:nvPr/>
        </p:nvSpPr>
        <p:spPr>
          <a:xfrm>
            <a:off x="0" y="657922"/>
            <a:ext cx="9144000" cy="5207619"/>
          </a:xfrm>
          <a:prstGeom prst="rect">
            <a:avLst/>
          </a:prstGeom>
        </p:spPr>
        <p:txBody>
          <a:bodyPr>
            <a:normAutofit fontScale="250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9600" b="0" i="0" u="none" strike="noStrike" kern="1200" cap="none" spc="0" normalizeH="0" baseline="0" noProof="0" dirty="0">
                <a:ln>
                  <a:noFill/>
                </a:ln>
                <a:solidFill>
                  <a:schemeClr val="tx1"/>
                </a:solidFill>
                <a:effectLst/>
                <a:uLnTx/>
                <a:uFillTx/>
                <a:latin typeface="Comic Sans MS" pitchFamily="66" charset="0"/>
              </a:rPr>
              <a:t>Feuille</a:t>
            </a:r>
            <a:r>
              <a:rPr kumimoji="0" lang="fr-FR" sz="9600" b="0" i="0" u="none" strike="noStrike" kern="1200" cap="none" spc="0" normalizeH="0" noProof="0" dirty="0">
                <a:ln>
                  <a:noFill/>
                </a:ln>
                <a:solidFill>
                  <a:schemeClr val="tx1"/>
                </a:solidFill>
                <a:effectLst/>
                <a:uLnTx/>
                <a:uFillTx/>
                <a:latin typeface="Comic Sans MS" pitchFamily="66" charset="0"/>
              </a:rPr>
              <a:t> de route, à compléter par l’élève et ses parents</a:t>
            </a:r>
          </a:p>
          <a:p>
            <a:pPr marL="228600" marR="0" lvl="0" indent="-228600" algn="l" defTabSz="914400" rtl="0" eaLnBrk="1" fontAlgn="auto" latinLnBrk="0" hangingPunct="1">
              <a:lnSpc>
                <a:spcPct val="90000"/>
              </a:lnSpc>
              <a:spcBef>
                <a:spcPts val="1000"/>
              </a:spcBef>
              <a:spcAft>
                <a:spcPts val="0"/>
              </a:spcAft>
              <a:buClrTx/>
              <a:buSzTx/>
              <a:tabLst/>
              <a:defRPr/>
            </a:pPr>
            <a:endParaRPr kumimoji="0" lang="fr-FR" sz="9600" b="0" i="0" u="none" strike="noStrike" kern="1200" cap="none" spc="0" normalizeH="0" noProof="0" dirty="0">
              <a:ln>
                <a:noFill/>
              </a:ln>
              <a:solidFill>
                <a:schemeClr val="tx1"/>
              </a:solidFill>
              <a:effectLst/>
              <a:uLnTx/>
              <a:uFillTx/>
              <a:latin typeface="Comic Sans MS" pitchFamily="66"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9600" b="0" i="0" u="none" strike="noStrike" kern="1200" cap="none" spc="0" normalizeH="0" baseline="0" noProof="0" dirty="0">
                <a:ln>
                  <a:noFill/>
                </a:ln>
                <a:solidFill>
                  <a:schemeClr val="tx1"/>
                </a:solidFill>
                <a:effectLst/>
                <a:uLnTx/>
                <a:uFillTx/>
                <a:latin typeface="Comic Sans MS" pitchFamily="66" charset="0"/>
              </a:rPr>
              <a:t>Séance</a:t>
            </a:r>
            <a:r>
              <a:rPr kumimoji="0" lang="fr-FR" sz="9600" b="0" i="0" u="none" strike="noStrike" kern="1200" cap="none" spc="0" normalizeH="0" noProof="0" dirty="0">
                <a:ln>
                  <a:noFill/>
                </a:ln>
                <a:solidFill>
                  <a:schemeClr val="tx1"/>
                </a:solidFill>
                <a:effectLst/>
                <a:uLnTx/>
                <a:uFillTx/>
                <a:latin typeface="Comic Sans MS" pitchFamily="66" charset="0"/>
              </a:rPr>
              <a:t> de découverte du kiosque ONISEP au CDI</a:t>
            </a:r>
          </a:p>
          <a:p>
            <a:pPr marL="228600" marR="0" lvl="0" indent="-228600" algn="l" defTabSz="914400" rtl="0" eaLnBrk="1" fontAlgn="auto" latinLnBrk="0" hangingPunct="1">
              <a:lnSpc>
                <a:spcPct val="90000"/>
              </a:lnSpc>
              <a:spcBef>
                <a:spcPts val="1000"/>
              </a:spcBef>
              <a:spcAft>
                <a:spcPts val="0"/>
              </a:spcAft>
              <a:buClrTx/>
              <a:buSzTx/>
              <a:tabLst/>
              <a:defRPr/>
            </a:pPr>
            <a:endParaRPr kumimoji="0" lang="fr-FR" sz="9600" b="0" i="0" u="none" strike="noStrike" kern="1200" cap="none" spc="0" normalizeH="0" baseline="0" noProof="0" dirty="0">
              <a:ln>
                <a:noFill/>
              </a:ln>
              <a:solidFill>
                <a:schemeClr val="tx1"/>
              </a:solidFill>
              <a:effectLst/>
              <a:uLnTx/>
              <a:uFillTx/>
              <a:latin typeface="Comic Sans MS" pitchFamily="66" charset="0"/>
            </a:endParaRPr>
          </a:p>
          <a:p>
            <a:pPr marL="228600" lvl="0" indent="-228600">
              <a:lnSpc>
                <a:spcPct val="90000"/>
              </a:lnSpc>
              <a:spcBef>
                <a:spcPts val="1000"/>
              </a:spcBef>
              <a:buFont typeface="Arial" panose="020B0604020202020204" pitchFamily="34" charset="0"/>
              <a:buChar char="•"/>
              <a:defRPr/>
            </a:pPr>
            <a:r>
              <a:rPr kumimoji="0" lang="fr-FR" sz="9600" b="0" i="0" u="none" strike="noStrike" kern="1200" cap="none" spc="0" normalizeH="0" baseline="0" noProof="0" dirty="0">
                <a:ln>
                  <a:noFill/>
                </a:ln>
                <a:solidFill>
                  <a:schemeClr val="tx1"/>
                </a:solidFill>
                <a:effectLst/>
                <a:uLnTx/>
                <a:uFillTx/>
                <a:latin typeface="Comic Sans MS" pitchFamily="66" charset="0"/>
              </a:rPr>
              <a:t>Orientation </a:t>
            </a:r>
            <a:r>
              <a:rPr lang="fr-FR" sz="9600" dirty="0">
                <a:latin typeface="Comic Sans MS" pitchFamily="66" charset="0"/>
              </a:rPr>
              <a:t>concertée , en présence de le Principal du collège, la Psy-EN, le professeur  principal de la classe, et bien sur l’élève et ses représentants légaux. </a:t>
            </a:r>
          </a:p>
          <a:p>
            <a:pPr marL="228600" lvl="0" indent="-228600">
              <a:lnSpc>
                <a:spcPct val="90000"/>
              </a:lnSpc>
              <a:spcBef>
                <a:spcPts val="1000"/>
              </a:spcBef>
              <a:buFont typeface="Arial" panose="020B0604020202020204" pitchFamily="34" charset="0"/>
              <a:buChar char="•"/>
              <a:defRPr/>
            </a:pPr>
            <a:endParaRPr kumimoji="0" lang="fr-FR" sz="9600" b="0" i="0" u="none" strike="noStrike" kern="1200" cap="none" spc="0" normalizeH="0" baseline="0" noProof="0" dirty="0">
              <a:ln>
                <a:noFill/>
              </a:ln>
              <a:solidFill>
                <a:schemeClr val="tx1"/>
              </a:solidFill>
              <a:effectLst/>
              <a:uLnTx/>
              <a:uFillTx/>
              <a:latin typeface="Comic Sans MS" pitchFamily="66"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FR" sz="9600" dirty="0">
                <a:latin typeface="Comic Sans MS" pitchFamily="66" charset="0"/>
              </a:rPr>
              <a:t>Rencontre avec la Psy-EN le plus tôt possible </a:t>
            </a:r>
          </a:p>
          <a:p>
            <a:pPr marL="228600" marR="0" lvl="0" indent="-228600" algn="l" defTabSz="914400" rtl="0" eaLnBrk="1" fontAlgn="auto" latinLnBrk="0" hangingPunct="1">
              <a:lnSpc>
                <a:spcPct val="90000"/>
              </a:lnSpc>
              <a:spcBef>
                <a:spcPts val="1000"/>
              </a:spcBef>
              <a:spcAft>
                <a:spcPts val="0"/>
              </a:spcAft>
              <a:buClrTx/>
              <a:buSzTx/>
              <a:tabLst/>
              <a:defRPr/>
            </a:pPr>
            <a:endParaRPr lang="fr-FR" sz="9600" dirty="0">
              <a:latin typeface="Comic Sans MS" pitchFamily="66"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9600" b="0" i="0" u="none" strike="noStrike" kern="1200" cap="none" spc="0" normalizeH="0" baseline="0" noProof="0" dirty="0">
                <a:ln>
                  <a:noFill/>
                </a:ln>
                <a:solidFill>
                  <a:schemeClr val="tx1"/>
                </a:solidFill>
                <a:effectLst/>
                <a:uLnTx/>
                <a:uFillTx/>
                <a:latin typeface="Comic Sans MS" pitchFamily="66" charset="0"/>
              </a:rPr>
              <a:t>Séances en classe avec la PSY-EN</a:t>
            </a:r>
            <a:r>
              <a:rPr kumimoji="0" lang="fr-FR" sz="9600" b="0" i="0" u="none" strike="noStrike" kern="1200" cap="none" spc="0" normalizeH="0" noProof="0" dirty="0">
                <a:ln>
                  <a:noFill/>
                </a:ln>
                <a:solidFill>
                  <a:schemeClr val="tx1"/>
                </a:solidFill>
                <a:effectLst/>
                <a:uLnTx/>
                <a:uFillTx/>
                <a:latin typeface="Comic Sans MS" pitchFamily="66" charset="0"/>
              </a:rPr>
              <a:t>  </a:t>
            </a:r>
            <a:r>
              <a:rPr kumimoji="0" lang="fr-FR" sz="9600" b="0" i="0" u="none" strike="noStrike" kern="1200" cap="none" spc="0" normalizeH="0" baseline="0" noProof="0" dirty="0">
                <a:ln>
                  <a:noFill/>
                </a:ln>
                <a:solidFill>
                  <a:schemeClr val="tx1"/>
                </a:solidFill>
                <a:effectLst/>
                <a:uLnTx/>
                <a:uFillTx/>
                <a:latin typeface="Comic Sans MS" pitchFamily="66" charset="0"/>
              </a:rPr>
              <a:t>(en Janvier)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9600" b="0" i="0" u="none" strike="noStrike" kern="1200" cap="none" spc="0" normalizeH="0" baseline="0" noProof="0" dirty="0">
              <a:ln>
                <a:noFill/>
              </a:ln>
              <a:solidFill>
                <a:schemeClr val="tx1"/>
              </a:solidFill>
              <a:effectLst/>
              <a:uLnTx/>
              <a:uFillTx/>
              <a:latin typeface="Comic Sans MS" pitchFamily="66"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FR" sz="9600" dirty="0">
                <a:latin typeface="Comic Sans MS" pitchFamily="66" charset="0"/>
              </a:rPr>
              <a:t>Visite d’Anciens élèves et visites des lycées de secteurs (Branly et Saint Just)</a:t>
            </a:r>
          </a:p>
          <a:p>
            <a:pPr marL="228600" marR="0" lvl="0" indent="-228600" algn="l" defTabSz="914400" rtl="0" eaLnBrk="1" fontAlgn="auto" latinLnBrk="0" hangingPunct="1">
              <a:lnSpc>
                <a:spcPct val="90000"/>
              </a:lnSpc>
              <a:spcBef>
                <a:spcPts val="1000"/>
              </a:spcBef>
              <a:spcAft>
                <a:spcPts val="0"/>
              </a:spcAft>
              <a:buClrTx/>
              <a:buSzTx/>
              <a:tabLst/>
              <a:defRPr/>
            </a:pPr>
            <a:r>
              <a:rPr lang="fr-FR" sz="11200" b="1" dirty="0">
                <a:solidFill>
                  <a:srgbClr val="FF0000"/>
                </a:solidFill>
              </a:rPr>
              <a:t>Le but étant d’obtenir une orientation choisie et non subie </a:t>
            </a:r>
            <a:r>
              <a:rPr kumimoji="0" lang="fr-FR" sz="11200" b="1" i="0" u="none" strike="noStrike" kern="1200" cap="none" spc="0" normalizeH="0" baseline="0" noProof="0" dirty="0">
                <a:ln>
                  <a:noFill/>
                </a:ln>
                <a:solidFill>
                  <a:srgbClr val="FF0000"/>
                </a:solidFill>
                <a:effectLst/>
                <a:uLnTx/>
                <a:uFillTx/>
                <a:latin typeface="+mn-lt"/>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800" b="1"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Box 6"/>
          <p:cNvSpPr txBox="1"/>
          <p:nvPr/>
        </p:nvSpPr>
        <p:spPr>
          <a:xfrm>
            <a:off x="0" y="6133612"/>
            <a:ext cx="9144000" cy="646331"/>
          </a:xfrm>
          <a:prstGeom prst="rect">
            <a:avLst/>
          </a:prstGeom>
          <a:noFill/>
        </p:spPr>
        <p:txBody>
          <a:bodyPr wrap="square" rtlCol="0">
            <a:spAutoFit/>
          </a:bodyPr>
          <a:lstStyle/>
          <a:p>
            <a:pPr lvl="1" algn="ctr"/>
            <a:r>
              <a:rPr lang="fr-FR" dirty="0"/>
              <a:t>Brochure « après la troisième » distribuée au printemps mais consultable sur internet : </a:t>
            </a:r>
            <a:r>
              <a:rPr lang="fr-FR" u="sng" dirty="0">
                <a:hlinkClick r:id="rId2"/>
              </a:rPr>
              <a:t>www.onisep.fr</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9144000" cy="6858000"/>
          </a:xfrm>
          <a:prstGeom prst="roundRect">
            <a:avLst>
              <a:gd name="adj" fmla="val 23"/>
            </a:avLst>
          </a:prstGeom>
          <a:gradFill rotWithShape="0">
            <a:gsLst>
              <a:gs pos="0">
                <a:srgbClr val="7993AC"/>
              </a:gs>
              <a:gs pos="100000">
                <a:srgbClr val="FFFFFF"/>
              </a:gs>
            </a:gsLst>
            <a:lin ang="8100000" scaled="1"/>
          </a:gradFill>
          <a:ln w="9360" cap="sq">
            <a:solidFill>
              <a:srgbClr val="000000"/>
            </a:solidFill>
            <a:miter lim="800000"/>
            <a:headEnd/>
            <a:tailEnd/>
          </a:ln>
          <a:effectLst/>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rgbClr val="000000"/>
              </a:solidFill>
            </a:endParaRP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rgbClr val="000000"/>
              </a:solidFill>
            </a:endParaRP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rgbClr val="000000"/>
              </a:solidFill>
            </a:endParaRPr>
          </a:p>
        </p:txBody>
      </p:sp>
      <p:sp>
        <p:nvSpPr>
          <p:cNvPr id="15363" name="AutoShape 2"/>
          <p:cNvSpPr>
            <a:spLocks noChangeArrowheads="1"/>
          </p:cNvSpPr>
          <p:nvPr/>
        </p:nvSpPr>
        <p:spPr bwMode="auto">
          <a:xfrm>
            <a:off x="4427538" y="4581525"/>
            <a:ext cx="2592387" cy="865188"/>
          </a:xfrm>
          <a:prstGeom prst="roundRect">
            <a:avLst>
              <a:gd name="adj" fmla="val 16667"/>
            </a:avLst>
          </a:prstGeom>
          <a:solidFill>
            <a:srgbClr val="7993AC"/>
          </a:solidFill>
          <a:ln w="9525">
            <a:noFill/>
            <a:round/>
            <a:headEnd/>
            <a:tailEnd/>
          </a:ln>
          <a:effectLst/>
        </p:spPr>
        <p:txBody>
          <a:bodyPr wrap="none" lIns="105840" tIns="81000" rIns="105840" bIns="52920" anchor="ctr"/>
          <a:lstStyle/>
          <a:p>
            <a:pPr algn="ctr" eaLnBrk="1" hangingPunct="1">
              <a:lnSpc>
                <a:spcPct val="9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FFFF"/>
                </a:solidFill>
              </a:rPr>
              <a:t>SECONDE PRO</a:t>
            </a:r>
          </a:p>
          <a:p>
            <a:pPr algn="ctr" eaLnBrk="1" hangingPunct="1">
              <a:lnSpc>
                <a:spcPct val="77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FFFFFF"/>
                </a:solidFill>
              </a:rPr>
              <a:t>Seconde professionnelle</a:t>
            </a:r>
          </a:p>
        </p:txBody>
      </p:sp>
      <p:sp>
        <p:nvSpPr>
          <p:cNvPr id="15364" name="AutoShape 3"/>
          <p:cNvSpPr>
            <a:spLocks noChangeArrowheads="1"/>
          </p:cNvSpPr>
          <p:nvPr/>
        </p:nvSpPr>
        <p:spPr bwMode="auto">
          <a:xfrm>
            <a:off x="2411413" y="6237288"/>
            <a:ext cx="4033837" cy="620712"/>
          </a:xfrm>
          <a:prstGeom prst="roundRect">
            <a:avLst>
              <a:gd name="adj" fmla="val 16667"/>
            </a:avLst>
          </a:prstGeom>
          <a:solidFill>
            <a:srgbClr val="336699"/>
          </a:solidFill>
          <a:ln w="9525">
            <a:noFill/>
            <a:round/>
            <a:headEnd/>
            <a:tailEnd/>
          </a:ln>
          <a:effectLst/>
        </p:spPr>
        <p:txBody>
          <a:bodyPr wrap="none" lIns="105840" tIns="52920" rIns="105840" bIns="52920" anchor="ctr"/>
          <a:lstStyle/>
          <a:p>
            <a:pPr algn="ctr" eaLnBrk="1" hangingPunct="1">
              <a:lnSpc>
                <a:spcPct val="129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200" b="1" dirty="0">
                <a:solidFill>
                  <a:srgbClr val="FFFFFF"/>
                </a:solidFill>
              </a:rPr>
              <a:t>T R O I S I È M E</a:t>
            </a:r>
          </a:p>
        </p:txBody>
      </p:sp>
      <p:sp>
        <p:nvSpPr>
          <p:cNvPr id="15365" name="AutoShape 4"/>
          <p:cNvSpPr>
            <a:spLocks noChangeArrowheads="1"/>
          </p:cNvSpPr>
          <p:nvPr/>
        </p:nvSpPr>
        <p:spPr bwMode="auto">
          <a:xfrm>
            <a:off x="211138" y="4564063"/>
            <a:ext cx="3706812" cy="865187"/>
          </a:xfrm>
          <a:prstGeom prst="roundRect">
            <a:avLst>
              <a:gd name="adj" fmla="val 16667"/>
            </a:avLst>
          </a:prstGeom>
          <a:solidFill>
            <a:srgbClr val="6600FF"/>
          </a:solidFill>
          <a:ln w="9525">
            <a:noFill/>
            <a:round/>
            <a:headEnd/>
            <a:tailEnd/>
          </a:ln>
          <a:effectLst/>
        </p:spPr>
        <p:txBody>
          <a:bodyPr wrap="none" lIns="105840" tIns="129600" rIns="105840" bIns="52920" anchor="ctr"/>
          <a:lstStyle/>
          <a:p>
            <a:pPr algn="ctr" eaLnBrk="1" hangingPunct="1">
              <a:lnSpc>
                <a:spcPct val="81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a:solidFill>
                  <a:srgbClr val="FFFFFF"/>
                </a:solidFill>
              </a:rPr>
              <a:t>  </a:t>
            </a:r>
            <a:r>
              <a:rPr lang="fr-FR" sz="2400" b="1">
                <a:solidFill>
                  <a:srgbClr val="FFFFFF"/>
                </a:solidFill>
              </a:rPr>
              <a:t>SECONDE  GT  </a:t>
            </a:r>
          </a:p>
          <a:p>
            <a:pPr algn="ctr" eaLnBrk="1" hangingPunct="1">
              <a:lnSpc>
                <a:spcPct val="87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FFFFFF"/>
                </a:solidFill>
              </a:rPr>
              <a:t>Seconde générale &amp; technologique</a:t>
            </a:r>
          </a:p>
        </p:txBody>
      </p:sp>
      <p:sp>
        <p:nvSpPr>
          <p:cNvPr id="15366" name="AutoShape 5"/>
          <p:cNvSpPr>
            <a:spLocks noChangeArrowheads="1"/>
          </p:cNvSpPr>
          <p:nvPr/>
        </p:nvSpPr>
        <p:spPr bwMode="auto">
          <a:xfrm>
            <a:off x="4500563" y="3595688"/>
            <a:ext cx="2376487" cy="792162"/>
          </a:xfrm>
          <a:prstGeom prst="roundRect">
            <a:avLst>
              <a:gd name="adj" fmla="val 16667"/>
            </a:avLst>
          </a:prstGeom>
          <a:solidFill>
            <a:srgbClr val="7993AC"/>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baseline="30000">
                <a:solidFill>
                  <a:srgbClr val="FFFFFF"/>
                </a:solidFill>
              </a:rPr>
              <a:t>Certification intermédiaire</a:t>
            </a:r>
          </a:p>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baseline="30000">
                <a:solidFill>
                  <a:srgbClr val="FFFFFF"/>
                </a:solidFill>
              </a:rPr>
              <a:t>1ère</a:t>
            </a:r>
          </a:p>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 PROFESSIONNELLE</a:t>
            </a:r>
          </a:p>
        </p:txBody>
      </p:sp>
      <p:sp>
        <p:nvSpPr>
          <p:cNvPr id="15367" name="AutoShape 6"/>
          <p:cNvSpPr>
            <a:spLocks noChangeArrowheads="1"/>
          </p:cNvSpPr>
          <p:nvPr/>
        </p:nvSpPr>
        <p:spPr bwMode="auto">
          <a:xfrm>
            <a:off x="4500563" y="2668588"/>
            <a:ext cx="2376487" cy="792162"/>
          </a:xfrm>
          <a:prstGeom prst="roundRect">
            <a:avLst>
              <a:gd name="adj" fmla="val 16667"/>
            </a:avLst>
          </a:prstGeom>
          <a:solidFill>
            <a:srgbClr val="7993AC"/>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FFFFFF"/>
                </a:solidFill>
              </a:rPr>
              <a:t>TERMINALE</a:t>
            </a:r>
          </a:p>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FFFFFF"/>
                </a:solidFill>
              </a:rPr>
              <a:t>PROFESSIONNELLE</a:t>
            </a:r>
          </a:p>
        </p:txBody>
      </p:sp>
      <p:sp>
        <p:nvSpPr>
          <p:cNvPr id="15368" name="AutoShape 7"/>
          <p:cNvSpPr>
            <a:spLocks noChangeArrowheads="1"/>
          </p:cNvSpPr>
          <p:nvPr/>
        </p:nvSpPr>
        <p:spPr bwMode="auto">
          <a:xfrm>
            <a:off x="7524750" y="4581525"/>
            <a:ext cx="1439863" cy="863600"/>
          </a:xfrm>
          <a:prstGeom prst="roundRect">
            <a:avLst>
              <a:gd name="adj" fmla="val 16667"/>
            </a:avLst>
          </a:prstGeom>
          <a:solidFill>
            <a:srgbClr val="3366FF"/>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FFFF"/>
                </a:solidFill>
              </a:rPr>
              <a:t>CAP 1</a:t>
            </a:r>
          </a:p>
        </p:txBody>
      </p:sp>
      <p:sp>
        <p:nvSpPr>
          <p:cNvPr id="15369" name="AutoShape 8"/>
          <p:cNvSpPr>
            <a:spLocks noChangeArrowheads="1"/>
          </p:cNvSpPr>
          <p:nvPr/>
        </p:nvSpPr>
        <p:spPr bwMode="auto">
          <a:xfrm>
            <a:off x="7524750" y="3522663"/>
            <a:ext cx="1439863" cy="863600"/>
          </a:xfrm>
          <a:prstGeom prst="roundRect">
            <a:avLst>
              <a:gd name="adj" fmla="val 16667"/>
            </a:avLst>
          </a:prstGeom>
          <a:solidFill>
            <a:srgbClr val="3366FF"/>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FFFF"/>
                </a:solidFill>
              </a:rPr>
              <a:t>CAP 2</a:t>
            </a:r>
          </a:p>
        </p:txBody>
      </p:sp>
      <p:sp>
        <p:nvSpPr>
          <p:cNvPr id="15370" name="Text Box 9"/>
          <p:cNvSpPr txBox="1">
            <a:spLocks noChangeArrowheads="1"/>
          </p:cNvSpPr>
          <p:nvPr/>
        </p:nvSpPr>
        <p:spPr bwMode="auto">
          <a:xfrm>
            <a:off x="450850" y="1973263"/>
            <a:ext cx="1068388" cy="565150"/>
          </a:xfrm>
          <a:prstGeom prst="rect">
            <a:avLst/>
          </a:prstGeom>
          <a:noFill/>
          <a:ln w="9525">
            <a:noFill/>
            <a:round/>
            <a:headEnd/>
            <a:tailEnd/>
          </a:ln>
          <a:effectLst/>
        </p:spPr>
        <p:txBody>
          <a:bodyPr wrap="none" lIns="82800" tIns="53640" rIns="82800" bIns="41400">
            <a:spAutoFit/>
          </a:bodyPr>
          <a:lstStyle/>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000000"/>
                </a:solidFill>
              </a:rPr>
              <a:t>BAC</a:t>
            </a:r>
          </a:p>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000000"/>
                </a:solidFill>
              </a:rPr>
              <a:t>GÉNÉRAL</a:t>
            </a:r>
          </a:p>
        </p:txBody>
      </p:sp>
      <p:sp>
        <p:nvSpPr>
          <p:cNvPr id="15371" name="Text Box 10"/>
          <p:cNvSpPr txBox="1">
            <a:spLocks noChangeArrowheads="1"/>
          </p:cNvSpPr>
          <p:nvPr/>
        </p:nvSpPr>
        <p:spPr bwMode="auto">
          <a:xfrm>
            <a:off x="1979613" y="1973263"/>
            <a:ext cx="2376487" cy="623887"/>
          </a:xfrm>
          <a:prstGeom prst="rect">
            <a:avLst/>
          </a:prstGeom>
          <a:noFill/>
          <a:ln w="9525">
            <a:noFill/>
            <a:round/>
            <a:headEnd/>
            <a:tailEnd/>
          </a:ln>
          <a:effectLst/>
        </p:spPr>
        <p:txBody>
          <a:bodyPr lIns="82800" tIns="53640" rIns="82800" bIns="41400">
            <a:spAutoFit/>
          </a:bodyPr>
          <a:lstStyle/>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000000"/>
                </a:solidFill>
              </a:rPr>
              <a:t>BAC</a:t>
            </a:r>
          </a:p>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000000"/>
                </a:solidFill>
              </a:rPr>
              <a:t>TECHNOLOGIQUE</a:t>
            </a:r>
          </a:p>
        </p:txBody>
      </p:sp>
      <p:sp>
        <p:nvSpPr>
          <p:cNvPr id="15372" name="Text Box 11"/>
          <p:cNvSpPr txBox="1">
            <a:spLocks noChangeArrowheads="1"/>
          </p:cNvSpPr>
          <p:nvPr/>
        </p:nvSpPr>
        <p:spPr bwMode="auto">
          <a:xfrm>
            <a:off x="4906963" y="1974850"/>
            <a:ext cx="1955800" cy="623888"/>
          </a:xfrm>
          <a:prstGeom prst="rect">
            <a:avLst/>
          </a:prstGeom>
          <a:noFill/>
          <a:ln w="9525">
            <a:noFill/>
            <a:round/>
            <a:headEnd/>
            <a:tailEnd/>
          </a:ln>
          <a:effectLst/>
        </p:spPr>
        <p:txBody>
          <a:bodyPr wrap="none" lIns="82800" tIns="53640" rIns="82800" bIns="41400">
            <a:spAutoFit/>
          </a:bodyPr>
          <a:lstStyle/>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000000"/>
                </a:solidFill>
              </a:rPr>
              <a:t>BAC</a:t>
            </a:r>
          </a:p>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000000"/>
                </a:solidFill>
              </a:rPr>
              <a:t>PROFESSIONNEL</a:t>
            </a:r>
          </a:p>
        </p:txBody>
      </p:sp>
      <p:sp>
        <p:nvSpPr>
          <p:cNvPr id="15373" name="Text Box 12"/>
          <p:cNvSpPr txBox="1">
            <a:spLocks noChangeArrowheads="1"/>
          </p:cNvSpPr>
          <p:nvPr/>
        </p:nvSpPr>
        <p:spPr bwMode="auto">
          <a:xfrm>
            <a:off x="7235825" y="2663825"/>
            <a:ext cx="1657350" cy="763588"/>
          </a:xfrm>
          <a:prstGeom prst="rect">
            <a:avLst/>
          </a:prstGeom>
          <a:noFill/>
          <a:ln w="9525">
            <a:noFill/>
            <a:round/>
            <a:headEnd/>
            <a:tailEnd/>
          </a:ln>
          <a:effectLst/>
        </p:spPr>
        <p:txBody>
          <a:bodyPr lIns="82800" tIns="41400" rIns="82800" bIns="41400">
            <a:spAutoFit/>
          </a:bodyP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000000"/>
                </a:solidFill>
              </a:rPr>
              <a:t> C.A.P.</a:t>
            </a:r>
          </a:p>
          <a:p>
            <a:pPr algn="ctr" eaLnBrk="1" hangingPunct="1">
              <a:lnSpc>
                <a:spcPct val="84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b="1">
                <a:solidFill>
                  <a:srgbClr val="000000"/>
                </a:solidFill>
              </a:rPr>
              <a:t>CERTIFICAT D’APTITUDE</a:t>
            </a:r>
          </a:p>
          <a:p>
            <a:pPr algn="ctr" eaLnBrk="1" hangingPunct="1">
              <a:lnSpc>
                <a:spcPct val="99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b="1">
                <a:solidFill>
                  <a:srgbClr val="000000"/>
                </a:solidFill>
              </a:rPr>
              <a:t>  PROFESSIONNELLE</a:t>
            </a:r>
          </a:p>
        </p:txBody>
      </p:sp>
      <p:sp>
        <p:nvSpPr>
          <p:cNvPr id="15374" name="AutoShape 13"/>
          <p:cNvSpPr>
            <a:spLocks noChangeArrowheads="1"/>
          </p:cNvSpPr>
          <p:nvPr/>
        </p:nvSpPr>
        <p:spPr bwMode="auto">
          <a:xfrm>
            <a:off x="333375" y="3557588"/>
            <a:ext cx="1574800" cy="792162"/>
          </a:xfrm>
          <a:prstGeom prst="roundRect">
            <a:avLst>
              <a:gd name="adj" fmla="val 16667"/>
            </a:avLst>
          </a:prstGeom>
          <a:solidFill>
            <a:srgbClr val="800080"/>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a:solidFill>
                  <a:srgbClr val="FFFFFF"/>
                </a:solidFill>
              </a:rPr>
              <a:t>1</a:t>
            </a:r>
            <a:r>
              <a:rPr lang="fr-FR" sz="2000" b="1" baseline="30000">
                <a:solidFill>
                  <a:srgbClr val="FFFFFF"/>
                </a:solidFill>
              </a:rPr>
              <a:t>ère</a:t>
            </a:r>
            <a:r>
              <a:rPr lang="fr-FR" sz="2000" b="1">
                <a:solidFill>
                  <a:srgbClr val="FFFFFF"/>
                </a:solidFill>
              </a:rPr>
              <a:t> </a:t>
            </a:r>
          </a:p>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 GÉNÉRALE</a:t>
            </a:r>
          </a:p>
        </p:txBody>
      </p:sp>
      <p:sp>
        <p:nvSpPr>
          <p:cNvPr id="15375" name="AutoShape 14"/>
          <p:cNvSpPr>
            <a:spLocks noChangeArrowheads="1"/>
          </p:cNvSpPr>
          <p:nvPr/>
        </p:nvSpPr>
        <p:spPr bwMode="auto">
          <a:xfrm>
            <a:off x="2212975" y="3557588"/>
            <a:ext cx="1711325" cy="792162"/>
          </a:xfrm>
          <a:prstGeom prst="roundRect">
            <a:avLst>
              <a:gd name="adj" fmla="val 16667"/>
            </a:avLst>
          </a:prstGeom>
          <a:solidFill>
            <a:srgbClr val="99CC00"/>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1</a:t>
            </a:r>
            <a:r>
              <a:rPr lang="fr-FR" b="1" baseline="30000">
                <a:solidFill>
                  <a:srgbClr val="FFFFFF"/>
                </a:solidFill>
              </a:rPr>
              <a:t>ère</a:t>
            </a:r>
            <a:r>
              <a:rPr lang="fr-FR" b="1">
                <a:solidFill>
                  <a:srgbClr val="FFFFFF"/>
                </a:solidFill>
              </a:rPr>
              <a:t>  TECHNO</a:t>
            </a:r>
          </a:p>
        </p:txBody>
      </p:sp>
      <p:sp>
        <p:nvSpPr>
          <p:cNvPr id="15376" name="AutoShape 15"/>
          <p:cNvSpPr>
            <a:spLocks noChangeArrowheads="1"/>
          </p:cNvSpPr>
          <p:nvPr/>
        </p:nvSpPr>
        <p:spPr bwMode="auto">
          <a:xfrm>
            <a:off x="333375" y="2620963"/>
            <a:ext cx="1574800" cy="792162"/>
          </a:xfrm>
          <a:prstGeom prst="roundRect">
            <a:avLst>
              <a:gd name="adj" fmla="val 16667"/>
            </a:avLst>
          </a:prstGeom>
          <a:solidFill>
            <a:srgbClr val="800080"/>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TERMINALE</a:t>
            </a:r>
          </a:p>
          <a:p>
            <a:pPr algn="ctr" eaLnBrk="1" hangingPunct="1">
              <a:lnSpc>
                <a:spcPct val="107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GÉNÉRALE</a:t>
            </a:r>
          </a:p>
        </p:txBody>
      </p:sp>
      <p:sp>
        <p:nvSpPr>
          <p:cNvPr id="15377" name="AutoShape 16"/>
          <p:cNvSpPr>
            <a:spLocks noChangeArrowheads="1"/>
          </p:cNvSpPr>
          <p:nvPr/>
        </p:nvSpPr>
        <p:spPr bwMode="auto">
          <a:xfrm>
            <a:off x="2212975" y="2620963"/>
            <a:ext cx="1711325" cy="792162"/>
          </a:xfrm>
          <a:prstGeom prst="roundRect">
            <a:avLst>
              <a:gd name="adj" fmla="val 16667"/>
            </a:avLst>
          </a:prstGeom>
          <a:solidFill>
            <a:srgbClr val="99CC00"/>
          </a:solidFill>
          <a:ln w="9525">
            <a:noFill/>
            <a:round/>
            <a:headEnd/>
            <a:tailEnd/>
          </a:ln>
          <a:effectLst/>
        </p:spPr>
        <p:txBody>
          <a:bodyPr wrap="none" lIns="105840" tIns="52920" rIns="105840" bIns="52920" anchor="ctr"/>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TERMINALE</a:t>
            </a:r>
          </a:p>
          <a:p>
            <a:pPr algn="ctr" eaLnBrk="1" hangingPunct="1">
              <a:lnSpc>
                <a:spcPct val="107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a:solidFill>
                  <a:srgbClr val="FFFFFF"/>
                </a:solidFill>
              </a:rPr>
              <a:t>TECHNO</a:t>
            </a:r>
          </a:p>
        </p:txBody>
      </p:sp>
      <p:sp>
        <p:nvSpPr>
          <p:cNvPr id="15378" name="Line 17"/>
          <p:cNvSpPr>
            <a:spLocks noChangeShapeType="1"/>
          </p:cNvSpPr>
          <p:nvPr/>
        </p:nvSpPr>
        <p:spPr bwMode="auto">
          <a:xfrm flipV="1">
            <a:off x="6084888" y="6018213"/>
            <a:ext cx="423862" cy="219075"/>
          </a:xfrm>
          <a:prstGeom prst="line">
            <a:avLst/>
          </a:prstGeom>
          <a:noFill/>
          <a:ln w="76320" cap="sq">
            <a:solidFill>
              <a:srgbClr val="000000"/>
            </a:solidFill>
            <a:miter lim="800000"/>
            <a:headEnd/>
            <a:tailEnd type="triangle" w="med" len="med"/>
          </a:ln>
          <a:effectLst/>
        </p:spPr>
        <p:txBody>
          <a:bodyPr/>
          <a:lstStyle/>
          <a:p>
            <a:endParaRPr lang="fr-FR"/>
          </a:p>
        </p:txBody>
      </p:sp>
      <p:sp>
        <p:nvSpPr>
          <p:cNvPr id="15379" name="Line 18"/>
          <p:cNvSpPr>
            <a:spLocks noChangeShapeType="1"/>
          </p:cNvSpPr>
          <p:nvPr/>
        </p:nvSpPr>
        <p:spPr bwMode="auto">
          <a:xfrm flipH="1" flipV="1">
            <a:off x="2554288" y="6018213"/>
            <a:ext cx="506412" cy="219075"/>
          </a:xfrm>
          <a:prstGeom prst="line">
            <a:avLst/>
          </a:prstGeom>
          <a:noFill/>
          <a:ln w="76320" cap="sq">
            <a:solidFill>
              <a:srgbClr val="000000"/>
            </a:solidFill>
            <a:miter lim="800000"/>
            <a:headEnd/>
            <a:tailEnd type="triangle" w="med" len="med"/>
          </a:ln>
          <a:effectLst/>
        </p:spPr>
        <p:txBody>
          <a:bodyPr/>
          <a:lstStyle/>
          <a:p>
            <a:endParaRPr lang="fr-FR"/>
          </a:p>
        </p:txBody>
      </p:sp>
      <p:sp>
        <p:nvSpPr>
          <p:cNvPr id="15380" name="Rectangle 19"/>
          <p:cNvSpPr>
            <a:spLocks noChangeArrowheads="1"/>
          </p:cNvSpPr>
          <p:nvPr/>
        </p:nvSpPr>
        <p:spPr bwMode="auto">
          <a:xfrm>
            <a:off x="179388" y="981075"/>
            <a:ext cx="1757362" cy="774700"/>
          </a:xfrm>
          <a:prstGeom prst="rect">
            <a:avLst/>
          </a:prstGeom>
          <a:solidFill>
            <a:srgbClr val="C0C0C0"/>
          </a:solidFill>
          <a:ln w="9360" cap="sq">
            <a:solidFill>
              <a:srgbClr val="000000"/>
            </a:solidFill>
            <a:miter lim="800000"/>
            <a:headEnd/>
            <a:tailEnd/>
          </a:ln>
          <a:effectLst/>
        </p:spPr>
        <p:txBody>
          <a:bodyPr lIns="90000" tIns="69120" rIns="90000" bIns="46800">
            <a:spAutoFit/>
          </a:bodyPr>
          <a:lstStyle/>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a:solidFill>
                  <a:srgbClr val="000018"/>
                </a:solidFill>
              </a:rPr>
              <a:t>Études longues</a:t>
            </a:r>
          </a:p>
          <a:p>
            <a:pPr algn="ctr" eaLnBrk="1" hangingPunct="1">
              <a:lnSpc>
                <a:spcPct val="99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a:solidFill>
                  <a:srgbClr val="000018"/>
                </a:solidFill>
              </a:rPr>
              <a:t>BAC + 5 ans</a:t>
            </a:r>
          </a:p>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a:solidFill>
                  <a:srgbClr val="000018"/>
                </a:solidFill>
              </a:rPr>
              <a:t>majoritairement</a:t>
            </a:r>
          </a:p>
        </p:txBody>
      </p:sp>
      <p:sp>
        <p:nvSpPr>
          <p:cNvPr id="15381" name="Rectangle 20"/>
          <p:cNvSpPr>
            <a:spLocks noChangeArrowheads="1"/>
          </p:cNvSpPr>
          <p:nvPr/>
        </p:nvSpPr>
        <p:spPr bwMode="auto">
          <a:xfrm>
            <a:off x="2205038" y="982663"/>
            <a:ext cx="1935162" cy="827087"/>
          </a:xfrm>
          <a:prstGeom prst="rect">
            <a:avLst/>
          </a:prstGeom>
          <a:solidFill>
            <a:srgbClr val="C0C0C0"/>
          </a:solidFill>
          <a:ln w="9360" cap="sq">
            <a:solidFill>
              <a:srgbClr val="000000"/>
            </a:solidFill>
            <a:miter lim="800000"/>
            <a:headEnd/>
            <a:tailEnd/>
          </a:ln>
          <a:effectLst/>
        </p:spPr>
        <p:txBody>
          <a:bodyPr lIns="90000" tIns="69120" rIns="90000" bIns="46800">
            <a:spAutoFit/>
          </a:bodyPr>
          <a:lstStyle/>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220000"/>
                </a:solidFill>
              </a:rPr>
              <a:t>Études courtes</a:t>
            </a:r>
          </a:p>
          <a:p>
            <a:pPr algn="ctr" eaLnBrk="1" hangingPunct="1">
              <a:lnSpc>
                <a:spcPct val="99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220000"/>
                </a:solidFill>
              </a:rPr>
              <a:t>BAC + 2/3 ans</a:t>
            </a:r>
          </a:p>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220000"/>
                </a:solidFill>
              </a:rPr>
              <a:t>majoritairement</a:t>
            </a:r>
          </a:p>
        </p:txBody>
      </p:sp>
      <p:sp>
        <p:nvSpPr>
          <p:cNvPr id="15382" name="Rectangle 21"/>
          <p:cNvSpPr>
            <a:spLocks noChangeArrowheads="1"/>
          </p:cNvSpPr>
          <p:nvPr/>
        </p:nvSpPr>
        <p:spPr bwMode="auto">
          <a:xfrm>
            <a:off x="5148263" y="981075"/>
            <a:ext cx="3240087" cy="811213"/>
          </a:xfrm>
          <a:prstGeom prst="rect">
            <a:avLst/>
          </a:prstGeom>
          <a:solidFill>
            <a:srgbClr val="C0C0C0"/>
          </a:solidFill>
          <a:ln w="9360" cap="sq">
            <a:solidFill>
              <a:srgbClr val="000000"/>
            </a:solidFill>
            <a:miter lim="800000"/>
            <a:headEnd/>
            <a:tailEnd/>
          </a:ln>
          <a:effectLst/>
        </p:spPr>
        <p:txBody>
          <a:bodyPr lIns="90000" tIns="69120" rIns="90000" bIns="46800">
            <a:spAutoFit/>
          </a:bodyPr>
          <a:lstStyle/>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220000"/>
                </a:solidFill>
              </a:rPr>
              <a:t>Insertion professionnelle majoritairement MAIS</a:t>
            </a:r>
          </a:p>
          <a:p>
            <a:pPr algn="ctr" eaLnBrk="1" hangingPunct="1">
              <a:lnSpc>
                <a:spcPct val="93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b="1">
              <a:solidFill>
                <a:srgbClr val="220000"/>
              </a:solidFill>
            </a:endParaRPr>
          </a:p>
        </p:txBody>
      </p:sp>
      <p:sp>
        <p:nvSpPr>
          <p:cNvPr id="15383" name="Text Box 22"/>
          <p:cNvSpPr txBox="1">
            <a:spLocks noChangeArrowheads="1"/>
          </p:cNvSpPr>
          <p:nvPr/>
        </p:nvSpPr>
        <p:spPr bwMode="auto">
          <a:xfrm>
            <a:off x="5003800" y="5661025"/>
            <a:ext cx="3562350" cy="460375"/>
          </a:xfrm>
          <a:prstGeom prst="rect">
            <a:avLst/>
          </a:prstGeom>
          <a:noFill/>
          <a:ln w="9525">
            <a:noFill/>
            <a:round/>
            <a:headEnd/>
            <a:tailEnd/>
          </a:ln>
          <a:effectLst/>
        </p:spPr>
        <p:txBody>
          <a:bodyPr wrap="none" lIns="90000" tIns="45000" rIns="90000" bIns="45000"/>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200" b="1">
                <a:solidFill>
                  <a:srgbClr val="000000"/>
                </a:solidFill>
              </a:rPr>
              <a:t>  Lycée Professionnel ou CFA</a:t>
            </a:r>
          </a:p>
        </p:txBody>
      </p:sp>
      <p:sp>
        <p:nvSpPr>
          <p:cNvPr id="15384" name="Text Box 23"/>
          <p:cNvSpPr txBox="1">
            <a:spLocks noChangeArrowheads="1"/>
          </p:cNvSpPr>
          <p:nvPr/>
        </p:nvSpPr>
        <p:spPr bwMode="auto">
          <a:xfrm>
            <a:off x="4787900" y="3644900"/>
            <a:ext cx="1717675" cy="249238"/>
          </a:xfrm>
          <a:prstGeom prst="rect">
            <a:avLst/>
          </a:prstGeom>
          <a:noFill/>
          <a:ln w="9525">
            <a:noFill/>
            <a:round/>
            <a:headEnd/>
            <a:tailEnd/>
          </a:ln>
          <a:effectLst/>
        </p:spPr>
        <p:txBody>
          <a:bodyPr wrap="none" lIns="90000" tIns="51840" rIns="90000" bIns="45000"/>
          <a:lstStyle/>
          <a:p>
            <a:pPr algn="ctr" eaLnBrk="1" hangingPunct="1">
              <a:lnSpc>
                <a:spcPct val="95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a:solidFill>
                  <a:srgbClr val="EAEAEA"/>
                </a:solidFill>
              </a:rPr>
              <a:t> </a:t>
            </a:r>
          </a:p>
        </p:txBody>
      </p:sp>
      <p:sp>
        <p:nvSpPr>
          <p:cNvPr id="15385" name="AutoShape 24"/>
          <p:cNvSpPr>
            <a:spLocks noChangeArrowheads="1"/>
          </p:cNvSpPr>
          <p:nvPr/>
        </p:nvSpPr>
        <p:spPr bwMode="auto">
          <a:xfrm>
            <a:off x="0" y="0"/>
            <a:ext cx="9144000" cy="900113"/>
          </a:xfrm>
          <a:prstGeom prst="roundRect">
            <a:avLst>
              <a:gd name="adj" fmla="val 176"/>
            </a:avLst>
          </a:prstGeom>
          <a:solidFill>
            <a:srgbClr val="336699"/>
          </a:solidFill>
          <a:ln w="9525">
            <a:noFill/>
            <a:round/>
            <a:headEnd/>
            <a:tailEnd/>
          </a:ln>
          <a:effectLst/>
        </p:spPr>
        <p:txBody>
          <a:bodyPr lIns="90000" tIns="45000" rIns="90000" bIns="45000" anchor="ctr" anchorCtr="1"/>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i="1">
                <a:solidFill>
                  <a:srgbClr val="FFFFFF"/>
                </a:solidFill>
                <a:cs typeface="Times New Roman" pitchFamily="18" charset="0"/>
              </a:rPr>
              <a:t>CHOISIR UNE VOIE</a:t>
            </a:r>
          </a:p>
        </p:txBody>
      </p:sp>
      <p:sp>
        <p:nvSpPr>
          <p:cNvPr id="15386" name="Text Box 25"/>
          <p:cNvSpPr txBox="1">
            <a:spLocks noChangeArrowheads="1"/>
          </p:cNvSpPr>
          <p:nvPr/>
        </p:nvSpPr>
        <p:spPr bwMode="auto">
          <a:xfrm>
            <a:off x="107950" y="5661025"/>
            <a:ext cx="4427538" cy="504825"/>
          </a:xfrm>
          <a:prstGeom prst="rect">
            <a:avLst/>
          </a:prstGeom>
          <a:noFill/>
          <a:ln w="9525">
            <a:noFill/>
            <a:round/>
            <a:headEnd/>
            <a:tailEnd/>
          </a:ln>
          <a:effectLst/>
        </p:spPr>
        <p:txBody>
          <a:bodyPr lIns="90000" tIns="45000" rIns="90000" bIns="45000"/>
          <a:lstStyle/>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a:solidFill>
                  <a:srgbClr val="000000"/>
                </a:solidFill>
              </a:rPr>
              <a:t>Lycée Général et Technologique</a:t>
            </a:r>
          </a:p>
          <a:p>
            <a:pPr algn="ctr" eaLnBrk="1" hangingPunct="1">
              <a:lnSpc>
                <a:spcPct val="102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000" b="1">
              <a:solidFill>
                <a:srgbClr val="000000"/>
              </a:solidFill>
            </a:endParaRPr>
          </a:p>
        </p:txBody>
      </p:sp>
      <p:cxnSp>
        <p:nvCxnSpPr>
          <p:cNvPr id="15387" name="AutoShape 26"/>
          <p:cNvCxnSpPr>
            <a:cxnSpLocks noChangeShapeType="1"/>
          </p:cNvCxnSpPr>
          <p:nvPr/>
        </p:nvCxnSpPr>
        <p:spPr bwMode="auto">
          <a:xfrm flipH="1" flipV="1">
            <a:off x="3924300" y="1339850"/>
            <a:ext cx="1368425" cy="863600"/>
          </a:xfrm>
          <a:prstGeom prst="straightConnector1">
            <a:avLst/>
          </a:prstGeom>
          <a:noFill/>
          <a:ln w="9360" cap="sq">
            <a:solidFill>
              <a:srgbClr val="FF0000"/>
            </a:solidFill>
            <a:miter lim="800000"/>
            <a:headEnd/>
            <a:tailEnd type="arrow" w="med" len="med"/>
          </a:ln>
          <a:effectLst/>
        </p:spPr>
      </p:cxnSp>
      <p:sp>
        <p:nvSpPr>
          <p:cNvPr id="15388" name="Text Box 27"/>
          <p:cNvSpPr txBox="1">
            <a:spLocks noChangeArrowheads="1"/>
          </p:cNvSpPr>
          <p:nvPr/>
        </p:nvSpPr>
        <p:spPr bwMode="auto">
          <a:xfrm>
            <a:off x="4067175" y="1989138"/>
            <a:ext cx="1089025" cy="520700"/>
          </a:xfrm>
          <a:prstGeom prst="rect">
            <a:avLst/>
          </a:prstGeom>
          <a:noFill/>
          <a:ln w="9525">
            <a:noFill/>
            <a:round/>
            <a:headEnd/>
            <a:tailEnd/>
          </a:ln>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a:solidFill>
                  <a:srgbClr val="FF0000"/>
                </a:solidFill>
              </a:rPr>
              <a:t>Mais aussi</a:t>
            </a:r>
          </a:p>
        </p:txBody>
      </p:sp>
      <p:cxnSp>
        <p:nvCxnSpPr>
          <p:cNvPr id="15389" name="AutoShape 28"/>
          <p:cNvCxnSpPr>
            <a:cxnSpLocks noChangeShapeType="1"/>
          </p:cNvCxnSpPr>
          <p:nvPr/>
        </p:nvCxnSpPr>
        <p:spPr bwMode="auto">
          <a:xfrm flipH="1">
            <a:off x="6732588" y="3644900"/>
            <a:ext cx="792162" cy="1588"/>
          </a:xfrm>
          <a:prstGeom prst="straightConnector1">
            <a:avLst/>
          </a:prstGeom>
          <a:noFill/>
          <a:ln w="9360" cap="sq">
            <a:solidFill>
              <a:srgbClr val="FF0000"/>
            </a:solidFill>
            <a:miter lim="800000"/>
            <a:headEnd/>
            <a:tailEnd type="arrow" w="med" len="med"/>
          </a:ln>
          <a:effec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11873" y="1304656"/>
            <a:ext cx="8500327" cy="5234383"/>
          </a:xfrm>
          <a:prstGeom prst="rect">
            <a:avLst/>
          </a:prstGeom>
          <a:noFill/>
          <a:ln w="9525">
            <a:noFill/>
            <a:round/>
            <a:headEnd/>
            <a:tailEnd/>
          </a:ln>
          <a:effectLst/>
        </p:spPr>
        <p:txBody>
          <a:bodyPr wrap="square" lIns="90000" tIns="46800" rIns="90000" bIns="46800" anchor="ctr">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1FAECD"/>
                </a:solidFill>
              </a:rPr>
              <a:t>Pour QUI?</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dirty="0">
                <a:solidFill>
                  <a:srgbClr val="000000"/>
                </a:solidFill>
              </a:rPr>
              <a:t>Des élèves qui veulent acquérir des </a:t>
            </a:r>
            <a:r>
              <a:rPr lang="fr-FR" sz="2000" b="1" dirty="0">
                <a:solidFill>
                  <a:srgbClr val="000000"/>
                </a:solidFill>
              </a:rPr>
              <a:t>connaissances</a:t>
            </a:r>
            <a:r>
              <a:rPr lang="fr-FR" sz="2000" dirty="0">
                <a:solidFill>
                  <a:srgbClr val="000000"/>
                </a:solidFill>
              </a:rPr>
              <a:t>, des </a:t>
            </a:r>
            <a:r>
              <a:rPr lang="fr-FR" sz="2000" b="1" dirty="0">
                <a:solidFill>
                  <a:srgbClr val="000000"/>
                </a:solidFill>
              </a:rPr>
              <a:t>compétences</a:t>
            </a:r>
            <a:r>
              <a:rPr lang="fr-FR" sz="2000" dirty="0">
                <a:solidFill>
                  <a:srgbClr val="000000"/>
                </a:solidFill>
              </a:rPr>
              <a:t> et des </a:t>
            </a:r>
            <a:r>
              <a:rPr lang="fr-FR" sz="2000" b="1" dirty="0">
                <a:solidFill>
                  <a:srgbClr val="000000"/>
                </a:solidFill>
              </a:rPr>
              <a:t>savoir-faire</a:t>
            </a:r>
            <a:r>
              <a:rPr lang="fr-FR" sz="2000" dirty="0">
                <a:solidFill>
                  <a:srgbClr val="000000"/>
                </a:solidFill>
              </a:rPr>
              <a:t> dans un </a:t>
            </a:r>
            <a:r>
              <a:rPr lang="fr-FR" sz="2000" b="1" dirty="0">
                <a:solidFill>
                  <a:srgbClr val="000000"/>
                </a:solidFill>
              </a:rPr>
              <a:t>domaine professionnel précis</a:t>
            </a:r>
            <a:r>
              <a:rPr lang="fr-FR" sz="2000" dirty="0">
                <a:solidFill>
                  <a:srgbClr val="000000"/>
                </a:solidFill>
              </a:rPr>
              <a:t>.</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000" dirty="0">
              <a:solidFill>
                <a:srgbClr val="1FAECD"/>
              </a:solidFill>
            </a:endParaRP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1FAECD"/>
                </a:solidFill>
              </a:rPr>
              <a:t>OBJECTIF:</a:t>
            </a:r>
          </a:p>
          <a:p>
            <a:pPr eaLnBrk="1" hangingPunct="1">
              <a:buClr>
                <a:srgbClr val="1FAECD"/>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chemeClr val="tx1"/>
                </a:solidFill>
              </a:rPr>
              <a:t>Préparer un diplôme </a:t>
            </a:r>
            <a:r>
              <a:rPr lang="fr-FR" sz="2000" dirty="0">
                <a:solidFill>
                  <a:schemeClr val="tx1"/>
                </a:solidFill>
              </a:rPr>
              <a:t>(</a:t>
            </a:r>
            <a:r>
              <a:rPr lang="fr-FR" sz="2000" b="1" dirty="0">
                <a:solidFill>
                  <a:schemeClr val="tx1"/>
                </a:solidFill>
              </a:rPr>
              <a:t>CAP, Bac pro</a:t>
            </a:r>
            <a:r>
              <a:rPr lang="fr-FR" sz="2000" dirty="0">
                <a:solidFill>
                  <a:schemeClr val="tx1"/>
                </a:solidFill>
              </a:rPr>
              <a:t>) et </a:t>
            </a:r>
            <a:r>
              <a:rPr lang="fr-FR" sz="2000" b="1" dirty="0">
                <a:solidFill>
                  <a:schemeClr val="tx1"/>
                </a:solidFill>
              </a:rPr>
              <a:t>apprendre un métier</a:t>
            </a:r>
            <a:r>
              <a:rPr lang="fr-FR" sz="2000" dirty="0">
                <a:solidFill>
                  <a:schemeClr val="tx1"/>
                </a:solidFill>
              </a:rPr>
              <a:t> en 2 ou 3 ans après la 3éme. </a:t>
            </a:r>
          </a:p>
          <a:p>
            <a:pPr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000000"/>
                </a:solidFill>
              </a:rPr>
              <a:t>S’insérer rapidement</a:t>
            </a:r>
            <a:r>
              <a:rPr lang="fr-FR" sz="2000" dirty="0">
                <a:solidFill>
                  <a:srgbClr val="000000"/>
                </a:solidFill>
              </a:rPr>
              <a:t> sur le marché du travail. </a:t>
            </a:r>
          </a:p>
          <a:p>
            <a:pPr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dirty="0">
                <a:solidFill>
                  <a:srgbClr val="000000"/>
                </a:solidFill>
              </a:rPr>
              <a:t>Mais aussi permettre aux jeunes de </a:t>
            </a:r>
            <a:r>
              <a:rPr lang="fr-FR" sz="2000" b="1" dirty="0">
                <a:solidFill>
                  <a:srgbClr val="000000"/>
                </a:solidFill>
              </a:rPr>
              <a:t>poursuivre leurs études après le bac pro vers l’enseignement supérieur (BTS).</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000" dirty="0">
              <a:solidFill>
                <a:srgbClr val="000000"/>
              </a:solidFill>
            </a:endParaRP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1FAECD"/>
                </a:solidFill>
              </a:rPr>
              <a:t>ACCES:</a:t>
            </a:r>
          </a:p>
          <a:p>
            <a:pPr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dirty="0">
                <a:solidFill>
                  <a:srgbClr val="000000"/>
                </a:solidFill>
              </a:rPr>
              <a:t>Sur </a:t>
            </a:r>
            <a:r>
              <a:rPr lang="fr-FR" sz="2000" b="1" dirty="0">
                <a:solidFill>
                  <a:srgbClr val="000000"/>
                </a:solidFill>
              </a:rPr>
              <a:t>avis du conseil de classe</a:t>
            </a:r>
            <a:r>
              <a:rPr lang="fr-FR" sz="2000" dirty="0">
                <a:solidFill>
                  <a:srgbClr val="000000"/>
                </a:solidFill>
              </a:rPr>
              <a:t> ou de la commission d’appel </a:t>
            </a:r>
          </a:p>
          <a:p>
            <a:pPr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dirty="0">
                <a:solidFill>
                  <a:srgbClr val="000000"/>
                </a:solidFill>
              </a:rPr>
              <a:t>Affectation  par une </a:t>
            </a:r>
            <a:r>
              <a:rPr lang="fr-FR" sz="2000" b="1" dirty="0">
                <a:solidFill>
                  <a:srgbClr val="000000"/>
                </a:solidFill>
              </a:rPr>
              <a:t>procédure informatisée.</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44B9E8"/>
              </a:solidFill>
            </a:endParaRP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44B9E8"/>
              </a:solidFill>
            </a:endParaRP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44B9E8"/>
              </a:solidFill>
            </a:endParaRPr>
          </a:p>
        </p:txBody>
      </p:sp>
      <p:sp>
        <p:nvSpPr>
          <p:cNvPr id="19459" name="AutoShape 24"/>
          <p:cNvSpPr>
            <a:spLocks noChangeArrowheads="1"/>
          </p:cNvSpPr>
          <p:nvPr/>
        </p:nvSpPr>
        <p:spPr bwMode="auto">
          <a:xfrm>
            <a:off x="0" y="0"/>
            <a:ext cx="9144000" cy="900113"/>
          </a:xfrm>
          <a:prstGeom prst="roundRect">
            <a:avLst>
              <a:gd name="adj" fmla="val 176"/>
            </a:avLst>
          </a:prstGeom>
          <a:solidFill>
            <a:srgbClr val="336699"/>
          </a:solidFill>
          <a:ln w="9525">
            <a:noFill/>
            <a:round/>
            <a:headEnd/>
            <a:tailEnd/>
          </a:ln>
          <a:effectLst/>
        </p:spPr>
        <p:txBody>
          <a:bodyPr lIns="90000" tIns="45000" rIns="90000" bIns="45000" anchor="ctr" anchorCtr="1"/>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i="1">
                <a:solidFill>
                  <a:srgbClr val="FFFFFF"/>
                </a:solidFill>
                <a:cs typeface="Times New Roman" pitchFamily="18" charset="0"/>
              </a:rPr>
              <a:t>LA VOIE PROFESSIONNELLE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22661"/>
            <a:ext cx="9144000" cy="1079239"/>
          </a:xfrm>
        </p:spPr>
        <p:txBody>
          <a:bodyPr>
            <a:normAutofit/>
          </a:bodyPr>
          <a:lstStyle/>
          <a:p>
            <a:pPr algn="ctr"/>
            <a:r>
              <a:rPr lang="fr-FR" sz="3600" dirty="0">
                <a:solidFill>
                  <a:srgbClr val="0070C0"/>
                </a:solidFill>
                <a:latin typeface="Comic Sans MS" pitchFamily="66" charset="0"/>
              </a:rPr>
              <a:t>La notation du Brevet</a:t>
            </a:r>
          </a:p>
        </p:txBody>
      </p:sp>
      <p:sp>
        <p:nvSpPr>
          <p:cNvPr id="4" name="Espace réservé du contenu 3"/>
          <p:cNvSpPr>
            <a:spLocks noGrp="1"/>
          </p:cNvSpPr>
          <p:nvPr>
            <p:ph sz="half" idx="1"/>
          </p:nvPr>
        </p:nvSpPr>
        <p:spPr>
          <a:xfrm>
            <a:off x="461381" y="1102902"/>
            <a:ext cx="4144073" cy="4756045"/>
          </a:xfrm>
        </p:spPr>
        <p:txBody>
          <a:bodyPr>
            <a:normAutofit fontScale="85000" lnSpcReduction="10000"/>
          </a:bodyPr>
          <a:lstStyle/>
          <a:p>
            <a:pPr marL="0" indent="0">
              <a:buNone/>
            </a:pPr>
            <a:r>
              <a:rPr lang="fr-FR" sz="3900" u="sng" dirty="0">
                <a:solidFill>
                  <a:srgbClr val="0070C0"/>
                </a:solidFill>
                <a:latin typeface="Comic Sans MS" pitchFamily="66" charset="0"/>
              </a:rPr>
              <a:t>Socle, pour chaque domaine (8):</a:t>
            </a:r>
          </a:p>
          <a:p>
            <a:r>
              <a:rPr lang="fr-FR" dirty="0">
                <a:latin typeface="Comic Sans MS" pitchFamily="66" charset="0"/>
              </a:rPr>
              <a:t>10 points pour le niveau « maîtrise insuffisante »,</a:t>
            </a:r>
          </a:p>
          <a:p>
            <a:r>
              <a:rPr lang="fr-FR" dirty="0">
                <a:latin typeface="Comic Sans MS" pitchFamily="66" charset="0"/>
              </a:rPr>
              <a:t>25 points pour le niveau « maîtrise fragile »,</a:t>
            </a:r>
          </a:p>
          <a:p>
            <a:r>
              <a:rPr lang="fr-FR" dirty="0">
                <a:latin typeface="Comic Sans MS" pitchFamily="66" charset="0"/>
              </a:rPr>
              <a:t>40 points pour le niveau « maîtrise satisfaisante »,</a:t>
            </a:r>
          </a:p>
          <a:p>
            <a:r>
              <a:rPr lang="fr-FR" dirty="0">
                <a:latin typeface="Comic Sans MS" pitchFamily="66" charset="0"/>
              </a:rPr>
              <a:t>50 points pour le niveau « très bonne maîtrise ».</a:t>
            </a:r>
          </a:p>
          <a:p>
            <a:pPr marL="0" indent="0">
              <a:buNone/>
            </a:pPr>
            <a:r>
              <a:rPr lang="fr-FR" sz="3900" u="sng" dirty="0">
                <a:solidFill>
                  <a:srgbClr val="0070C0"/>
                </a:solidFill>
                <a:latin typeface="Comic Sans MS" pitchFamily="66" charset="0"/>
              </a:rPr>
              <a:t>= 400 points</a:t>
            </a:r>
          </a:p>
          <a:p>
            <a:endParaRPr lang="fr-FR" dirty="0"/>
          </a:p>
          <a:p>
            <a:endParaRPr lang="fr-FR" dirty="0"/>
          </a:p>
        </p:txBody>
      </p:sp>
      <p:sp>
        <p:nvSpPr>
          <p:cNvPr id="5" name="Espace réservé du contenu 4"/>
          <p:cNvSpPr>
            <a:spLocks noGrp="1"/>
          </p:cNvSpPr>
          <p:nvPr>
            <p:ph sz="half" idx="2"/>
          </p:nvPr>
        </p:nvSpPr>
        <p:spPr>
          <a:xfrm>
            <a:off x="6144318" y="2732053"/>
            <a:ext cx="2857585" cy="1842023"/>
          </a:xfrm>
        </p:spPr>
        <p:txBody>
          <a:bodyPr>
            <a:normAutofit fontScale="85000" lnSpcReduction="10000"/>
          </a:bodyPr>
          <a:lstStyle/>
          <a:p>
            <a:pPr marL="0" indent="0">
              <a:buNone/>
            </a:pPr>
            <a:r>
              <a:rPr lang="fr-FR" sz="3900" u="sng" dirty="0">
                <a:solidFill>
                  <a:srgbClr val="0070C0"/>
                </a:solidFill>
                <a:latin typeface="Comic Sans MS" pitchFamily="66" charset="0"/>
              </a:rPr>
              <a:t>4 épreuves écrites :</a:t>
            </a:r>
          </a:p>
          <a:p>
            <a:pPr marL="0" indent="0">
              <a:buNone/>
            </a:pPr>
            <a:r>
              <a:rPr lang="fr-FR" sz="3900" u="sng" dirty="0">
                <a:solidFill>
                  <a:srgbClr val="0070C0"/>
                </a:solidFill>
                <a:latin typeface="Comic Sans MS" pitchFamily="66" charset="0"/>
              </a:rPr>
              <a:t>= 300 points</a:t>
            </a:r>
          </a:p>
          <a:p>
            <a:pPr marL="0" indent="0">
              <a:buNone/>
            </a:pPr>
            <a:endParaRPr lang="fr-FR" dirty="0"/>
          </a:p>
        </p:txBody>
      </p:sp>
      <p:sp>
        <p:nvSpPr>
          <p:cNvPr id="6" name="ZoneTexte 5"/>
          <p:cNvSpPr txBox="1"/>
          <p:nvPr/>
        </p:nvSpPr>
        <p:spPr>
          <a:xfrm>
            <a:off x="4720412" y="5825709"/>
            <a:ext cx="4475905" cy="646331"/>
          </a:xfrm>
          <a:prstGeom prst="rect">
            <a:avLst/>
          </a:prstGeom>
          <a:noFill/>
        </p:spPr>
        <p:txBody>
          <a:bodyPr wrap="none" rtlCol="0">
            <a:spAutoFit/>
          </a:bodyPr>
          <a:lstStyle/>
          <a:p>
            <a:r>
              <a:rPr lang="fr-FR" sz="3600" u="sng" dirty="0">
                <a:solidFill>
                  <a:srgbClr val="0070C0"/>
                </a:solidFill>
                <a:latin typeface="Comic Sans MS" pitchFamily="66" charset="0"/>
              </a:rPr>
              <a:t>TOTAL: 800 points </a:t>
            </a:r>
          </a:p>
        </p:txBody>
      </p:sp>
      <p:cxnSp>
        <p:nvCxnSpPr>
          <p:cNvPr id="8" name="Connecteur droit avec flèche 7"/>
          <p:cNvCxnSpPr/>
          <p:nvPr/>
        </p:nvCxnSpPr>
        <p:spPr>
          <a:xfrm rot="16200000" flipH="1">
            <a:off x="4253077" y="3474723"/>
            <a:ext cx="3314142" cy="73597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3126569" y="4723777"/>
            <a:ext cx="2672065" cy="101457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Espace réservé du contenu 4"/>
          <p:cNvSpPr txBox="1">
            <a:spLocks/>
          </p:cNvSpPr>
          <p:nvPr/>
        </p:nvSpPr>
        <p:spPr>
          <a:xfrm>
            <a:off x="4605454" y="1057296"/>
            <a:ext cx="3657599" cy="1507486"/>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sng" strike="noStrike" kern="1200" cap="none" spc="0" normalizeH="0" baseline="0" noProof="0" dirty="0">
                <a:ln>
                  <a:noFill/>
                </a:ln>
                <a:solidFill>
                  <a:srgbClr val="0070C0"/>
                </a:solidFill>
                <a:effectLst/>
                <a:uLnTx/>
                <a:uFillTx/>
                <a:latin typeface="Comic Sans MS" pitchFamily="66" charset="0"/>
              </a:rPr>
              <a:t>1 épreuve orale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sng" strike="noStrike" kern="1200" cap="none" spc="0" normalizeH="0" baseline="0" noProof="0" dirty="0">
                <a:ln>
                  <a:noFill/>
                </a:ln>
                <a:solidFill>
                  <a:srgbClr val="0070C0"/>
                </a:solidFill>
                <a:effectLst/>
                <a:uLnTx/>
                <a:uFillTx/>
                <a:latin typeface="Comic Sans MS" pitchFamily="66" charset="0"/>
              </a:rPr>
              <a:t>= 100 points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4" name="Connecteur droit avec flèche 7"/>
          <p:cNvCxnSpPr/>
          <p:nvPr/>
        </p:nvCxnSpPr>
        <p:spPr>
          <a:xfrm rot="5400000">
            <a:off x="6327271" y="4928844"/>
            <a:ext cx="1262180" cy="356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11871" y="5477479"/>
            <a:ext cx="3702207" cy="1200329"/>
          </a:xfrm>
          <a:prstGeom prst="rect">
            <a:avLst/>
          </a:prstGeom>
          <a:solidFill>
            <a:srgbClr val="00B050"/>
          </a:solidFill>
        </p:spPr>
        <p:txBody>
          <a:bodyPr wrap="square">
            <a:spAutoFit/>
          </a:bodyPr>
          <a:lstStyle/>
          <a:p>
            <a:pPr lvl="0" eaLnBrk="0" fontAlgn="base" hangingPunct="0">
              <a:spcBef>
                <a:spcPct val="0"/>
              </a:spcBef>
              <a:spcAft>
                <a:spcPct val="0"/>
              </a:spcAft>
            </a:pPr>
            <a:r>
              <a:rPr lang="fr-FR" sz="2400" i="1" dirty="0">
                <a:latin typeface="Comic Sans MS" pitchFamily="66" charset="0"/>
                <a:ea typeface="MS Mincho" pitchFamily="49" charset="-128"/>
                <a:cs typeface="Times New Roman" pitchFamily="18" charset="0"/>
                <a:sym typeface="Wingdings" pitchFamily="2" charset="2"/>
              </a:rPr>
              <a:t>480</a:t>
            </a:r>
            <a:r>
              <a:rPr lang="fr-FR" sz="2400" i="1" dirty="0">
                <a:ea typeface="MS Mincho" pitchFamily="49" charset="-128"/>
                <a:cs typeface="Times New Roman" pitchFamily="18" charset="0"/>
                <a:sym typeface="Wingdings" pitchFamily="2" charset="2"/>
              </a:rPr>
              <a:t> </a:t>
            </a:r>
            <a:r>
              <a:rPr lang="fr-FR" sz="2400" i="1" dirty="0">
                <a:latin typeface="Comic Sans MS" pitchFamily="66" charset="0"/>
                <a:ea typeface="MS Mincho" pitchFamily="49" charset="-128"/>
                <a:cs typeface="Times New Roman" pitchFamily="18" charset="0"/>
                <a:sym typeface="Wingdings" pitchFamily="2" charset="2"/>
              </a:rPr>
              <a:t>: Mention assez bien</a:t>
            </a:r>
          </a:p>
          <a:p>
            <a:pPr lvl="0" eaLnBrk="0" fontAlgn="base" hangingPunct="0">
              <a:spcBef>
                <a:spcPct val="0"/>
              </a:spcBef>
              <a:spcAft>
                <a:spcPct val="0"/>
              </a:spcAft>
            </a:pPr>
            <a:r>
              <a:rPr lang="fr-FR" sz="2400" i="1" dirty="0">
                <a:latin typeface="Comic Sans MS" pitchFamily="66" charset="0"/>
                <a:ea typeface="MS Mincho" pitchFamily="49" charset="-128"/>
                <a:cs typeface="Times New Roman" pitchFamily="18" charset="0"/>
                <a:sym typeface="Wingdings" pitchFamily="2" charset="2"/>
              </a:rPr>
              <a:t>560</a:t>
            </a:r>
            <a:r>
              <a:rPr lang="fr-FR" sz="2400" i="1" dirty="0">
                <a:ea typeface="MS Mincho" pitchFamily="49" charset="-128"/>
                <a:cs typeface="Times New Roman" pitchFamily="18" charset="0"/>
                <a:sym typeface="Wingdings" pitchFamily="2" charset="2"/>
              </a:rPr>
              <a:t> </a:t>
            </a:r>
            <a:r>
              <a:rPr lang="fr-FR" sz="2400" i="1" dirty="0">
                <a:latin typeface="Comic Sans MS" pitchFamily="66" charset="0"/>
                <a:ea typeface="MS Mincho" pitchFamily="49" charset="-128"/>
                <a:cs typeface="Times New Roman" pitchFamily="18" charset="0"/>
                <a:sym typeface="Wingdings" pitchFamily="2" charset="2"/>
              </a:rPr>
              <a:t>: Mention bien </a:t>
            </a:r>
            <a:endParaRPr lang="fr-FR" sz="2400" i="1" dirty="0">
              <a:latin typeface="Arial" pitchFamily="34" charset="0"/>
              <a:cs typeface="Arial" pitchFamily="34" charset="0"/>
              <a:sym typeface="Wingdings" pitchFamily="2" charset="2"/>
            </a:endParaRPr>
          </a:p>
          <a:p>
            <a:pPr lvl="0" eaLnBrk="0" fontAlgn="base" hangingPunct="0">
              <a:spcBef>
                <a:spcPct val="0"/>
              </a:spcBef>
              <a:spcAft>
                <a:spcPct val="0"/>
              </a:spcAft>
            </a:pPr>
            <a:r>
              <a:rPr lang="fr-FR" sz="2400" i="1" dirty="0">
                <a:latin typeface="Comic Sans MS" pitchFamily="66" charset="0"/>
                <a:ea typeface="MS Mincho" pitchFamily="49" charset="-128"/>
                <a:cs typeface="Times New Roman" pitchFamily="18" charset="0"/>
                <a:sym typeface="Wingdings" pitchFamily="2" charset="2"/>
              </a:rPr>
              <a:t>640</a:t>
            </a:r>
            <a:r>
              <a:rPr lang="fr-FR" sz="2400" i="1" dirty="0">
                <a:ea typeface="MS Mincho" pitchFamily="49" charset="-128"/>
                <a:cs typeface="Times New Roman" pitchFamily="18" charset="0"/>
                <a:sym typeface="Wingdings" pitchFamily="2" charset="2"/>
              </a:rPr>
              <a:t> </a:t>
            </a:r>
            <a:r>
              <a:rPr lang="fr-FR" sz="2400" i="1" dirty="0">
                <a:latin typeface="Comic Sans MS" pitchFamily="66" charset="0"/>
                <a:ea typeface="MS Mincho" pitchFamily="49" charset="-128"/>
                <a:cs typeface="Times New Roman" pitchFamily="18" charset="0"/>
                <a:sym typeface="Wingdings" pitchFamily="2" charset="2"/>
              </a:rPr>
              <a:t>: Mention tr</a:t>
            </a:r>
            <a:r>
              <a:rPr lang="fr-FR" sz="2400" i="1" dirty="0">
                <a:ea typeface="MS Mincho" pitchFamily="49" charset="-128"/>
                <a:cs typeface="Times New Roman" pitchFamily="18" charset="0"/>
                <a:sym typeface="Wingdings" pitchFamily="2" charset="2"/>
              </a:rPr>
              <a:t>è</a:t>
            </a:r>
            <a:r>
              <a:rPr lang="fr-FR" sz="2400" i="1" dirty="0">
                <a:latin typeface="Comic Sans MS" pitchFamily="66" charset="0"/>
                <a:ea typeface="MS Mincho" pitchFamily="49" charset="-128"/>
                <a:cs typeface="Times New Roman" pitchFamily="18" charset="0"/>
                <a:sym typeface="Wingdings" pitchFamily="2" charset="2"/>
              </a:rPr>
              <a:t>s bien </a:t>
            </a:r>
            <a:endParaRPr lang="fr-FR" sz="2400" i="1" dirty="0">
              <a:latin typeface="Comic Sans MS" pitchFamily="66" charset="0"/>
              <a:ea typeface="Calibri" pitchFamily="34" charset="0"/>
              <a:cs typeface="Times New Roman" pitchFamily="18" charset="0"/>
              <a:sym typeface="Wingdings" pitchFamily="2" charset="2"/>
            </a:endParaRPr>
          </a:p>
        </p:txBody>
      </p:sp>
    </p:spTree>
    <p:extLst>
      <p:ext uri="{BB962C8B-B14F-4D97-AF65-F5344CB8AC3E}">
        <p14:creationId xmlns:p14="http://schemas.microsoft.com/office/powerpoint/2010/main" val="128955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815</Words>
  <Application>Microsoft Office PowerPoint</Application>
  <PresentationFormat>Affichage à l'écran (4:3)</PresentationFormat>
  <Paragraphs>166</Paragraphs>
  <Slides>10</Slides>
  <Notes>4</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10</vt:i4>
      </vt:variant>
    </vt:vector>
  </HeadingPairs>
  <TitlesOfParts>
    <vt:vector size="21" baseType="lpstr">
      <vt:lpstr>MS Mincho</vt:lpstr>
      <vt:lpstr>ＭＳ Ｐゴシック</vt:lpstr>
      <vt:lpstr>Arial</vt:lpstr>
      <vt:lpstr>Calibri</vt:lpstr>
      <vt:lpstr>Calibri Light</vt:lpstr>
      <vt:lpstr>Comic Sans MS</vt:lpstr>
      <vt:lpstr>Lucida Handwriting</vt:lpstr>
      <vt:lpstr>Lucida Sans Unicode</vt:lpstr>
      <vt:lpstr>Times New Roman</vt:lpstr>
      <vt:lpstr>Wingdings</vt:lpstr>
      <vt:lpstr>Thème Office</vt:lpstr>
      <vt:lpstr>  Bienvenue  au  Collège Jean Charcot  </vt:lpstr>
      <vt:lpstr>Les 4 piliers de la réussite au collège </vt:lpstr>
      <vt:lpstr>Présentation PowerPoint</vt:lpstr>
      <vt:lpstr>   Les aménagements pédagogiques</vt:lpstr>
      <vt:lpstr>Présentation PowerPoint</vt:lpstr>
      <vt:lpstr>Présentation PowerPoint</vt:lpstr>
      <vt:lpstr>Présentation PowerPoint</vt:lpstr>
      <vt:lpstr>Présentation PowerPoint</vt:lpstr>
      <vt:lpstr>La notation du Brevet</vt:lpstr>
      <vt:lpstr>Le socle commun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au  Collège Jean Charcot</dc:title>
  <dc:creator>Utilisateur de Microsoft Office</dc:creator>
  <cp:lastModifiedBy>broche1</cp:lastModifiedBy>
  <cp:revision>69</cp:revision>
  <cp:lastPrinted>2022-09-21T14:24:16Z</cp:lastPrinted>
  <dcterms:created xsi:type="dcterms:W3CDTF">2016-09-07T17:00:40Z</dcterms:created>
  <dcterms:modified xsi:type="dcterms:W3CDTF">2022-09-29T13:23:05Z</dcterms:modified>
</cp:coreProperties>
</file>