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7" r:id="rId2"/>
    <p:sldId id="256" r:id="rId3"/>
    <p:sldId id="276" r:id="rId4"/>
    <p:sldId id="259" r:id="rId5"/>
    <p:sldId id="260" r:id="rId6"/>
    <p:sldId id="285" r:id="rId7"/>
    <p:sldId id="289" r:id="rId8"/>
    <p:sldId id="266" r:id="rId9"/>
    <p:sldId id="263" r:id="rId10"/>
    <p:sldId id="261" r:id="rId11"/>
    <p:sldId id="286" r:id="rId12"/>
    <p:sldId id="287" r:id="rId13"/>
    <p:sldId id="298" r:id="rId14"/>
    <p:sldId id="288" r:id="rId15"/>
    <p:sldId id="262" r:id="rId16"/>
    <p:sldId id="267" r:id="rId17"/>
    <p:sldId id="290" r:id="rId18"/>
    <p:sldId id="279" r:id="rId19"/>
    <p:sldId id="278" r:id="rId20"/>
    <p:sldId id="297" r:id="rId21"/>
    <p:sldId id="277" r:id="rId22"/>
    <p:sldId id="280" r:id="rId23"/>
    <p:sldId id="268" r:id="rId24"/>
    <p:sldId id="281" r:id="rId25"/>
    <p:sldId id="282" r:id="rId26"/>
    <p:sldId id="283" r:id="rId27"/>
    <p:sldId id="292" r:id="rId28"/>
    <p:sldId id="264" r:id="rId29"/>
    <p:sldId id="293" r:id="rId30"/>
    <p:sldId id="294" r:id="rId31"/>
    <p:sldId id="271" r:id="rId32"/>
    <p:sldId id="272" r:id="rId33"/>
    <p:sldId id="270" r:id="rId34"/>
    <p:sldId id="273" r:id="rId35"/>
    <p:sldId id="274" r:id="rId36"/>
    <p:sldId id="284" r:id="rId37"/>
    <p:sldId id="275" r:id="rId38"/>
    <p:sldId id="258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39" autoAdjust="0"/>
    <p:restoredTop sz="94660"/>
  </p:normalViewPr>
  <p:slideViewPr>
    <p:cSldViewPr>
      <p:cViewPr>
        <p:scale>
          <a:sx n="50" d="100"/>
          <a:sy n="50" d="100"/>
        </p:scale>
        <p:origin x="-1302" y="-8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80D6E9-D54A-4107-BAC0-23A3F5EE9BA2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C6D2D8-28B4-4142-9F6D-90572717B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73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6D2D8-28B4-4142-9F6D-90572717BC6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81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0F6F7-AC53-4D07-B979-5FC323C21D6F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A8234-A1CE-4DD2-B0D3-6E35A2124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83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0"/>
    </mc:Choice>
    <mc:Fallback xmlns="">
      <p:transition spd="slow" advClick="0" advTm="2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0F6F7-AC53-4D07-B979-5FC323C21D6F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A8234-A1CE-4DD2-B0D3-6E35A2124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84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0"/>
    </mc:Choice>
    <mc:Fallback xmlns="">
      <p:transition spd="slow" advClick="0" advTm="2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0F6F7-AC53-4D07-B979-5FC323C21D6F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A8234-A1CE-4DD2-B0D3-6E35A2124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2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0"/>
    </mc:Choice>
    <mc:Fallback xmlns="">
      <p:transition spd="slow" advClick="0" advTm="2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0F6F7-AC53-4D07-B979-5FC323C21D6F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A8234-A1CE-4DD2-B0D3-6E35A2124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30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0"/>
    </mc:Choice>
    <mc:Fallback xmlns="">
      <p:transition spd="slow" advClick="0" advTm="2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0F6F7-AC53-4D07-B979-5FC323C21D6F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A8234-A1CE-4DD2-B0D3-6E35A2124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85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0"/>
    </mc:Choice>
    <mc:Fallback xmlns="">
      <p:transition spd="slow" advClick="0" advTm="2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0F6F7-AC53-4D07-B979-5FC323C21D6F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A8234-A1CE-4DD2-B0D3-6E35A2124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12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0"/>
    </mc:Choice>
    <mc:Fallback xmlns="">
      <p:transition spd="slow" advClick="0" advTm="2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0F6F7-AC53-4D07-B979-5FC323C21D6F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A8234-A1CE-4DD2-B0D3-6E35A2124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30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0"/>
    </mc:Choice>
    <mc:Fallback xmlns="">
      <p:transition spd="slow" advClick="0" advTm="2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0F6F7-AC53-4D07-B979-5FC323C21D6F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A8234-A1CE-4DD2-B0D3-6E35A2124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31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0"/>
    </mc:Choice>
    <mc:Fallback xmlns="">
      <p:transition spd="slow" advClick="0" advTm="2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0F6F7-AC53-4D07-B979-5FC323C21D6F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A8234-A1CE-4DD2-B0D3-6E35A2124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67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0"/>
    </mc:Choice>
    <mc:Fallback xmlns="">
      <p:transition spd="slow" advClick="0" advTm="2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0F6F7-AC53-4D07-B979-5FC323C21D6F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A8234-A1CE-4DD2-B0D3-6E35A2124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2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0"/>
    </mc:Choice>
    <mc:Fallback xmlns="">
      <p:transition spd="slow" advClick="0" advTm="2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0F6F7-AC53-4D07-B979-5FC323C21D6F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A8234-A1CE-4DD2-B0D3-6E35A2124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65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0"/>
    </mc:Choice>
    <mc:Fallback xmlns="">
      <p:transition spd="slow" advClick="0" advTm="2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0F6F7-AC53-4D07-B979-5FC323C21D6F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A8234-A1CE-4DD2-B0D3-6E35A2124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726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20000"/>
    </mc:Choice>
    <mc:Fallback xmlns="">
      <p:transition spd="slow" advClick="0" advTm="20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gif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134.jpeg"/><Relationship Id="rId7" Type="http://schemas.openxmlformats.org/officeDocument/2006/relationships/image" Target="../media/image138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7" Type="http://schemas.openxmlformats.org/officeDocument/2006/relationships/image" Target="../media/image145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3" Type="http://schemas.openxmlformats.org/officeDocument/2006/relationships/image" Target="../media/image147.jpeg"/><Relationship Id="rId7" Type="http://schemas.openxmlformats.org/officeDocument/2006/relationships/image" Target="../media/image151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jpeg"/><Relationship Id="rId3" Type="http://schemas.openxmlformats.org/officeDocument/2006/relationships/image" Target="../media/image154.jpeg"/><Relationship Id="rId7" Type="http://schemas.openxmlformats.org/officeDocument/2006/relationships/image" Target="../media/image158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7" Type="http://schemas.openxmlformats.org/officeDocument/2006/relationships/image" Target="../media/image165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eg"/><Relationship Id="rId3" Type="http://schemas.openxmlformats.org/officeDocument/2006/relationships/image" Target="../media/image167.jpeg"/><Relationship Id="rId7" Type="http://schemas.openxmlformats.org/officeDocument/2006/relationships/image" Target="../media/image171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Relationship Id="rId9" Type="http://schemas.openxmlformats.org/officeDocument/2006/relationships/image" Target="../media/image17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jpeg"/><Relationship Id="rId3" Type="http://schemas.openxmlformats.org/officeDocument/2006/relationships/image" Target="../media/image175.jpeg"/><Relationship Id="rId7" Type="http://schemas.openxmlformats.org/officeDocument/2006/relationships/image" Target="../media/image179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jpeg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7" Type="http://schemas.openxmlformats.org/officeDocument/2006/relationships/image" Target="../media/image186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jpeg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jpeg"/><Relationship Id="rId3" Type="http://schemas.openxmlformats.org/officeDocument/2006/relationships/image" Target="../media/image188.jpeg"/><Relationship Id="rId7" Type="http://schemas.openxmlformats.org/officeDocument/2006/relationships/image" Target="../media/image192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jpeg"/><Relationship Id="rId5" Type="http://schemas.openxmlformats.org/officeDocument/2006/relationships/image" Target="../media/image190.jpeg"/><Relationship Id="rId4" Type="http://schemas.openxmlformats.org/officeDocument/2006/relationships/image" Target="../media/image189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jpeg"/><Relationship Id="rId3" Type="http://schemas.openxmlformats.org/officeDocument/2006/relationships/image" Target="../media/image195.jpeg"/><Relationship Id="rId7" Type="http://schemas.openxmlformats.org/officeDocument/2006/relationships/image" Target="../media/image199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jpeg"/><Relationship Id="rId5" Type="http://schemas.openxmlformats.org/officeDocument/2006/relationships/image" Target="../media/image197.jpeg"/><Relationship Id="rId10" Type="http://schemas.openxmlformats.org/officeDocument/2006/relationships/image" Target="../media/image202.jpeg"/><Relationship Id="rId4" Type="http://schemas.openxmlformats.org/officeDocument/2006/relationships/image" Target="../media/image196.jpeg"/><Relationship Id="rId9" Type="http://schemas.openxmlformats.org/officeDocument/2006/relationships/image" Target="../media/image20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7" Type="http://schemas.openxmlformats.org/officeDocument/2006/relationships/image" Target="../media/image208.jpe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7.jpeg"/><Relationship Id="rId5" Type="http://schemas.openxmlformats.org/officeDocument/2006/relationships/image" Target="../media/image206.jpeg"/><Relationship Id="rId4" Type="http://schemas.openxmlformats.org/officeDocument/2006/relationships/image" Target="../media/image20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7" Type="http://schemas.openxmlformats.org/officeDocument/2006/relationships/image" Target="../media/image214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png"/><Relationship Id="rId5" Type="http://schemas.openxmlformats.org/officeDocument/2006/relationships/image" Target="../media/image212.jpeg"/><Relationship Id="rId4" Type="http://schemas.openxmlformats.org/officeDocument/2006/relationships/image" Target="../media/image21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8.jpeg"/><Relationship Id="rId4" Type="http://schemas.openxmlformats.org/officeDocument/2006/relationships/image" Target="../media/image21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7" Type="http://schemas.openxmlformats.org/officeDocument/2006/relationships/image" Target="../media/image224.jpe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3.jpeg"/><Relationship Id="rId5" Type="http://schemas.openxmlformats.org/officeDocument/2006/relationships/image" Target="../media/image222.jpeg"/><Relationship Id="rId4" Type="http://schemas.openxmlformats.org/officeDocument/2006/relationships/image" Target="../media/image22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1.jpeg"/><Relationship Id="rId4" Type="http://schemas.openxmlformats.org/officeDocument/2006/relationships/image" Target="../media/image23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6.jpeg"/><Relationship Id="rId5" Type="http://schemas.openxmlformats.org/officeDocument/2006/relationships/image" Target="../media/image235.jpeg"/><Relationship Id="rId4" Type="http://schemas.openxmlformats.org/officeDocument/2006/relationships/image" Target="../media/image23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164243" y="195919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5400" u="sng" dirty="0">
                <a:solidFill>
                  <a:srgbClr val="FF0000"/>
                </a:solidFill>
              </a:rPr>
              <a:t>« L’Italie </a:t>
            </a:r>
            <a:r>
              <a:rPr lang="fr-FR" sz="5400" u="sng" dirty="0" smtClean="0">
                <a:solidFill>
                  <a:srgbClr val="FF0000"/>
                </a:solidFill>
              </a:rPr>
              <a:t>entre</a:t>
            </a:r>
          </a:p>
          <a:p>
            <a:r>
              <a:rPr lang="fr-FR" sz="5400" u="sng" dirty="0" smtClean="0">
                <a:solidFill>
                  <a:srgbClr val="FF0000"/>
                </a:solidFill>
              </a:rPr>
              <a:t>Empire Romain</a:t>
            </a:r>
          </a:p>
          <a:p>
            <a:r>
              <a:rPr lang="fr-FR" sz="5400" u="sng" dirty="0" smtClean="0">
                <a:solidFill>
                  <a:srgbClr val="FF0000"/>
                </a:solidFill>
              </a:rPr>
              <a:t>et </a:t>
            </a:r>
            <a:r>
              <a:rPr lang="fr-FR" sz="5400" u="sng" dirty="0">
                <a:solidFill>
                  <a:srgbClr val="FF0000"/>
                </a:solidFill>
              </a:rPr>
              <a:t>Union Européenne »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Résultat de recherche d'images pour &quot;image empire romain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286148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ésultat de recherche d'images pour &quot;image empire romain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546360"/>
            <a:ext cx="1451927" cy="203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ésultat de recherche d'images pour &quot;image union européenne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3" r="18347"/>
          <a:stretch/>
        </p:blipFill>
        <p:spPr bwMode="auto">
          <a:xfrm>
            <a:off x="6400800" y="4419600"/>
            <a:ext cx="2099310" cy="219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ésultat de recherche d'images pour &quot;CARTE ITALIE&quot;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1"/>
          <a:stretch/>
        </p:blipFill>
        <p:spPr bwMode="auto">
          <a:xfrm>
            <a:off x="2819400" y="3612239"/>
            <a:ext cx="2826933" cy="281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66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I:\organisation\projet Rome\after\photositalie\20190324_135555_resiz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91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I:\organisation\projet Rome\after\photositalie\20190324_141943_resize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9"/>
          <a:stretch/>
        </p:blipFill>
        <p:spPr bwMode="auto">
          <a:xfrm>
            <a:off x="4191000" y="0"/>
            <a:ext cx="2554816" cy="261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I:\organisation\projet Rome\after\photositalie\photos Rome\P324003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2" r="662" b="17318"/>
          <a:stretch/>
        </p:blipFill>
        <p:spPr bwMode="auto">
          <a:xfrm>
            <a:off x="6143625" y="3670300"/>
            <a:ext cx="2876550" cy="317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:\organisation\projet Rome\after\azad\photo italie\italie\IMG_25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36900"/>
            <a:ext cx="327660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I:\organisation\projet Rome\after\photositalie\photos Rome\P324004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126978"/>
            <a:ext cx="2847975" cy="37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I:\organisation\projet Rome\after\photositalie\photos Rome\P324003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0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9050" y="5723949"/>
            <a:ext cx="79629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Aujourd’hui c’est le Palais du Quirinal : montons voir s’il est possible de rencontrer le Président italien ?</a:t>
            </a:r>
            <a:endParaRPr lang="en-US" sz="3600" b="1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12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3" name="Picture 3" descr="I:\organisation\projet Rome\after\photositalie\photos Rome\P32400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4343400"/>
            <a:ext cx="33528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I:\organisation\projet Rome\after\photositalie\photos Rome\P32400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330" y="-209550"/>
            <a:ext cx="4191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7" name="Picture 7" descr="I:\organisation\projet Rome\after\photositalie\photos Rome\P32400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480428" y="268723"/>
            <a:ext cx="2714625" cy="217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00350" y="2387025"/>
            <a:ext cx="634365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Mais avant de voir le Président, il faut découvrir ce palais et </a:t>
            </a:r>
            <a:r>
              <a:rPr lang="fr-FR" sz="3200" b="1" dirty="0">
                <a:solidFill>
                  <a:srgbClr val="FF0000"/>
                </a:solidFill>
                <a:latin typeface="French Script MT" panose="03020402040607040605" pitchFamily="66" charset="0"/>
              </a:rPr>
              <a:t>M</a:t>
            </a:r>
            <a:r>
              <a:rPr lang="fr-FR" sz="32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onsieur Roussel va pouvoir se lancer dans de grandes envolées lyriques ! !</a:t>
            </a:r>
            <a:endParaRPr lang="en-US" sz="3200" b="1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  <p:pic>
        <p:nvPicPr>
          <p:cNvPr id="30729" name="Picture 9" descr="I:\organisation\projet Rome\after\photositalie\photos Rome\P32400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0035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:\organisation\projet Rome\after\photositalie\photos Rome\P324004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937634"/>
            <a:ext cx="2343150" cy="292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I:\organisation\projet Rome\after\photositalie\photos Rome\P324003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040" y="3937635"/>
            <a:ext cx="3893820" cy="292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08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7" name="Picture 3" descr="I:\organisation\projet Rome\after\photositalie\photos Rome\P32400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600450"/>
            <a:ext cx="43434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I:\organisation\projet Rome\after\photositalie\photos Rome\P32400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234315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9" name="Picture 5" descr="I:\organisation\projet Rome\after\photositalie\photos Rome\P32400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53340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I:\organisation\projet Rome\after\photositalie\photos Rome\P32400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49" y="0"/>
            <a:ext cx="3860799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43150" y="4000500"/>
            <a:ext cx="245745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200" b="1" dirty="0" err="1" smtClean="0">
                <a:solidFill>
                  <a:srgbClr val="FF0000"/>
                </a:solidFill>
                <a:latin typeface="French Script MT" panose="03020402040607040605" pitchFamily="66" charset="0"/>
              </a:rPr>
              <a:t>Najib</a:t>
            </a:r>
            <a:r>
              <a:rPr lang="fr-FR" sz="32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 apprécie les différentes salles et ne peut s’empêcher de briller devant l’objectif</a:t>
            </a:r>
            <a:endParaRPr lang="en-US" sz="3200" b="1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70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7" descr="I:\organisation\projet Rome\after\photositalie\20190324_150422_resiz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8605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I:\organisation\projet Rome\after\photositalie\20190324_144944_resiz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3581400"/>
            <a:ext cx="234315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:\organisation\projet Rome\after\photositalie\20190324_142348(0)_resiz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0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I:\organisation\projet Rome\after\photositalie\20190324_152145_resiz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0"/>
            <a:ext cx="2667000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I:\organisation\projet Rome\after\photositalie\20190324_144903_resize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43688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86200" y="3581400"/>
            <a:ext cx="2914650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Enfin, nous entrons dans le bureau du Président de la République et nous pouvons le rencontrer mais il y a tromperie ! </a:t>
            </a:r>
            <a:endParaRPr lang="en-US" sz="3200" b="1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03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 descr="I:\organisation\projet Rome\after\photositalie\photos Rome\P32400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36576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I:\organisation\projet Rome\after\photositalie\photos Rome\P32400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-38100"/>
            <a:ext cx="2828925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6" descr="I:\organisation\projet Rome\after\photositalie\photos Rome\P32400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0"/>
            <a:ext cx="268605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5" name="Picture 7" descr="I:\organisation\projet Rome\after\photositalie\photos Rome\P324006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943350"/>
            <a:ext cx="38862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4933950"/>
            <a:ext cx="541020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Quelle bibliothèque : les élèves rêvent de pouvoir lire autant de livres, mais nous devons quitter le palais en fanfare.</a:t>
            </a:r>
            <a:endParaRPr lang="en-US" sz="3600" b="1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0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I:\organisation\projet Rome\after\photositalie\20190324_160859_resiz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I:\organisation\projet Rome\after\photositalie\photos Rome\P32400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3581400"/>
            <a:ext cx="43688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I:\organisation\projet Rome\after\photositalie\photos Rome\P32400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-31750"/>
            <a:ext cx="2724150" cy="363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:\organisation\projet Rome\after\photositalie\photos Rome\P32400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3788092"/>
            <a:ext cx="4057650" cy="304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86200" y="-19050"/>
            <a:ext cx="2886075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200" b="1" dirty="0" err="1" smtClean="0">
                <a:solidFill>
                  <a:srgbClr val="FF0000"/>
                </a:solidFill>
                <a:latin typeface="French Script MT" panose="03020402040607040605" pitchFamily="66" charset="0"/>
              </a:rPr>
              <a:t>Kinan</a:t>
            </a:r>
            <a:r>
              <a:rPr lang="fr-FR" sz="32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, Enzo, </a:t>
            </a:r>
            <a:r>
              <a:rPr lang="fr-FR" sz="3200" b="1" dirty="0" err="1" smtClean="0">
                <a:solidFill>
                  <a:srgbClr val="FF0000"/>
                </a:solidFill>
                <a:latin typeface="French Script MT" panose="03020402040607040605" pitchFamily="66" charset="0"/>
              </a:rPr>
              <a:t>Kaisse</a:t>
            </a:r>
            <a:r>
              <a:rPr lang="fr-FR" sz="32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 et Abel  se demandent s’il faut écouter les explications de Monsieur Roussel ou se jeter dans la fontaine de </a:t>
            </a:r>
            <a:r>
              <a:rPr lang="fr-FR" sz="3200" b="1" dirty="0" err="1" smtClean="0">
                <a:solidFill>
                  <a:srgbClr val="FF0000"/>
                </a:solidFill>
                <a:latin typeface="French Script MT" panose="03020402040607040605" pitchFamily="66" charset="0"/>
              </a:rPr>
              <a:t>Trévi</a:t>
            </a:r>
            <a:r>
              <a:rPr lang="fr-FR" sz="32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0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I:\organisation\projet Rome\after\photositalie\photos Rome\P32501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068" y="1758950"/>
            <a:ext cx="3181350" cy="424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I:\organisation\projet Rome\after\photositalie\20190325_134553_resiz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3429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I:\organisation\projet Rome\after\photositalie\20190325_163859_resiz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-34290"/>
            <a:ext cx="373380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:\organisation\projet Rome\after\photositalie\photos Rome\IMG_20190325_1346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2708910"/>
            <a:ext cx="2426018" cy="323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I:\organisation\projet Rome\after\photositalie\photos Rome\IMG_20190325_16455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-53340"/>
            <a:ext cx="2038350" cy="271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I:\organisation\projet Rome\after\photositalie\photos Rome\IMG_20190325_13475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2705100"/>
            <a:ext cx="245745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I:\organisation\projet Rome\after\photositalie\20190325_163916_resized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132" y="5105400"/>
            <a:ext cx="27432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21267" y="5780782"/>
            <a:ext cx="6622733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La grandeur de la place </a:t>
            </a:r>
            <a:r>
              <a:rPr lang="fr-FR" sz="3200" b="1" dirty="0">
                <a:solidFill>
                  <a:srgbClr val="FF0000"/>
                </a:solidFill>
                <a:latin typeface="French Script MT" panose="03020402040607040605" pitchFamily="66" charset="0"/>
              </a:rPr>
              <a:t>S</a:t>
            </a:r>
            <a:r>
              <a:rPr lang="fr-FR" sz="32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aint Pierre et </a:t>
            </a:r>
          </a:p>
          <a:p>
            <a:r>
              <a:rPr lang="fr-FR" sz="32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des élèves fourbus après tant de marche.</a:t>
            </a:r>
            <a:endParaRPr lang="en-US" sz="3200" b="1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14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9" name="Picture 3" descr="I:\organisation\projet Rome\after\photositalie\photos Rome\P32501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49" y="0"/>
            <a:ext cx="4301067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 descr="I:\organisation\projet Rome\after\photositalie\photos Rome\P32501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0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3" name="Picture 7" descr="I:\organisation\projet Rome\after\photositalie\photos Rome\P32501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68650"/>
            <a:ext cx="280035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4" name="Picture 8" descr="I:\organisation\projet Rome\after\photositalie\photos Rome\P325019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3429000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5" name="Picture 9" descr="I:\organisation\projet Rome\after\photositalie\photos Rome\P325019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19350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I:\organisation\projet Rome\after\photositalie\20190325_171352_resize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882" y="5187950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24200" y="3429000"/>
            <a:ext cx="344805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Accompagnés d’un ange, nous rentrons dans Saint Pierre de Rome.</a:t>
            </a:r>
            <a:endParaRPr lang="en-US" sz="3200" b="1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2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8" name="Picture 6" descr="I:\organisation\projet Rome\after\photositalie\photos Rome\P32501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3814762"/>
            <a:ext cx="4057650" cy="304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9" name="Picture 7" descr="I:\organisation\projet Rome\after\photositalie\photos Rome\P32501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0"/>
            <a:ext cx="300990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1" name="Picture 9" descr="I:\organisation\projet Rome\after\photositalie\photos Rome\P32501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2257425"/>
            <a:ext cx="2533650" cy="337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I:\organisation\projet Rome\after\photositalie\20190325_143709_resiz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I:\organisation\projet Rome\after\photositalie\20190325_140720_resize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3429000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9050" y="-19050"/>
            <a:ext cx="3124200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Nous arrivons  aux musées du Vatican mais </a:t>
            </a:r>
            <a:r>
              <a:rPr lang="fr-FR" sz="3200" b="1" dirty="0" err="1" smtClean="0">
                <a:solidFill>
                  <a:srgbClr val="FF0000"/>
                </a:solidFill>
                <a:latin typeface="French Script MT" panose="03020402040607040605" pitchFamily="66" charset="0"/>
              </a:rPr>
              <a:t>Kaisse</a:t>
            </a:r>
            <a:r>
              <a:rPr lang="fr-FR" sz="32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 et </a:t>
            </a:r>
            <a:r>
              <a:rPr lang="fr-FR" sz="3200" b="1" dirty="0" err="1" smtClean="0">
                <a:solidFill>
                  <a:srgbClr val="FF0000"/>
                </a:solidFill>
                <a:latin typeface="French Script MT" panose="03020402040607040605" pitchFamily="66" charset="0"/>
              </a:rPr>
              <a:t>Najib</a:t>
            </a:r>
            <a:r>
              <a:rPr lang="fr-FR" sz="32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 ainsi qu’</a:t>
            </a:r>
            <a:r>
              <a:rPr lang="fr-FR" sz="3200" b="1" dirty="0" err="1" smtClean="0">
                <a:solidFill>
                  <a:srgbClr val="FF0000"/>
                </a:solidFill>
                <a:latin typeface="French Script MT" panose="03020402040607040605" pitchFamily="66" charset="0"/>
              </a:rPr>
              <a:t>Ursus</a:t>
            </a:r>
            <a:r>
              <a:rPr lang="fr-FR" sz="32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 se demandent ce que cherchent  Madame </a:t>
            </a:r>
            <a:r>
              <a:rPr lang="fr-FR" sz="3200" b="1" dirty="0" err="1" smtClean="0">
                <a:solidFill>
                  <a:srgbClr val="FF0000"/>
                </a:solidFill>
                <a:latin typeface="French Script MT" panose="03020402040607040605" pitchFamily="66" charset="0"/>
              </a:rPr>
              <a:t>Louppe</a:t>
            </a:r>
            <a:r>
              <a:rPr lang="fr-FR" sz="32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 et Monsieur Roussel .</a:t>
            </a:r>
            <a:endParaRPr lang="en-US" sz="3200" b="1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72249" y="5635625"/>
            <a:ext cx="2552701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Mais cela va être difficile à déchiffrer.</a:t>
            </a:r>
            <a:endParaRPr lang="en-US" sz="3200" b="1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32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2" name="Picture 4" descr="I:\organisation\projet Rome\after\photositalie\photos Rome\P32501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9050"/>
            <a:ext cx="35052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I:\organisation\projet Rome\after\photositalie\photos Rome\P32501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2781300" cy="37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5" name="Picture 7" descr="I:\organisation\projet Rome\after\azad\photo italie\italie\IMG_26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4343400"/>
            <a:ext cx="33528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I:\organisation\projet Rome\after\cle usb rouge 5é latin\Rome photo\IMG_02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0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I:\organisation\projet Rome\after\photo Kaisse\Musée Du Vatican 25.03\20190325_15592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647950"/>
            <a:ext cx="192881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I:\organisation\projet Rome\after\photositalie\photos Rome\P325016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3455670"/>
            <a:ext cx="25146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05500" y="5292120"/>
            <a:ext cx="32385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Avant de repartir, nous avons trouvé </a:t>
            </a:r>
            <a:r>
              <a:rPr lang="fr-FR" sz="3200" b="1" dirty="0" err="1" smtClean="0">
                <a:solidFill>
                  <a:srgbClr val="FF0000"/>
                </a:solidFill>
                <a:latin typeface="French Script MT" panose="03020402040607040605" pitchFamily="66" charset="0"/>
              </a:rPr>
              <a:t>Ursus</a:t>
            </a:r>
            <a:r>
              <a:rPr lang="fr-FR" sz="32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 dans la salle des cartes.</a:t>
            </a:r>
            <a:endParaRPr lang="en-US" sz="3200" b="1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84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Résultat de recherche d'images pour &quot;clipart italie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87"/>
          <a:stretch/>
        </p:blipFill>
        <p:spPr bwMode="auto">
          <a:xfrm>
            <a:off x="2149719" y="2932206"/>
            <a:ext cx="4708281" cy="398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43000" y="1362546"/>
            <a:ext cx="70104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Après de longs préparatifs, nous partons enfin pour l’Italie</a:t>
            </a:r>
            <a:endParaRPr lang="en-US" sz="4800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:\organisation\projet Rome\after\photositalie\20190324_081541_resiz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273" y="2916848"/>
            <a:ext cx="449580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I:\organisation\projet Rome\after\photositalie\photos Rome\IMG_20190324_0712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145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:\organisation\projet Rome\after\photositalie\photos Rome\IMG_20190324_071241 - Copi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564" y="-1"/>
            <a:ext cx="2309446" cy="297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I:\organisation\projet Rome\after\photositalie\photos Rome\IMG_20190324_07124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37" b="15214"/>
          <a:stretch/>
        </p:blipFill>
        <p:spPr bwMode="auto">
          <a:xfrm>
            <a:off x="6938010" y="0"/>
            <a:ext cx="2133600" cy="290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:\organisation\projet Rome\after\photositalie\photos Rome\IMG_20190324_071253 - Copie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9" t="-3377" r="18917" b="34596"/>
          <a:stretch/>
        </p:blipFill>
        <p:spPr bwMode="auto">
          <a:xfrm>
            <a:off x="2149718" y="-168307"/>
            <a:ext cx="2478845" cy="306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I:\organisation\projet Rome\after\photositalie\photos Rome\IMG_20190324_082613 - Copi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54568"/>
            <a:ext cx="2145323" cy="286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I:\organisation\projet Rome\after\photositalie\photos Rome\IMG_20190324_08494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073" y="2907321"/>
            <a:ext cx="2270467" cy="302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I:\organisation\projet Rome\after\photositalie\20190324_082623_resized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677" y="-32069"/>
            <a:ext cx="5182577" cy="388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:\organisation\projet Rome\after\photositalie\20190324_082634_resized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274" y="3211290"/>
            <a:ext cx="4887680" cy="36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Résultat de recherche d'images pour &quot;clipart avion&quot;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08204"/>
            <a:ext cx="4300096" cy="2949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Résultat de recherche d'images pour &quot;clipart avion&quot;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-13019"/>
            <a:ext cx="4400550" cy="322176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3621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I:\organisation\projet Rome\after\photositalie\20190324_171604_resiz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I:\organisation\projet Rome\after\azad\photo italie\italie\IMG_26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" t="11374" r="-474"/>
          <a:stretch/>
        </p:blipFill>
        <p:spPr bwMode="auto">
          <a:xfrm>
            <a:off x="5095875" y="0"/>
            <a:ext cx="4019550" cy="267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9" name="Picture 5" descr="I:\organisation\projet Rome\after\photo Kaisse\Catacombes 24.03\20190324_17593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7"/>
          <a:stretch/>
        </p:blipFill>
        <p:spPr bwMode="auto">
          <a:xfrm>
            <a:off x="6003925" y="2671762"/>
            <a:ext cx="3181350" cy="261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0" name="Picture 6" descr="I:\organisation\projet Rome\after\photo Kaisse\Catacombes 24.03\20190324_1802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87" y="2695575"/>
            <a:ext cx="145732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:\organisation\projet Rome\after\photositalie\photos Rome\P324009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5303520"/>
            <a:ext cx="4033838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Aux catacombes, </a:t>
            </a:r>
            <a:r>
              <a:rPr lang="fr-FR" sz="3200" b="1" dirty="0" err="1" smtClean="0">
                <a:solidFill>
                  <a:srgbClr val="FF0000"/>
                </a:solidFill>
                <a:latin typeface="French Script MT" panose="03020402040607040605" pitchFamily="66" charset="0"/>
              </a:rPr>
              <a:t>Elora</a:t>
            </a:r>
            <a:r>
              <a:rPr lang="fr-FR" sz="32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 a retrouvé </a:t>
            </a:r>
            <a:r>
              <a:rPr lang="fr-FR" sz="3200" b="1" dirty="0" err="1" smtClean="0">
                <a:solidFill>
                  <a:srgbClr val="FF0000"/>
                </a:solidFill>
                <a:latin typeface="French Script MT" panose="03020402040607040605" pitchFamily="66" charset="0"/>
              </a:rPr>
              <a:t>Ursus</a:t>
            </a:r>
            <a:r>
              <a:rPr lang="fr-FR" sz="32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 qui errait dans la campagne.</a:t>
            </a:r>
            <a:endParaRPr lang="en-US" sz="3200" b="1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60590" y="5778817"/>
            <a:ext cx="349011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Mais aussi  Olibrius ! ! </a:t>
            </a:r>
            <a:endParaRPr lang="en-US" sz="3200" b="1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00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I:\organisation\projet Rome\after\photositalie\photos Rome\IMG_20190324_180413 - Copi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" y="0"/>
            <a:ext cx="382905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I:\organisation\projet Rome\after\photositalie\photos Rome\P32401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I:\organisation\projet Rome\after\photositalie\photos Rome\P32401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1148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I:\organisation\projet Rome\after\azad\photo italie\italie\IMG_26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195" y="0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" y="5780782"/>
            <a:ext cx="4038601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Les élèves l’ont rattrapé en courant, mais ils sont exténués ! </a:t>
            </a:r>
            <a:endParaRPr lang="en-US" sz="3200" b="1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57600" y="4114800"/>
            <a:ext cx="1828800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200" b="1" dirty="0" err="1" smtClean="0">
                <a:solidFill>
                  <a:srgbClr val="FF0000"/>
                </a:solidFill>
                <a:latin typeface="French Script MT" panose="03020402040607040605" pitchFamily="66" charset="0"/>
              </a:rPr>
              <a:t>Ursus</a:t>
            </a:r>
            <a:r>
              <a:rPr lang="fr-FR" sz="32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 est descendu tout seul dans les catacombes.</a:t>
            </a:r>
            <a:endParaRPr lang="en-US" sz="3200" b="1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41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4" name="Picture 8" descr="I:\organisation\projet Rome\after\IMG_86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4249"/>
            <a:ext cx="4445001" cy="333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579" name="Picture 3" descr="I:\organisation\projet Rome\after\photositalie\photos Rome\IMG_20190326_0959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299" y="3400424"/>
            <a:ext cx="4584701" cy="343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 descr="I:\organisation\projet Rome\after\IMG_86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524249"/>
            <a:ext cx="4445001" cy="333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I:\organisation\projet Rome\after\IMG_86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9050"/>
            <a:ext cx="41148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3" name="Picture 7" descr="I:\organisation\projet Rome\after\IMG_867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-76201"/>
            <a:ext cx="3962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5" name="Picture 9" descr="I:\organisation\projet Rome\after\cle usb rouge 5é latin\Rome photo\IMG_028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-76201"/>
            <a:ext cx="4635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50" y="2566541"/>
            <a:ext cx="912495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L’entreprise Cipriani nous a fait découvert la technique des groupes électrogènes</a:t>
            </a:r>
            <a:endParaRPr lang="en-US" sz="3200" b="1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  <p:pic>
        <p:nvPicPr>
          <p:cNvPr id="24580" name="Picture 4" descr="I:\organisation\projet Rome\after\photositalie\photos Rome\IMG_20190326_10443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-76201"/>
            <a:ext cx="9118600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4000" y="5191124"/>
            <a:ext cx="8496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Mais certains ne pensent qu’à se reposer : n’est-ce pas </a:t>
            </a:r>
            <a:r>
              <a:rPr lang="fr-FR" sz="3600" b="1" dirty="0" err="1" smtClean="0">
                <a:solidFill>
                  <a:srgbClr val="FF0000"/>
                </a:solidFill>
                <a:latin typeface="French Script MT" panose="03020402040607040605" pitchFamily="66" charset="0"/>
              </a:rPr>
              <a:t>Elora</a:t>
            </a:r>
            <a:r>
              <a:rPr lang="fr-FR" sz="36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 ?</a:t>
            </a:r>
            <a:endParaRPr lang="en-US" sz="3600" b="1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3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I:\organisation\projet Rome\after\photositalie\20190326_122656_resiz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"/>
            <a:ext cx="21145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I:\organisation\projet Rome\after\photositalie\20190326_122711_resiz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1435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0094" y="2846070"/>
            <a:ext cx="79248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En direction de Pompéi, nous faisons une halte pour gouter de la mozzarella (</a:t>
            </a:r>
            <a:r>
              <a:rPr lang="fr-FR" sz="3200" b="1" dirty="0" err="1" smtClean="0">
                <a:solidFill>
                  <a:srgbClr val="FF0000"/>
                </a:solidFill>
                <a:latin typeface="French Script MT" panose="03020402040607040605" pitchFamily="66" charset="0"/>
              </a:rPr>
              <a:t>Akila</a:t>
            </a:r>
            <a:r>
              <a:rPr lang="fr-FR" sz="32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, </a:t>
            </a:r>
            <a:r>
              <a:rPr lang="fr-FR" sz="3200" b="1" dirty="0" err="1" smtClean="0">
                <a:solidFill>
                  <a:srgbClr val="FF0000"/>
                </a:solidFill>
                <a:latin typeface="French Script MT" panose="03020402040607040605" pitchFamily="66" charset="0"/>
              </a:rPr>
              <a:t>Ranya</a:t>
            </a:r>
            <a:r>
              <a:rPr lang="fr-FR" sz="32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, </a:t>
            </a:r>
            <a:r>
              <a:rPr lang="fr-FR" sz="3200" b="1" dirty="0" err="1" smtClean="0">
                <a:solidFill>
                  <a:srgbClr val="FF0000"/>
                </a:solidFill>
                <a:latin typeface="French Script MT" panose="03020402040607040605" pitchFamily="66" charset="0"/>
              </a:rPr>
              <a:t>Théresa</a:t>
            </a:r>
            <a:r>
              <a:rPr lang="fr-FR" sz="32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 et </a:t>
            </a:r>
            <a:r>
              <a:rPr lang="fr-FR" sz="3200" b="1" dirty="0">
                <a:solidFill>
                  <a:srgbClr val="FF0000"/>
                </a:solidFill>
                <a:latin typeface="French Script MT" panose="03020402040607040605" pitchFamily="66" charset="0"/>
              </a:rPr>
              <a:t>L</a:t>
            </a:r>
            <a:r>
              <a:rPr lang="fr-FR" sz="32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éa semblent apprécier)</a:t>
            </a:r>
            <a:endParaRPr lang="en-US" sz="3200" b="1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  <p:pic>
        <p:nvPicPr>
          <p:cNvPr id="12292" name="Picture 4" descr="I:\organisation\projet Rome\after\photositalie\20190326_123833_resiz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" y="3618546"/>
            <a:ext cx="4408171" cy="330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I:\organisation\projet Rome\after\photositalie\photos Rome\IMG_20190326_1243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0"/>
            <a:ext cx="302895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I:\organisation\projet Rome\after\photositalie\photos Rome\IMG_20190326_1243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494" y="3923288"/>
            <a:ext cx="2164556" cy="300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I:\organisation\projet Rome\after\photositalie\photos Rome\IMG_20190326_1240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3080385"/>
            <a:ext cx="2266950" cy="30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2842260"/>
            <a:ext cx="9147572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Mais  pour l’apprécier encore plus, il faut voir les différentes étapes de la fabrication.</a:t>
            </a:r>
            <a:endParaRPr lang="en-US" sz="3200" b="1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85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4" name="Picture 4" descr="I:\organisation\projet Rome\after\photositalie\photos Rome\IMG_20190326_1456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3441700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 descr="I:\organisation\projet Rome\after\photositalie\photos Rome\IMG_20190326_1456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3695700"/>
            <a:ext cx="2381250" cy="31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I:\organisation\projet Rome\after\photositalie\photos Rome\IMG_20190326_1458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9" y="2857500"/>
            <a:ext cx="2028825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7" name="Picture 7" descr="I:\organisation\projet Rome\after\photositalie\photos Rome\IMG_20190326_1458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060" y="25717"/>
            <a:ext cx="2567940" cy="342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I:\organisation\projet Rome\after\photositalie\photos Rome\IMG_20190326_1500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857500"/>
            <a:ext cx="2286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I:\organisation\projet Rome\after\photositalie\20190326_145221_resize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5717"/>
            <a:ext cx="3775710" cy="283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I:\organisation\projet Rome\after\photositalie\20190326_145344_resized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7"/>
          <a:stretch/>
        </p:blipFill>
        <p:spPr bwMode="auto">
          <a:xfrm>
            <a:off x="-19050" y="25717"/>
            <a:ext cx="230505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0" y="5821164"/>
            <a:ext cx="67056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Nos deux fermières nous accueillent pour voir l’exploitation de </a:t>
            </a:r>
            <a:r>
              <a:rPr lang="fr-FR" sz="3200" b="1" dirty="0" err="1" smtClean="0">
                <a:solidFill>
                  <a:srgbClr val="FF0000"/>
                </a:solidFill>
                <a:latin typeface="French Script MT" panose="03020402040607040605" pitchFamily="66" charset="0"/>
              </a:rPr>
              <a:t>bufflones</a:t>
            </a:r>
            <a:r>
              <a:rPr lang="fr-FR" sz="32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 pour leur lait.</a:t>
            </a:r>
            <a:endParaRPr lang="en-US" sz="3200" b="1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28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6627" name="Picture 3" descr="I:\organisation\projet Rome\after\photositalie\photos Rome\P32602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442"/>
            <a:ext cx="44196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I:\organisation\projet Rome\after\photositalie\photos Rome\P32602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-101442"/>
            <a:ext cx="3429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I:\organisation\projet Rome\after\photositalie\20190326_145259_resiz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50" y="3429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:\organisation\projet Rome\after\photositalie\photos Rome\IMG_20190326_1453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3258"/>
            <a:ext cx="2724150" cy="363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I:\organisation\projet Rome\after\photositalie\photos Rome\IMG_20190326_1455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0" y="4286408"/>
            <a:ext cx="1928694" cy="257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I:\organisation\projet Rome\after\photositalie\photos Rome\IMG_20190326_15062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-101442"/>
            <a:ext cx="19431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I:\organisation\projet Rome\after\photositalie\photos Rome\IMG_20190326_15045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442"/>
            <a:ext cx="44196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19600" y="2470308"/>
            <a:ext cx="47244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D’adorables </a:t>
            </a:r>
            <a:r>
              <a:rPr lang="fr-FR" sz="3200" b="1" dirty="0" err="1" smtClean="0">
                <a:solidFill>
                  <a:srgbClr val="FF0000"/>
                </a:solidFill>
                <a:latin typeface="French Script MT" panose="03020402040607040605" pitchFamily="66" charset="0"/>
              </a:rPr>
              <a:t>bufflones</a:t>
            </a:r>
            <a:r>
              <a:rPr lang="fr-FR" sz="32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 pour un lait et une mozzarella AOC.</a:t>
            </a:r>
            <a:endParaRPr lang="en-US" sz="3200" b="1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63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7650" name="Picture 2" descr="I:\organisation\projet Rome\after\photositalie\photos Rome\IMG_20190326_1820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66035" cy="342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I:\organisation\projet Rome\after\photositalie\photos Rome\IMG_20190326_1822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035" y="0"/>
            <a:ext cx="245745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I:\organisation\projet Rome\after\photositalie\photos Rome\IMG_20190326_1822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0" y="-19050"/>
            <a:ext cx="3181350" cy="424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I:\organisation\projet Rome\after\photositalie\photos Rome\P326021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8" r="16562"/>
          <a:stretch/>
        </p:blipFill>
        <p:spPr bwMode="auto">
          <a:xfrm>
            <a:off x="0" y="3421380"/>
            <a:ext cx="30861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6" name="Picture 8" descr="I:\organisation\projet Rome\after\photositalie\photos Rome\P326022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56" b="16111"/>
          <a:stretch/>
        </p:blipFill>
        <p:spPr bwMode="auto">
          <a:xfrm>
            <a:off x="6972300" y="3973830"/>
            <a:ext cx="2171700" cy="2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7" name="Picture 9" descr="I:\organisation\projet Rome\after\photositalie\photos Rome\P326022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422275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66035" y="3145532"/>
            <a:ext cx="657796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Nous arrivons à </a:t>
            </a:r>
            <a:r>
              <a:rPr lang="fr-FR" sz="3200" b="1" dirty="0">
                <a:solidFill>
                  <a:srgbClr val="FF0000"/>
                </a:solidFill>
                <a:latin typeface="French Script MT" panose="03020402040607040605" pitchFamily="66" charset="0"/>
              </a:rPr>
              <a:t>P</a:t>
            </a:r>
            <a:r>
              <a:rPr lang="fr-FR" sz="32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ompéi dans notre nouvel hôtel mais Carolina et Garance ont bien trop de bagages !! </a:t>
            </a:r>
            <a:endParaRPr lang="en-US" sz="3200" b="1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6250" y="6273225"/>
            <a:ext cx="7315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Il est temps de se restaurer, mais quel est le plat du jour ?</a:t>
            </a:r>
            <a:endParaRPr lang="en-US" sz="3200" b="1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30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:\organisation\projet Rome\after\photo Kaisse\Hôtel\20190326_19513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2" r="12566"/>
          <a:stretch/>
        </p:blipFill>
        <p:spPr bwMode="auto">
          <a:xfrm rot="5400000">
            <a:off x="1045880" y="283105"/>
            <a:ext cx="7090339" cy="615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1" name="Picture 7" descr="I:\organisation\projet Rome\after\photositalie\photos Rome\P32602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009" y="3234690"/>
            <a:ext cx="4892040" cy="366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 descr="I:\organisation\projet Rome\after\photositalie\photos Rome\P32602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43434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3" descr="I:\organisation\projet Rome\after\photositalie\photos Rome\P32602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0" y="2975610"/>
            <a:ext cx="5176520" cy="388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I:\organisation\projet Rome\after\photositalie\photos Rome\P326022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-68581"/>
            <a:ext cx="4095750" cy="307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9" name="Picture 5" descr="I:\organisation\projet Rome\after\photositalie\photos Rome\P326022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3989070"/>
            <a:ext cx="38862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6" descr="I:\organisation\projet Rome\after\photositalie\photos Rome\P326022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3889057"/>
            <a:ext cx="4019550" cy="301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2" name="Picture 8" descr="I:\organisation\projet Rome\after\photositalie\photos Rome\P326023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31435"/>
            <a:ext cx="5067300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62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46673" y="361950"/>
            <a:ext cx="4016377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Nous avons atteint le Graal : la ville romaine de Pompéi mais que de monde pour entrer</a:t>
            </a:r>
            <a:endParaRPr lang="en-US" sz="3200" b="1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  <p:pic>
        <p:nvPicPr>
          <p:cNvPr id="8195" name="Picture 3" descr="I:\organisation\projet Rome\after\photositalie\20190327_082521_resiz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2501900"/>
            <a:ext cx="47244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:\organisation\projet Rome\after\photositalie\20190327_095616_resiz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7" y="19050"/>
            <a:ext cx="5181600" cy="690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I:\organisation\projet Rome\after\photositalie\20190327_105058_resiz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-19051"/>
            <a:ext cx="4686300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I:\organisation\projet Rome\after\photositalie\20190327_100540_resiz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7" y="0"/>
            <a:ext cx="4191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:\organisation\projet Rome\after\photositalie\20190327_105045_resize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2" y="3143249"/>
            <a:ext cx="2667001" cy="355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I:\organisation\projet Rome\after\photositalie\20190327_105822_resize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28" y="3143250"/>
            <a:ext cx="2667001" cy="355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I:\organisation\projet Rome\after\photositalie\20190327_110514_resized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73" y="3803649"/>
            <a:ext cx="41148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22873" y="3129974"/>
            <a:ext cx="392112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200" b="1" dirty="0" err="1" smtClean="0">
                <a:solidFill>
                  <a:srgbClr val="FF0000"/>
                </a:solidFill>
                <a:latin typeface="French Script MT" panose="03020402040607040605" pitchFamily="66" charset="0"/>
              </a:rPr>
              <a:t>Flaner</a:t>
            </a:r>
            <a:r>
              <a:rPr lang="fr-FR" sz="32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 dans les rues de </a:t>
            </a:r>
            <a:r>
              <a:rPr lang="fr-FR" sz="3200" b="1" dirty="0">
                <a:solidFill>
                  <a:srgbClr val="FF0000"/>
                </a:solidFill>
                <a:latin typeface="French Script MT" panose="03020402040607040605" pitchFamily="66" charset="0"/>
              </a:rPr>
              <a:t>P</a:t>
            </a:r>
            <a:r>
              <a:rPr lang="fr-FR" sz="32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ompéi</a:t>
            </a:r>
            <a:endParaRPr lang="en-US" sz="3200" b="1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76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 descr="I:\organisation\projet Rome\after\photositalie\photos Rome\P32702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9410"/>
            <a:ext cx="2038350" cy="271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I:\organisation\projet Rome\after\photositalie\photos Rome\P32702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9050"/>
            <a:ext cx="2419350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5" descr="I:\organisation\projet Rome\after\photositalie\photos Rome\P32702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19049"/>
            <a:ext cx="4324350" cy="324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6" name="Picture 8" descr="I:\organisation\projet Rome\after\photositalie\photos Rome\P32702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3262312"/>
            <a:ext cx="2696766" cy="359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7" name="Picture 9" descr="I:\organisation\projet Rome\after\photositalie\photos Rome\P32702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2419350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I:\organisation\projet Rome\after\photositalie\photos Rome\P327025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115" y="3281362"/>
            <a:ext cx="4362451" cy="327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87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I:\organisation\projet Rome\after\photositalie\photos Rome\IMG_20190324_094638 - Copi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54"/>
          <a:stretch/>
        </p:blipFill>
        <p:spPr bwMode="auto">
          <a:xfrm>
            <a:off x="657225" y="-20516"/>
            <a:ext cx="2925132" cy="295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I:\organisation\projet Rome\after\photositalie\photos Rome\P32400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523" y="320040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I:\organisation\projet Rome\after\photositalie\photos Rome\P32400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0"/>
            <a:ext cx="3962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7" descr="I:\organisation\projet Rome\after\photositalie\photos Rome\P324001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22"/>
          <a:stretch/>
        </p:blipFill>
        <p:spPr bwMode="auto">
          <a:xfrm>
            <a:off x="0" y="-20515"/>
            <a:ext cx="2702169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I:\organisation\projet Rome\after\cle usb rouge 5é latin\Rome photo\IMG_E012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169" y="2930"/>
            <a:ext cx="3827585" cy="287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1" name="Picture 11" descr="I:\organisation\projet Rome\after\photo Kaisse\Catacombes 24.03\20190324_16550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933699"/>
            <a:ext cx="6844323" cy="384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I:\organisation\projet Rome\after\photositalie\photos Rome\IMG_20190324_111804 - Copi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931"/>
            <a:ext cx="2426677" cy="323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9" name="Picture 9" descr="I:\organisation\projet Rome\after\cle usb rouge 5é latin\Rome photo\IMG_026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6235"/>
            <a:ext cx="5122070" cy="682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I:\organisation\projet Rome\after\azad\photo italie\italie\IMG_2659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087" y="1062404"/>
            <a:ext cx="4577861" cy="343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62687" y="4854855"/>
            <a:ext cx="71628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Nous vous présentons nos deux héros de la semaine </a:t>
            </a:r>
          </a:p>
          <a:p>
            <a:pPr marL="285750" indent="-285750">
              <a:buFontTx/>
              <a:buChar char="-"/>
            </a:pPr>
            <a:r>
              <a:rPr lang="fr-FR" sz="3200" b="1" dirty="0" err="1" smtClean="0">
                <a:solidFill>
                  <a:srgbClr val="FF0000"/>
                </a:solidFill>
                <a:latin typeface="French Script MT" panose="03020402040607040605" pitchFamily="66" charset="0"/>
              </a:rPr>
              <a:t>Ursus</a:t>
            </a:r>
            <a:r>
              <a:rPr lang="fr-FR" sz="32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 (le lion du Colisée)</a:t>
            </a:r>
          </a:p>
          <a:p>
            <a:pPr marL="285750" indent="-285750">
              <a:buFontTx/>
              <a:buChar char="-"/>
            </a:pPr>
            <a:r>
              <a:rPr lang="fr-FR" sz="32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Olibrius (légionnaire en poste à l’aéroport de Rome)</a:t>
            </a:r>
            <a:endParaRPr lang="en-US" sz="3200" b="1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35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I:\organisation\projet Rome\after\photositalie\photos Rome\P32703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4750"/>
            <a:ext cx="4191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I:\organisation\projet Rome\after\photositalie\photos Rome\P32703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0800"/>
            <a:ext cx="280035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 descr="I:\organisation\projet Rome\after\photositalie\photos Rome\P32702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76550" cy="383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7" name="Picture 5" descr="I:\organisation\projet Rome\after\photositalie\photos Rome\P32702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25" y="-28575"/>
            <a:ext cx="3190875" cy="374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0" name="Picture 8" descr="I:\organisation\projet Rome\after\photositalie\photos Rome\P327027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745" y="4514850"/>
            <a:ext cx="312420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3" name="Picture 11" descr="I:\organisation\projet Rome\after\photositalie\photos Rome\P327031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945" y="3717926"/>
            <a:ext cx="2355056" cy="314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2" name="Picture 10" descr="I:\organisation\projet Rome\after\photositalie\photos Rome\P327028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4" y="38100"/>
            <a:ext cx="9153526" cy="686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68001" y="336837"/>
            <a:ext cx="670322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Nous avons croisé la version féminine des Beatles  ! ! </a:t>
            </a:r>
            <a:endParaRPr lang="en-US" sz="3200" b="1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16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3" name="Picture 3" descr="I:\organisation\projet Rome\after\photositalie\20190327_112534_resiz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544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I:\organisation\projet Rome\after\photositalie\20190327_114027_resiz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8800"/>
            <a:ext cx="2819400" cy="37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I:\organisation\projet Rome\after\photositalie\20190327_114149_resiz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605867" cy="3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I:\organisation\projet Rome\after\photositalie\photos Rome\IMG_20190327_1127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865" y="0"/>
            <a:ext cx="4605867" cy="3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I:\organisation\projet Rome\after\photositalie\20190327_164143_resize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490" y="3454400"/>
            <a:ext cx="246902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9" descr="I:\organisation\projet Rome\after\photositalie\photos Rome\P327034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337" y="57150"/>
            <a:ext cx="3100388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I:\organisation\projet Rome\after\photositalie\20190327_113717_resized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531" y="4191000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I:\organisation\projet Rome\after\photositalie\20190327_113755_resized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725" y="31750"/>
            <a:ext cx="2947988" cy="393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I:\organisation\projet Rome\after\photositalie\photos Rome\P327034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9" y="31750"/>
            <a:ext cx="3119438" cy="415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" y="4229100"/>
            <a:ext cx="5012532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Pompéi est une ville  dans laquelle il existait  une vie au quotidien avant l’éruption du Vésuve.</a:t>
            </a:r>
            <a:endParaRPr lang="en-US" sz="4000" b="1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53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:\organisation\projet Rome\after\photositalie\20190327_121956_resiz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1" y="-1"/>
            <a:ext cx="4538134" cy="340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I:\organisation\projet Rome\after\photositalie\20190327_122143_resiz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3403600"/>
            <a:ext cx="2590800" cy="3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I:\organisation\projet Rome\after\photositalie\photos Rome\P32703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1" y="2821781"/>
            <a:ext cx="3295651" cy="247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3" name="Picture 9" descr="I:\organisation\projet Rome\after\photositalie\photos Rome\P327036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11444"/>
            <a:ext cx="236220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:\organisation\projet Rome\after\photositalie\20190325_103717_resize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450" y="4057650"/>
            <a:ext cx="21145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I:\organisation\projet Rome\after\photositalie\photos Rome\P327025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767" y="0"/>
            <a:ext cx="4538133" cy="34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19991" y="2326382"/>
            <a:ext cx="5824009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L’</a:t>
            </a:r>
            <a:r>
              <a:rPr lang="fr-FR" sz="3200" b="1" dirty="0" err="1" smtClean="0">
                <a:solidFill>
                  <a:srgbClr val="FF0000"/>
                </a:solidFill>
                <a:latin typeface="French Script MT" panose="03020402040607040605" pitchFamily="66" charset="0"/>
              </a:rPr>
              <a:t>amphitéâtre</a:t>
            </a:r>
            <a:r>
              <a:rPr lang="fr-FR" sz="32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 de Pompéi : que le spectacle commence (</a:t>
            </a:r>
            <a:r>
              <a:rPr lang="fr-FR" sz="3200" b="1" dirty="0" err="1" smtClean="0">
                <a:solidFill>
                  <a:srgbClr val="FF0000"/>
                </a:solidFill>
                <a:latin typeface="French Script MT" panose="03020402040607040605" pitchFamily="66" charset="0"/>
              </a:rPr>
              <a:t>Djessy</a:t>
            </a:r>
            <a:r>
              <a:rPr lang="fr-FR" sz="32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 et Blaise) ! !</a:t>
            </a:r>
            <a:endParaRPr lang="en-US" sz="3200" b="1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6601" y="3403600"/>
            <a:ext cx="58674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Mais tout le monde suit l’exemple de Madame </a:t>
            </a:r>
            <a:r>
              <a:rPr lang="fr-FR" sz="3200" b="1" dirty="0" err="1" smtClean="0">
                <a:solidFill>
                  <a:srgbClr val="FF0000"/>
                </a:solidFill>
                <a:latin typeface="French Script MT" panose="03020402040607040605" pitchFamily="66" charset="0"/>
              </a:rPr>
              <a:t>Wimmer</a:t>
            </a:r>
            <a:r>
              <a:rPr lang="fr-FR" sz="32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 : repos et bain de soleil….</a:t>
            </a:r>
            <a:endParaRPr lang="en-US" sz="3200" b="1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28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I:\organisation\projet Rome\after\photositalie\20190326_214751_resiz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2149475"/>
            <a:ext cx="2876550" cy="383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I:\organisation\projet Rome\after\photositalie\20190326_213448_resiz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0" y="6350"/>
            <a:ext cx="281940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I:\organisation\projet Rome\after\photositalie\photos Rome\IMG_20190326_2134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52750" cy="393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I:\organisation\projet Rome\after\photositalie\photos Rome\IMG_20190326_2135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350" y="-47625"/>
            <a:ext cx="3295650" cy="439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0975" y="3940175"/>
            <a:ext cx="259080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A la découverte de </a:t>
            </a:r>
            <a:r>
              <a:rPr lang="fr-FR" sz="4000" b="1" dirty="0" err="1" smtClean="0">
                <a:solidFill>
                  <a:srgbClr val="FF0000"/>
                </a:solidFill>
                <a:latin typeface="French Script MT" panose="03020402040607040605" pitchFamily="66" charset="0"/>
              </a:rPr>
              <a:t>Pompei</a:t>
            </a:r>
            <a:r>
              <a:rPr lang="fr-FR" sz="40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 by night</a:t>
            </a:r>
            <a:endParaRPr lang="en-US" sz="4000" b="1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  <p:pic>
        <p:nvPicPr>
          <p:cNvPr id="3074" name="Picture 2" descr="Résultat de recherche d'images pour &quot;clipart tiramisu&quot;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8" t="4445" r="14370" b="20889"/>
          <a:stretch/>
        </p:blipFill>
        <p:spPr bwMode="auto">
          <a:xfrm>
            <a:off x="5853415" y="3937000"/>
            <a:ext cx="3290585" cy="174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" y="5780782"/>
            <a:ext cx="91440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Madame </a:t>
            </a:r>
            <a:r>
              <a:rPr lang="fr-FR" sz="3200" b="1" dirty="0" err="1" smtClean="0">
                <a:solidFill>
                  <a:srgbClr val="FF0000"/>
                </a:solidFill>
                <a:latin typeface="French Script MT" panose="03020402040607040605" pitchFamily="66" charset="0"/>
              </a:rPr>
              <a:t>Wimmer</a:t>
            </a:r>
            <a:r>
              <a:rPr lang="fr-FR" sz="32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 nous a forcé à venir de nuit pour manger un </a:t>
            </a:r>
            <a:r>
              <a:rPr lang="fr-FR" sz="32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tiramisu (heureusement des glaces pour les élèves).</a:t>
            </a:r>
            <a:endParaRPr lang="en-US" sz="3200" b="1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  <p:pic>
        <p:nvPicPr>
          <p:cNvPr id="1026" name="Picture 2" descr="Résultat de recherche d'images pour &quot;clipart glac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884" y="44450"/>
            <a:ext cx="3380581" cy="33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11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1" name="Picture 3" descr="I:\organisation\projet Rome\after\photositalie\20190327_150751_resiz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10016"/>
            <a:ext cx="9144000" cy="206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I:\organisation\projet Rome\after\photositalie\20190327_152507_resiz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0"/>
            <a:ext cx="24003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I:\organisation\projet Rome\after\photositalie\20190327_153007_resiz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I:\organisation\projet Rome\after\photositalie\20190327_150721_resiz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212" y="69850"/>
            <a:ext cx="5133975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3429000"/>
            <a:ext cx="42672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La fin de Pompéi est liée au </a:t>
            </a:r>
            <a:r>
              <a:rPr lang="fr-FR" sz="3200" b="1" dirty="0">
                <a:solidFill>
                  <a:srgbClr val="FF0000"/>
                </a:solidFill>
                <a:latin typeface="French Script MT" panose="03020402040607040605" pitchFamily="66" charset="0"/>
              </a:rPr>
              <a:t>V</a:t>
            </a:r>
            <a:r>
              <a:rPr lang="fr-FR" sz="32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ésuve donc il faut aller le voir…</a:t>
            </a:r>
            <a:endParaRPr lang="en-US" sz="3200" b="1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20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5" name="Picture 3" descr="I:\organisation\projet Rome\after\photositalie\20190327_154716_resiz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43300"/>
            <a:ext cx="44196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I:\organisation\projet Rome\after\photositalie\photos Rome\P32703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0"/>
            <a:ext cx="21145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I:\organisation\projet Rome\after\photositalie\photos Rome\P32703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783" y="0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I:\organisation\projet Rome\after\photositalie\photos Rome\P32704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550" y="3238500"/>
            <a:ext cx="48260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Picture 7" descr="I:\organisation\projet Rome\after\photo Kaisse\Vésuve 27.03\20190327_1443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276225"/>
            <a:ext cx="4030133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30450" y="2615625"/>
            <a:ext cx="3124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A l’assaut du Vésuve</a:t>
            </a:r>
            <a:endParaRPr lang="en-US" sz="3200" b="1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19800" y="2123182"/>
            <a:ext cx="31242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Mais certains se reposent : n’est-ce pas Paul ?</a:t>
            </a:r>
            <a:endParaRPr lang="en-US" sz="3200" b="1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  <p:pic>
        <p:nvPicPr>
          <p:cNvPr id="18434" name="Picture 2" descr="I:\organisation\projet Rome\after\photositalie\20190327_154201_resize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4" y="0"/>
            <a:ext cx="9186334" cy="688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57225" y="5867400"/>
            <a:ext cx="813435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La cordée est arrivée en haut du sommet : victoire  !!!</a:t>
            </a:r>
            <a:endParaRPr lang="en-US" sz="4000" b="1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27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 descr="I:\organisation\projet Rome\after\photositalie\photos Rome\IMG_20190328_1144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I:\organisation\projet Rome\after\photositalie\photos Rome\IMG_20190328_1243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0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62550" y="3028950"/>
            <a:ext cx="400050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Mais, il est temps de rentrer à Lyon….</a:t>
            </a:r>
            <a:endParaRPr lang="en-US" sz="4000" b="1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  <p:pic>
        <p:nvPicPr>
          <p:cNvPr id="4098" name="Picture 2" descr="Image associé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41" b="20656"/>
          <a:stretch/>
        </p:blipFill>
        <p:spPr bwMode="auto">
          <a:xfrm>
            <a:off x="5162550" y="4248149"/>
            <a:ext cx="4562475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25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8600" y="558939"/>
            <a:ext cx="8458200" cy="56323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Mais où sont passés </a:t>
            </a:r>
            <a:r>
              <a:rPr lang="fr-FR" sz="12000" b="1" dirty="0" err="1" smtClean="0">
                <a:solidFill>
                  <a:srgbClr val="FF0000"/>
                </a:solidFill>
                <a:latin typeface="French Script MT" panose="03020402040607040605" pitchFamily="66" charset="0"/>
              </a:rPr>
              <a:t>Ursus</a:t>
            </a:r>
            <a:r>
              <a:rPr lang="fr-FR" sz="120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 et Olibrius ?</a:t>
            </a:r>
            <a:endParaRPr lang="en-US" sz="12000" b="1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8634"/>
            <a:ext cx="9163050" cy="68634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10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Une légende parle d’un combat entre les deux : mais qui a été </a:t>
            </a:r>
            <a:r>
              <a:rPr lang="fr-FR" sz="11000" b="1" dirty="0" err="1" smtClean="0">
                <a:solidFill>
                  <a:srgbClr val="FF0000"/>
                </a:solidFill>
                <a:latin typeface="French Script MT" panose="03020402040607040605" pitchFamily="66" charset="0"/>
              </a:rPr>
              <a:t>visctorieux</a:t>
            </a:r>
            <a:r>
              <a:rPr lang="fr-FR" sz="110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 ?</a:t>
            </a:r>
            <a:endParaRPr lang="en-US" sz="11000" b="1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4022"/>
            <a:ext cx="4610100" cy="30931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65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Les deux solutions sont possibles mais  qui a gagné ?</a:t>
            </a:r>
            <a:endParaRPr lang="en-US" sz="6500" b="1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  <p:pic>
        <p:nvPicPr>
          <p:cNvPr id="19458" name="Picture 2" descr="I:\organisation\projet Rome\after\photositalie\20190328_095631_resiz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-83479"/>
            <a:ext cx="502920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29150" y="4316728"/>
            <a:ext cx="4600575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54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Il y avait deux témoins qui savent la vérité</a:t>
            </a:r>
            <a:endParaRPr lang="en-US" sz="5400" b="1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  <p:pic>
        <p:nvPicPr>
          <p:cNvPr id="19461" name="Picture 5" descr="I:\organisation\projet Rome\after\azad\photo italie\italie\IMG_265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8" r="16666" b="6204"/>
          <a:stretch/>
        </p:blipFill>
        <p:spPr bwMode="auto">
          <a:xfrm>
            <a:off x="4610100" y="-83479"/>
            <a:ext cx="4495800" cy="440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I:\organisation\projet Rome\after\azad\photo italie\italie\IMG_26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268" y="3218525"/>
            <a:ext cx="4911368" cy="368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I:\organisation\projet Rome\after\photositalie\20190328_095700_resiz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4066339"/>
            <a:ext cx="41148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69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5" grpId="0" animBg="1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:\organisation\projet Rome\after\photositalie\20190324_102204_resiz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62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I:\organisation\projet Rome\after\photositalie\20190324_105448_resiz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0"/>
            <a:ext cx="44196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:\organisation\projet Rome\after\photositalie\20190324_205033_resiz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2895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I:\organisation\projet Rome\after\photositalie\20190324_205209_resiz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3314700"/>
            <a:ext cx="41148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I:\organisation\projet Rome\after\photositalie\photos Rome\P326019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26670"/>
            <a:ext cx="222885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23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7650" y="1689052"/>
            <a:ext cx="3510713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Après cette longue matinée de voyage, nous allons pouvoir profiter de la gastronomie italienne</a:t>
            </a:r>
            <a:endParaRPr lang="en-US" sz="3600" b="1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  <p:pic>
        <p:nvPicPr>
          <p:cNvPr id="3074" name="Picture 2" descr="I:\organisation\projet Rome\after\photositalie\20190324_120509_resiz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313" y="22224"/>
            <a:ext cx="5105401" cy="680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ésultat de recherche d'images pour &quot;clipart gelati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08167"/>
            <a:ext cx="2533650" cy="338999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50" name="Picture 2" descr="Résultat de recherche d'images pour &quot;clipart italie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3558319"/>
            <a:ext cx="3352800" cy="326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I:\organisation\projet Rome\after\photositalie\20190324_120816(0)_resiz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514" y="0"/>
            <a:ext cx="3749431" cy="281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:\organisation\projet Rome\after\cle usb rouge 5é latin\Rome photo\IMG_01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0" y="-51560"/>
            <a:ext cx="5095632" cy="382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I:\organisation\projet Rome\after\cle usb rouge 5é latin\Rome photo\IMG_013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271" y="3558319"/>
            <a:ext cx="4431323" cy="332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I:\organisation\projet Rome\after\photositalie\20190324_120848_resized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51560"/>
            <a:ext cx="56388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:\organisation\projet Rome\after\photositalie\20190324_120829_resized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2238482"/>
            <a:ext cx="35052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I:\organisation\projet Rome\after\photositalie\20190324_120746_resized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685" y="2843214"/>
            <a:ext cx="5314948" cy="398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:\organisation\projet Rome\after\photositalie\20190324_120801_resized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514" y="4779169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:\organisation\projet Rome\after\photositalie\20190324_120728_resized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3948672"/>
            <a:ext cx="3924300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81084" y="5569654"/>
            <a:ext cx="930079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600" b="1" dirty="0" err="1" smtClean="0">
                <a:solidFill>
                  <a:srgbClr val="FF0000"/>
                </a:solidFill>
                <a:latin typeface="French Script MT" panose="03020402040607040605" pitchFamily="66" charset="0"/>
              </a:rPr>
              <a:t>Anais</a:t>
            </a:r>
            <a:r>
              <a:rPr lang="fr-FR" sz="36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, Rosalie, </a:t>
            </a:r>
            <a:r>
              <a:rPr lang="fr-FR" sz="3600" b="1" dirty="0" err="1" smtClean="0">
                <a:solidFill>
                  <a:srgbClr val="FF0000"/>
                </a:solidFill>
                <a:latin typeface="French Script MT" panose="03020402040607040605" pitchFamily="66" charset="0"/>
              </a:rPr>
              <a:t>Zenaide</a:t>
            </a:r>
            <a:r>
              <a:rPr lang="fr-FR" sz="36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, </a:t>
            </a:r>
            <a:r>
              <a:rPr lang="fr-FR" sz="3600" b="1" dirty="0" err="1" smtClean="0">
                <a:solidFill>
                  <a:srgbClr val="FF0000"/>
                </a:solidFill>
                <a:latin typeface="French Script MT" panose="03020402040607040605" pitchFamily="66" charset="0"/>
              </a:rPr>
              <a:t>Eleonore</a:t>
            </a:r>
            <a:r>
              <a:rPr lang="fr-FR" sz="36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 et Satine ont tellement eu faim qu’elles ont mangé la main de Madame </a:t>
            </a:r>
            <a:r>
              <a:rPr lang="fr-FR" sz="3600" b="1" dirty="0" err="1" smtClean="0">
                <a:solidFill>
                  <a:srgbClr val="FF0000"/>
                </a:solidFill>
                <a:latin typeface="French Script MT" panose="03020402040607040605" pitchFamily="66" charset="0"/>
              </a:rPr>
              <a:t>Wimmer</a:t>
            </a:r>
            <a:r>
              <a:rPr lang="fr-FR" sz="36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 : quelle tristesse !! </a:t>
            </a:r>
            <a:endParaRPr lang="en-US" sz="3600" b="1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  <p:pic>
        <p:nvPicPr>
          <p:cNvPr id="3075" name="Picture 3" descr="I:\organisation\projet Rome\after\photositalie\20190324_120719_resized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2"/>
          <a:stretch/>
        </p:blipFill>
        <p:spPr bwMode="auto">
          <a:xfrm>
            <a:off x="-138203" y="-29336"/>
            <a:ext cx="9418148" cy="535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28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I:\organisation\projet Rome\after\photositalie\photos Rome\P3240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809" y="-76200"/>
            <a:ext cx="92456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43600" y="3429000"/>
            <a:ext cx="2598420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Les profs commencent à nous mettre au travail : nous partons à la découverte du Colisée (la patrie d’</a:t>
            </a:r>
            <a:r>
              <a:rPr lang="fr-FR" sz="3200" b="1" dirty="0" err="1" smtClean="0">
                <a:solidFill>
                  <a:srgbClr val="FF0000"/>
                </a:solidFill>
                <a:latin typeface="French Script MT" panose="03020402040607040605" pitchFamily="66" charset="0"/>
              </a:rPr>
              <a:t>Ursus</a:t>
            </a:r>
            <a:r>
              <a:rPr lang="fr-FR" sz="32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)</a:t>
            </a:r>
            <a:endParaRPr lang="en-US" sz="3200" b="1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  <p:pic>
        <p:nvPicPr>
          <p:cNvPr id="4098" name="Picture 2" descr="I:\organisation\projet Rome\after\photositalie\20190324_132914_resiz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424180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I:\organisation\projet Rome\after\photositalie\20190325_091424_resiz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3124200"/>
            <a:ext cx="495300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I:\organisation\projet Rome\after\photositalie\20190325_090832_resiz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640" y="-76200"/>
            <a:ext cx="44196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:\organisation\projet Rome\after\photositalie\20190325_101935_resize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1351" y="-76200"/>
            <a:ext cx="4849091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I:\organisation\projet Rome\after\photositalie\20190325_102141_resize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991" y="3238500"/>
            <a:ext cx="5224896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:\organisation\projet Rome\after\photositalie\20190325_102212_resized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591" y="-80010"/>
            <a:ext cx="4404360" cy="330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65810" y="3798332"/>
            <a:ext cx="3948545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Paul et Raphael sont admiratifs devant le spectacle mais cherchent </a:t>
            </a:r>
            <a:r>
              <a:rPr lang="fr-FR" sz="4000" b="1" dirty="0" err="1" smtClean="0">
                <a:solidFill>
                  <a:srgbClr val="FF0000"/>
                </a:solidFill>
                <a:latin typeface="French Script MT" panose="03020402040607040605" pitchFamily="66" charset="0"/>
              </a:rPr>
              <a:t>Ursus</a:t>
            </a:r>
            <a:r>
              <a:rPr lang="fr-FR" sz="40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 sans résultat</a:t>
            </a:r>
            <a:endParaRPr lang="en-US" sz="4000" b="1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09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 descr="I:\organisation\projet Rome\after\photositalie\photos Rome\P32501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749550"/>
            <a:ext cx="38862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700" name="Picture 4" descr="I:\organisation\projet Rome\after\photositalie\photos Rome\P32501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0"/>
            <a:ext cx="2724150" cy="363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I:\organisation\projet Rome\after\photositalie\photos Rome\IMG_20190325_0906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:\organisation\projet Rome\after\photositalie\photos Rome\IMG_20190325_0905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2857500"/>
            <a:ext cx="4267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I:\organisation\projet Rome\after\photositalie\photos Rome\P324003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0"/>
            <a:ext cx="2914650" cy="353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5000" y="4876800"/>
            <a:ext cx="723900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Le légionnaire était sous une arche du Colisée mais toujours pas de nouvelles de notre célèbre lion </a:t>
            </a:r>
            <a:r>
              <a:rPr lang="fr-FR" sz="4000" b="1" dirty="0" err="1" smtClean="0">
                <a:solidFill>
                  <a:srgbClr val="FF0000"/>
                </a:solidFill>
                <a:latin typeface="French Script MT" panose="03020402040607040605" pitchFamily="66" charset="0"/>
              </a:rPr>
              <a:t>Ursus</a:t>
            </a:r>
            <a:endParaRPr lang="en-US" sz="4000" b="1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12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 descr="I:\organisation\projet Rome\after\photositalie\photos Rome\P32501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6675"/>
            <a:ext cx="358140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I:\organisation\projet Rome\after\photositalie\photos Rome\P32501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850" y="-38100"/>
            <a:ext cx="21145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I:\organisation\projet Rome\after\photositalie\photos Rome\P325015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38"/>
          <a:stretch/>
        </p:blipFill>
        <p:spPr bwMode="auto">
          <a:xfrm>
            <a:off x="4419600" y="2262186"/>
            <a:ext cx="4724400" cy="26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:\organisation\projet Rome\after\photositalie\20190325_091018_resized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33"/>
          <a:stretch/>
        </p:blipFill>
        <p:spPr bwMode="auto">
          <a:xfrm>
            <a:off x="-38100" y="2619375"/>
            <a:ext cx="4457700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:\organisation\projet Rome\after\photositalie\20190325_104252_resize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41148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I:\organisation\projet Rome\after\photositalie\20190325_104256_resize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72000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I:\organisation\projet Rome\after\photositalie\photos Rome\P325014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0"/>
            <a:ext cx="356235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81400" y="4549676"/>
            <a:ext cx="25146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Il faut trouver les renseignements mais Madame </a:t>
            </a:r>
            <a:r>
              <a:rPr lang="fr-FR" sz="2400" b="1" dirty="0" err="1" smtClean="0">
                <a:solidFill>
                  <a:srgbClr val="FF0000"/>
                </a:solidFill>
                <a:latin typeface="French Script MT" panose="03020402040607040605" pitchFamily="66" charset="0"/>
              </a:rPr>
              <a:t>Louppe</a:t>
            </a:r>
            <a:r>
              <a:rPr lang="fr-FR" sz="24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 et Monsieur Roussel sont là pour nous aider surtout autour du Forum Romain</a:t>
            </a:r>
            <a:endParaRPr lang="en-US" sz="2400" b="1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43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8" name="Picture 8" descr="I:\organisation\projet Rome\after\photositalie\photos Rome\IMG_20190325_1316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-17780"/>
            <a:ext cx="2781300" cy="37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I:\organisation\projet Rome\after\photositalie\20190325_133836_resiz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659188"/>
            <a:ext cx="43434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:\organisation\projet Rome\after\photositalie\photos Rome\IMG_20190325_1253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3655378"/>
            <a:ext cx="2446020" cy="326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I:\organisation\projet Rome\after\photositalie\photos Rome\IMG_20190325_1253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020" y="3476308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I:\organisation\projet Rome\after\photositalie\photos Rome\IMG_20190325_13154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320"/>
            <a:ext cx="2781300" cy="37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I:\organisation\projet Rome\after\photositalie\photos Rome\P324008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3448050" cy="258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I:\organisation\projet Rome\after\photositalie\photos Rome\P324008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925" y="-17780"/>
            <a:ext cx="302895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I:\organisation\projet Rome\after\photositalie\photos Rome\IMG_20190325_13153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20320"/>
            <a:ext cx="280035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52388" y="2162076"/>
            <a:ext cx="3514725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Quelques pas à travers Rome entre Machine à écrire, Piazza </a:t>
            </a:r>
            <a:r>
              <a:rPr lang="fr-FR" sz="2800" b="1" dirty="0" err="1" smtClean="0">
                <a:solidFill>
                  <a:srgbClr val="FF0000"/>
                </a:solidFill>
                <a:latin typeface="French Script MT" panose="03020402040607040605" pitchFamily="66" charset="0"/>
              </a:rPr>
              <a:t>Navonna</a:t>
            </a:r>
            <a:r>
              <a:rPr lang="fr-FR" sz="28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 et Château Saint-Ange</a:t>
            </a:r>
            <a:endParaRPr lang="en-US" sz="2800" b="1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88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1" name="Picture 3" descr="I:\organisation\projet Rome\after\photositalie\20190324_190957_resiz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50" y="3022600"/>
            <a:ext cx="2876550" cy="383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:\organisation\projet Rome\after\photositalie\20190325_063122_resize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4"/>
          <a:stretch/>
        </p:blipFill>
        <p:spPr bwMode="auto">
          <a:xfrm>
            <a:off x="6038850" y="-19050"/>
            <a:ext cx="3105150" cy="356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:\organisation\projet Rome\after\photositalie\IMG-20190324-WA0002_resized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2"/>
          <a:stretch/>
        </p:blipFill>
        <p:spPr bwMode="auto">
          <a:xfrm>
            <a:off x="0" y="4114800"/>
            <a:ext cx="329565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:\organisation\projet Rome\after\photositalie\photos Rome\IMG_20190324_180318 - Copi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24"/>
          <a:stretch/>
        </p:blipFill>
        <p:spPr bwMode="auto">
          <a:xfrm>
            <a:off x="2824162" y="25400"/>
            <a:ext cx="28956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I:\organisation\projet Rome\after\photositalie\photos Rome\IMG_20190325_0616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76525" cy="356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:\organisation\projet Rome\after\photositalie\photos Rome\IMG_20190324_214047 - Copi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50" y="3886200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2491482"/>
            <a:ext cx="61722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Une bonne nuit à l’hôtel </a:t>
            </a:r>
            <a:r>
              <a:rPr lang="fr-FR" sz="3200" b="1" dirty="0" err="1" smtClean="0">
                <a:solidFill>
                  <a:srgbClr val="FF0000"/>
                </a:solidFill>
                <a:latin typeface="French Script MT" panose="03020402040607040605" pitchFamily="66" charset="0"/>
              </a:rPr>
              <a:t>Angeletto</a:t>
            </a:r>
            <a:r>
              <a:rPr lang="fr-FR" sz="32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 : une vue magnifique sur Rome et ses alentours.</a:t>
            </a:r>
            <a:endParaRPr lang="en-US" sz="3200" b="1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549650"/>
            <a:ext cx="68580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Le soir entre repas et travail de groupe pour raconter la journée d’</a:t>
            </a:r>
            <a:r>
              <a:rPr lang="fr-FR" sz="3200" b="1" dirty="0" err="1" smtClean="0">
                <a:solidFill>
                  <a:srgbClr val="FF0000"/>
                </a:solidFill>
                <a:latin typeface="French Script MT" panose="03020402040607040605" pitchFamily="66" charset="0"/>
              </a:rPr>
              <a:t>Ursus</a:t>
            </a:r>
            <a:r>
              <a:rPr lang="fr-FR" sz="3200" b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 sur le site internet du Collège.</a:t>
            </a:r>
            <a:endParaRPr lang="en-US" sz="3200" b="1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55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1863</TotalTime>
  <Words>763</Words>
  <Application>Microsoft Office PowerPoint</Application>
  <PresentationFormat>On-screen Show (4:3)</PresentationFormat>
  <Paragraphs>58</Paragraphs>
  <Slides>38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ROUSSEL</dc:creator>
  <cp:lastModifiedBy>ROUSSEL</cp:lastModifiedBy>
  <cp:revision>83</cp:revision>
  <dcterms:created xsi:type="dcterms:W3CDTF">2019-05-31T09:21:51Z</dcterms:created>
  <dcterms:modified xsi:type="dcterms:W3CDTF">2019-06-01T23:24:36Z</dcterms:modified>
</cp:coreProperties>
</file>