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6" r:id="rId3"/>
    <p:sldId id="274" r:id="rId4"/>
    <p:sldId id="262" r:id="rId5"/>
    <p:sldId id="285" r:id="rId6"/>
    <p:sldId id="282" r:id="rId7"/>
    <p:sldId id="283" r:id="rId8"/>
    <p:sldId id="284" r:id="rId9"/>
    <p:sldId id="277" r:id="rId10"/>
    <p:sldId id="286" r:id="rId11"/>
    <p:sldId id="279" r:id="rId12"/>
    <p:sldId id="287" r:id="rId13"/>
    <p:sldId id="276" r:id="rId14"/>
    <p:sldId id="281" r:id="rId15"/>
    <p:sldId id="275" r:id="rId16"/>
    <p:sldId id="278" r:id="rId17"/>
  </p:sldIdLst>
  <p:sldSz cx="9144000" cy="6858000" type="screen4x3"/>
  <p:notesSz cx="7077075" cy="93694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0305"/>
    <a:srgbClr val="66FFFF"/>
    <a:srgbClr val="5C7062"/>
    <a:srgbClr val="604B81"/>
    <a:srgbClr val="C903B6"/>
    <a:srgbClr val="DDDDDD"/>
    <a:srgbClr val="BE0E1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8127" autoAdjust="0"/>
  </p:normalViewPr>
  <p:slideViewPr>
    <p:cSldViewPr>
      <p:cViewPr varScale="1">
        <p:scale>
          <a:sx n="110" d="100"/>
          <a:sy n="110" d="100"/>
        </p:scale>
        <p:origin x="12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0954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900954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D9067A-E748-4281-8032-7EFC6A5A9FE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7873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3263"/>
            <a:ext cx="4683125" cy="3513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50477"/>
            <a:ext cx="5189855" cy="421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0954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00954"/>
            <a:ext cx="3066733" cy="4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73" tIns="46986" rIns="93973" bIns="469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8A45BD-CB4E-406A-BAF7-E98B95C0B90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56653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F2612-642E-45E9-9815-8D33B3E5FA6E}" type="slidenum">
              <a:rPr lang="fr-FR" altLang="en-US"/>
              <a:pPr/>
              <a:t>1</a:t>
            </a:fld>
            <a:endParaRPr lang="fr-FR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C6FA4-C1DD-4181-B17B-2B7973441BA4}" type="slidenum">
              <a:rPr lang="fr-FR" altLang="en-US"/>
              <a:pPr/>
              <a:t>2</a:t>
            </a:fld>
            <a:endParaRPr lang="fr-FR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8BF2D-8C43-4B41-BA50-394C7FF56B2E}" type="slidenum">
              <a:rPr lang="fr-FR" altLang="en-US"/>
              <a:pPr/>
              <a:t>4</a:t>
            </a:fld>
            <a:endParaRPr lang="fr-FR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65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5366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7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8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9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0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1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5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6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0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5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7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1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4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18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5419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0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1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2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23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5424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5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6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42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altLang="en-US" noProof="0"/>
              <a:t>Cliquez pour modifier le style du titre du masque</a:t>
            </a:r>
          </a:p>
        </p:txBody>
      </p:sp>
      <p:sp>
        <p:nvSpPr>
          <p:cNvPr id="1542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en-US" noProof="0"/>
              <a:t>Cliquez pour modifier le style des sous-titres du masque</a:t>
            </a:r>
          </a:p>
        </p:txBody>
      </p:sp>
      <p:sp>
        <p:nvSpPr>
          <p:cNvPr id="1542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1543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1543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CAF81F-EF4E-436A-8ABA-D0956C045697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02ECE-7A2E-4620-B3BA-1388B80CF1A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4219581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F343D-E0EE-4A8E-BADC-6987F47EE24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8420191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95DAD-21AF-471F-84E2-A268080C01A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4550634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27AA6-E6E9-4CDE-A23A-5FBA2DCB009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1874742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8830-2ADA-483E-AB5B-115D7BC8332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0457138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F29AC-9538-4033-8EE1-B3AF0C14BCD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1304019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F9FB8-CA48-4D3D-BD44-AD991B5DD22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3317022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255DC-BEC6-4E1C-BE68-DD44DAC0270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97582674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CCFB8-CE6C-4C2B-932C-9401781EAFD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34263313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FBD74-BF86-4FDD-840C-FCD58530E34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53042861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4340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434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363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436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39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9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439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9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 du masque</a:t>
            </a:r>
          </a:p>
        </p:txBody>
      </p:sp>
      <p:sp>
        <p:nvSpPr>
          <p:cNvPr id="1440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1440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en-US"/>
          </a:p>
        </p:txBody>
      </p:sp>
      <p:sp>
        <p:nvSpPr>
          <p:cNvPr id="1440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en-US"/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31D8A3-491B-4567-84A4-8BA73D8DF4CB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zoom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D136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775551"/>
            <a:ext cx="3505200" cy="394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D13708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6" y="2438400"/>
            <a:ext cx="19446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icon tem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44" y="705478"/>
            <a:ext cx="5180530" cy="518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590800" y="3048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L’oral au brevet des collèges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600" y="1573550"/>
            <a:ext cx="36904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REUSSITE</a:t>
            </a:r>
          </a:p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DNB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188E403-F85E-2D6A-223F-4768489A4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67" t="29259" r="20314" b="47037"/>
          <a:stretch/>
        </p:blipFill>
        <p:spPr>
          <a:xfrm>
            <a:off x="571501" y="56123"/>
            <a:ext cx="4572000" cy="46825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F1BCAEB-AB25-E53E-9866-6F1CAD0691C3}"/>
              </a:ext>
            </a:extLst>
          </p:cNvPr>
          <p:cNvSpPr txBox="1"/>
          <p:nvPr/>
        </p:nvSpPr>
        <p:spPr>
          <a:xfrm>
            <a:off x="6553200" y="381000"/>
            <a:ext cx="2285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chaque partie ne doit pas se transformer en une liste de différents éléments (ex une partie par œuvre étudiée)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37F950D-772B-4C49-7896-7F14AA6C1EF7}"/>
              </a:ext>
            </a:extLst>
          </p:cNvPr>
          <p:cNvCxnSpPr/>
          <p:nvPr/>
        </p:nvCxnSpPr>
        <p:spPr bwMode="auto">
          <a:xfrm flipV="1">
            <a:off x="4800600" y="1295400"/>
            <a:ext cx="1676400" cy="228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659644B-05AC-794F-3DDF-0468A2743A60}"/>
              </a:ext>
            </a:extLst>
          </p:cNvPr>
          <p:cNvCxnSpPr/>
          <p:nvPr/>
        </p:nvCxnSpPr>
        <p:spPr bwMode="auto">
          <a:xfrm flipH="1">
            <a:off x="762000" y="4346851"/>
            <a:ext cx="914401" cy="92336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109566D0-A869-08D6-C6A4-D99856C8997A}"/>
              </a:ext>
            </a:extLst>
          </p:cNvPr>
          <p:cNvSpPr txBox="1"/>
          <p:nvPr/>
        </p:nvSpPr>
        <p:spPr>
          <a:xfrm>
            <a:off x="114302" y="5151060"/>
            <a:ext cx="3543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Créer une vraie logique entre les parties pour montrer lé déroulement de votre analyse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9E172B-2E01-715D-33CF-9384AB721A8B}"/>
              </a:ext>
            </a:extLst>
          </p:cNvPr>
          <p:cNvSpPr txBox="1"/>
          <p:nvPr/>
        </p:nvSpPr>
        <p:spPr>
          <a:xfrm>
            <a:off x="5029200" y="4343400"/>
            <a:ext cx="4114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Mélanger les différents éléments de votre problématique dans chacune des parties (ex ne pas faire une partie sur la propagande et une partie sur les arts)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2C12CF2-71B0-C175-4E30-AF1A3DB5E3E9}"/>
              </a:ext>
            </a:extLst>
          </p:cNvPr>
          <p:cNvCxnSpPr/>
          <p:nvPr/>
        </p:nvCxnSpPr>
        <p:spPr bwMode="auto">
          <a:xfrm>
            <a:off x="4800600" y="3542288"/>
            <a:ext cx="1504950" cy="9535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2624987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57200" y="1289050"/>
            <a:ext cx="8118475" cy="52641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La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communication passe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bien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évidemment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par les mots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mais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également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par la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cs typeface="Arial" pitchFamily="34" charset="0"/>
              </a:rPr>
              <a:t>posture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Je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salue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le jury et je me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présente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Je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prête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attention 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…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entury Gothic" pitchFamily="34" charset="0"/>
              <a:buChar char="-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cs typeface="Arial" pitchFamily="34" charset="0"/>
              </a:rPr>
              <a:t>Mon attitude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cs typeface="Arial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: je me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tiens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droit,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j’utilise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mes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mains pour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appuyer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mes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propos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ou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désigner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un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élément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, je ne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reste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pas les bras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croisés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 !</a:t>
            </a:r>
          </a:p>
          <a:p>
            <a:pPr lvl="1">
              <a:buFont typeface="Century Gothic" pitchFamily="34" charset="0"/>
              <a:buChar char="-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cs typeface="Arial" pitchFamily="34" charset="0"/>
              </a:rPr>
              <a:t>Ma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cs typeface="Arial" pitchFamily="34" charset="0"/>
              </a:rPr>
              <a:t>voix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cs typeface="Arial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mon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intonation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sert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à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appuyer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ma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démonstration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.</a:t>
            </a:r>
          </a:p>
          <a:p>
            <a:pPr lvl="1">
              <a:buFont typeface="Century Gothic" pitchFamily="34" charset="0"/>
              <a:buChar char="-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cs typeface="Arial" pitchFamily="34" charset="0"/>
              </a:rPr>
              <a:t>Mon regard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cs typeface="Arial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: je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regarde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le jury, je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veille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à ne pas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rester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les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yeux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baissés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sur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mes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notes.</a:t>
            </a:r>
          </a:p>
          <a:p>
            <a:pPr lvl="1">
              <a:buFont typeface="Century Gothic" pitchFamily="34" charset="0"/>
              <a:buChar char="-"/>
            </a:pPr>
            <a:r>
              <a:rPr lang="fr-FR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Mon aspect extérieur</a:t>
            </a:r>
          </a:p>
          <a:p>
            <a:pPr lvl="1">
              <a:buFont typeface="Century Gothic" pitchFamily="34" charset="0"/>
              <a:buChar char="-"/>
            </a:pPr>
            <a:r>
              <a:rPr lang="fr-FR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Vos gestes</a:t>
            </a:r>
          </a:p>
          <a:p>
            <a:pPr lvl="1">
              <a:buFont typeface="Century Gothic" pitchFamily="34" charset="0"/>
              <a:buChar char="-"/>
            </a:pPr>
            <a:r>
              <a:rPr lang="fr-FR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La montre</a:t>
            </a:r>
          </a:p>
          <a:p>
            <a:pPr lvl="1">
              <a:buFont typeface="Century Gothic" pitchFamily="34" charset="0"/>
              <a:buChar char="-"/>
            </a:pPr>
            <a:endParaRPr lang="fr-FR" sz="2000" dirty="0"/>
          </a:p>
          <a:p>
            <a:pPr lvl="1">
              <a:buFont typeface="Century Gothic" pitchFamily="34" charset="0"/>
              <a:buChar char="-"/>
            </a:pPr>
            <a:endParaRPr lang="fr-FR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90800" y="3048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L’oral au brevet des collèges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9009396-8CC3-F1C1-A027-B5FDA9AA95E5}"/>
              </a:ext>
            </a:extLst>
          </p:cNvPr>
          <p:cNvSpPr txBox="1"/>
          <p:nvPr/>
        </p:nvSpPr>
        <p:spPr>
          <a:xfrm>
            <a:off x="-1371600" y="1315176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3319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7B118D-BB13-CC54-2FEA-18F49E985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48518" r="61667" b="30741"/>
          <a:stretch/>
        </p:blipFill>
        <p:spPr>
          <a:xfrm>
            <a:off x="740228" y="152400"/>
            <a:ext cx="7663544" cy="48768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810E71F-1053-D301-3FCE-E3F879CE3AD2}"/>
              </a:ext>
            </a:extLst>
          </p:cNvPr>
          <p:cNvSpPr txBox="1"/>
          <p:nvPr/>
        </p:nvSpPr>
        <p:spPr>
          <a:xfrm>
            <a:off x="609600" y="48768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Conseils pour le timing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30 secondes pour l’introduction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1minutes 20 secondes par partie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30 secondes pour la conclusion</a:t>
            </a:r>
          </a:p>
        </p:txBody>
      </p:sp>
    </p:spTree>
    <p:extLst>
      <p:ext uri="{BB962C8B-B14F-4D97-AF65-F5344CB8AC3E}">
        <p14:creationId xmlns:p14="http://schemas.microsoft.com/office/powerpoint/2010/main" val="3362568648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78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L’élève peut avoir des notes avec lui. Il peut jeter des coups d’</a:t>
            </a:r>
            <a:r>
              <a:rPr lang="fr-FR" sz="2000" b="1" dirty="0" err="1"/>
              <a:t>oeil</a:t>
            </a:r>
            <a:r>
              <a:rPr lang="fr-FR" sz="2000" b="1" dirty="0"/>
              <a:t> dessus. L’oral doit être préparé. </a:t>
            </a:r>
          </a:p>
          <a:p>
            <a:endParaRPr lang="fr-FR" sz="2000" b="1" dirty="0"/>
          </a:p>
          <a:p>
            <a:r>
              <a:rPr lang="fr-FR" sz="2000" b="1" dirty="0"/>
              <a:t>Les questions de l’entretien qui suivent l’exposé ne sont pas des pièges : elles cherchent à faire développer l’élève, à obtenir d’autres informations. Elles visent à instaurer une discussion fluide et intéressante.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b="1" dirty="0"/>
              <a:t>Ne pas </a:t>
            </a:r>
            <a:r>
              <a:rPr lang="en-US" sz="2000" b="1" dirty="0" err="1"/>
              <a:t>paniquer</a:t>
            </a:r>
            <a:r>
              <a:rPr lang="en-US" sz="2000" b="1" dirty="0"/>
              <a:t> :</a:t>
            </a:r>
          </a:p>
          <a:p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/>
              <a:t>Respirer</a:t>
            </a:r>
            <a:r>
              <a:rPr lang="en-US" sz="2000" dirty="0"/>
              <a:t> </a:t>
            </a:r>
            <a:r>
              <a:rPr lang="en-US" sz="2000" dirty="0" err="1"/>
              <a:t>avant</a:t>
            </a:r>
            <a:r>
              <a:rPr lang="en-US" sz="2000" dirty="0"/>
              <a:t> de commencer,</a:t>
            </a:r>
          </a:p>
          <a:p>
            <a:endParaRPr lang="fr-FR" sz="2000" dirty="0"/>
          </a:p>
          <a:p>
            <a:r>
              <a:rPr lang="fr-FR" sz="2000" dirty="0"/>
              <a:t>- M’entraîner à la maison en me </a:t>
            </a:r>
            <a:r>
              <a:rPr lang="en-US" sz="2000" dirty="0" err="1"/>
              <a:t>chronométrant</a:t>
            </a:r>
            <a:r>
              <a:rPr lang="en-US" sz="2000" dirty="0"/>
              <a:t>,</a:t>
            </a:r>
          </a:p>
          <a:p>
            <a:endParaRPr lang="fr-FR" sz="2000" dirty="0"/>
          </a:p>
          <a:p>
            <a:r>
              <a:rPr lang="fr-FR" sz="2000" dirty="0"/>
              <a:t>- Me concentrer sur ce que je raconte et pas sur le public et/ou le jury</a:t>
            </a:r>
            <a:endParaRPr lang="en-US" sz="20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90800" y="3048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L’oral au brevet des collèges</a:t>
            </a:r>
          </a:p>
        </p:txBody>
      </p:sp>
    </p:spTree>
    <p:extLst>
      <p:ext uri="{BB962C8B-B14F-4D97-AF65-F5344CB8AC3E}">
        <p14:creationId xmlns:p14="http://schemas.microsoft.com/office/powerpoint/2010/main" val="331693687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430142-D1F8-4E8D-B6AD-2716DDCA3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357987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475010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04800" y="1905000"/>
            <a:ext cx="8610600" cy="419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  <a:sym typeface="Wingdings" pitchFamily="2" charset="2"/>
              </a:rPr>
              <a:t>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Ce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qu’il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faut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faire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  <a:sym typeface="Wingdings" pitchFamily="2" charset="2"/>
              </a:rPr>
              <a:t>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Faites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des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phrases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courtes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présentation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ordonnée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de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votre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exposé,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utilisez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un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vocabulaire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précis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  <a:sym typeface="Wingdings" pitchFamily="2" charset="2"/>
              </a:rPr>
              <a:t>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Parlez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d’un ton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assuré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et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adressez-vous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directement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au jury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le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regardant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 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il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faut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capter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son attention ;</a:t>
            </a:r>
          </a:p>
          <a:p>
            <a:pPr algn="just"/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  <a:sym typeface="Wingdings" pitchFamily="2" charset="2"/>
              </a:rPr>
              <a:t></a:t>
            </a:r>
            <a:r>
              <a:rPr lang="fr-FR" b="1" dirty="0"/>
              <a:t>parler </a:t>
            </a:r>
            <a:r>
              <a:rPr lang="fr-FR" b="1" dirty="0" err="1"/>
              <a:t>audiblement</a:t>
            </a:r>
            <a:r>
              <a:rPr lang="fr-FR" b="1" dirty="0"/>
              <a:t>, avoir un vocabulaire correct, sourire, regarder les membres du jury), en n’hésitant pas à faire état de ce qui n’a été difficile pour vous et en expliquant pourquoi…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90800" y="3048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L’oral au brevet des collèges</a:t>
            </a:r>
          </a:p>
        </p:txBody>
      </p:sp>
    </p:spTree>
    <p:extLst>
      <p:ext uri="{BB962C8B-B14F-4D97-AF65-F5344CB8AC3E}">
        <p14:creationId xmlns:p14="http://schemas.microsoft.com/office/powerpoint/2010/main" val="15398070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28600" y="1371600"/>
            <a:ext cx="8458200" cy="495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  <a:sym typeface="Wingdings" pitchFamily="2" charset="2"/>
              </a:rPr>
              <a:t>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Quelques conseils pour un entretien réussi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  <a:sym typeface="Wingdings" pitchFamily="2" charset="2"/>
              </a:rPr>
              <a:t>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Écoutez bien les questions ou les remarques du jury 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  <a:sym typeface="Wingdings" pitchFamily="2" charset="2"/>
              </a:rPr>
              <a:t>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Répondez aux questions posées en utilisant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vos connaissances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 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  <a:sym typeface="Wingdings" pitchFamily="2" charset="2"/>
              </a:rPr>
              <a:t>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Pour répondre à une question, essayez d’adopter la structure suivante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entury Gothic" pitchFamily="34" charset="0"/>
              <a:buChar char="-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J’exprime une idée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entury Gothic" pitchFamily="34" charset="0"/>
              <a:buChar char="-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Je la justifie par un argument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  <a:sym typeface="Wingdings" pitchFamily="2" charset="2"/>
              </a:rPr>
              <a:t>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Pour exprimer ses idées, il faut préférer les exemples suivants :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entury Gothic" pitchFamily="34" charset="0"/>
              <a:buChar char="-"/>
              <a:tabLst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J’apprécie particulièrement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entury Gothic" pitchFamily="34" charset="0"/>
              <a:buChar char="-"/>
              <a:tabLst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Je suis sensible à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entury Gothic" pitchFamily="34" charset="0"/>
              <a:buChar char="-"/>
              <a:tabLst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L’intérêt principal de ce projet me semble être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entury Gothic" pitchFamily="34" charset="0"/>
              <a:buChar char="-"/>
              <a:tabLst/>
            </a:pPr>
            <a:r>
              <a:rPr kumimoji="0" lang="en-US" altLang="en-US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J’ai rencontré quelques difficultés lors…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90800" y="3048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L’oral au brevet des collèges</a:t>
            </a:r>
          </a:p>
        </p:txBody>
      </p:sp>
    </p:spTree>
    <p:extLst>
      <p:ext uri="{BB962C8B-B14F-4D97-AF65-F5344CB8AC3E}">
        <p14:creationId xmlns:p14="http://schemas.microsoft.com/office/powerpoint/2010/main" val="1643285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7620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4000" b="1" dirty="0"/>
              <a:t>Une méthode </a:t>
            </a:r>
          </a:p>
          <a:p>
            <a:pPr algn="ctr">
              <a:spcBef>
                <a:spcPct val="50000"/>
              </a:spcBef>
            </a:pPr>
            <a:r>
              <a:rPr lang="fr-FR" altLang="en-US" sz="4000" b="1" dirty="0"/>
              <a:t>pour réussir</a:t>
            </a:r>
          </a:p>
          <a:p>
            <a:pPr algn="ctr">
              <a:spcBef>
                <a:spcPct val="50000"/>
              </a:spcBef>
            </a:pPr>
            <a:r>
              <a:rPr lang="fr-FR" altLang="en-US" sz="4000" b="1" dirty="0"/>
              <a:t> l’oral du DNB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43200" y="4572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L’oral au brevet des collèges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1" dirty="0"/>
          </a:p>
          <a:p>
            <a:r>
              <a:rPr lang="fr-FR" sz="1800" b="1" dirty="0"/>
              <a:t>Le diaporama est un support : l’élève ne doit pas lire les diapositives (ce qui équivaut à lire ses notes). </a:t>
            </a:r>
          </a:p>
          <a:p>
            <a:endParaRPr lang="fr-FR" sz="1800" b="1" dirty="0"/>
          </a:p>
          <a:p>
            <a:r>
              <a:rPr lang="fr-FR" sz="1800" b="1" dirty="0"/>
              <a:t>L’élève peut avoir des notes avec lui. Il peut jeter des coups d’</a:t>
            </a:r>
            <a:r>
              <a:rPr lang="fr-FR" sz="1800" b="1" dirty="0" err="1"/>
              <a:t>oeil</a:t>
            </a:r>
            <a:r>
              <a:rPr lang="fr-FR" sz="1800" b="1" dirty="0"/>
              <a:t> dessus. L’oral doit être préparé. </a:t>
            </a:r>
          </a:p>
          <a:p>
            <a:endParaRPr lang="en-US" sz="1800" dirty="0"/>
          </a:p>
          <a:p>
            <a:r>
              <a:rPr lang="en-US" sz="1800" b="1" dirty="0" err="1"/>
              <a:t>Rendre</a:t>
            </a:r>
            <a:r>
              <a:rPr lang="en-US" sz="1800" b="1" dirty="0"/>
              <a:t> ma </a:t>
            </a:r>
            <a:r>
              <a:rPr lang="en-US" sz="1800" b="1" dirty="0" err="1"/>
              <a:t>présentation</a:t>
            </a:r>
            <a:r>
              <a:rPr lang="en-US" sz="1800" b="1" dirty="0"/>
              <a:t> </a:t>
            </a:r>
            <a:r>
              <a:rPr lang="en-US" sz="1800" b="1" dirty="0" err="1"/>
              <a:t>vivante</a:t>
            </a:r>
            <a:r>
              <a:rPr lang="en-US" sz="1800" b="1" dirty="0"/>
              <a:t> :</a:t>
            </a:r>
          </a:p>
          <a:p>
            <a:endParaRPr lang="fr-FR" sz="1800" dirty="0"/>
          </a:p>
          <a:p>
            <a:r>
              <a:rPr lang="fr-FR" sz="1800" dirty="0"/>
              <a:t>- Alterner les temps de parole avec </a:t>
            </a:r>
            <a:r>
              <a:rPr lang="en-US" sz="1800" dirty="0"/>
              <a:t>la </a:t>
            </a:r>
            <a:r>
              <a:rPr lang="en-US" sz="1800" dirty="0" err="1"/>
              <a:t>présentation</a:t>
            </a:r>
            <a:r>
              <a:rPr lang="en-US" sz="1800" dirty="0"/>
              <a:t> de documents,</a:t>
            </a:r>
          </a:p>
          <a:p>
            <a:endParaRPr lang="fr-FR" sz="1800" dirty="0"/>
          </a:p>
          <a:p>
            <a:r>
              <a:rPr lang="fr-FR" sz="1800" dirty="0"/>
              <a:t>- Commenter les documents en les </a:t>
            </a:r>
            <a:r>
              <a:rPr lang="en-US" sz="1800" dirty="0" err="1"/>
              <a:t>montrant</a:t>
            </a:r>
            <a:r>
              <a:rPr lang="en-US" sz="1800" dirty="0"/>
              <a:t>,</a:t>
            </a:r>
          </a:p>
          <a:p>
            <a:endParaRPr lang="en-US" sz="1800" dirty="0"/>
          </a:p>
          <a:p>
            <a:r>
              <a:rPr lang="en-US" sz="1800" dirty="0"/>
              <a:t>- </a:t>
            </a:r>
            <a:r>
              <a:rPr lang="en-US" sz="1800" dirty="0" err="1"/>
              <a:t>Expliquer</a:t>
            </a:r>
            <a:r>
              <a:rPr lang="en-US" sz="1800" dirty="0"/>
              <a:t> les mots </a:t>
            </a:r>
            <a:r>
              <a:rPr lang="en-US" sz="1800" dirty="0" err="1"/>
              <a:t>difficiles</a:t>
            </a:r>
            <a:r>
              <a:rPr lang="en-US" sz="1800" dirty="0"/>
              <a:t>,</a:t>
            </a:r>
          </a:p>
          <a:p>
            <a:endParaRPr lang="fr-FR" sz="1800" dirty="0"/>
          </a:p>
          <a:p>
            <a:r>
              <a:rPr lang="fr-FR" sz="1800" dirty="0"/>
              <a:t>- Varier les intonations de la voix.</a:t>
            </a:r>
          </a:p>
          <a:p>
            <a:endParaRPr lang="fr-FR" sz="1800" b="1" dirty="0"/>
          </a:p>
          <a:p>
            <a:r>
              <a:rPr lang="fr-FR" sz="1800" b="1" dirty="0"/>
              <a:t>(parler </a:t>
            </a:r>
            <a:r>
              <a:rPr lang="fr-FR" sz="1800" b="1" dirty="0" err="1"/>
              <a:t>audiblement</a:t>
            </a:r>
            <a:r>
              <a:rPr lang="fr-FR" sz="1800" b="1" dirty="0"/>
              <a:t>, avoir un vocabulaire correct, sourire, regarder les membres du jury), en n’hésitant pas à faire état de ce qui n’a été difficile pour vous et en expliquant pourquoi…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90800" y="3048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L’oral au brevet des collèges</a:t>
            </a:r>
          </a:p>
        </p:txBody>
      </p:sp>
    </p:spTree>
    <p:extLst>
      <p:ext uri="{BB962C8B-B14F-4D97-AF65-F5344CB8AC3E}">
        <p14:creationId xmlns:p14="http://schemas.microsoft.com/office/powerpoint/2010/main" val="32784829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0" y="1600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b="1">
                <a:solidFill>
                  <a:srgbClr val="BE0E16"/>
                </a:solidFill>
              </a:rPr>
              <a:t>Ce qu’il ne faut pas faire!</a:t>
            </a:r>
          </a:p>
        </p:txBody>
      </p:sp>
      <p:pic>
        <p:nvPicPr>
          <p:cNvPr id="21520" name="Picture 16" descr="BD0730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88778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90800" y="304800"/>
            <a:ext cx="6096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en-US" sz="1800" b="1" dirty="0"/>
              <a:t>HISTOIRE GEOGRAPHIE EDUCATION CIVIQUE</a:t>
            </a:r>
          </a:p>
          <a:p>
            <a:pPr algn="ctr">
              <a:spcBef>
                <a:spcPct val="50000"/>
              </a:spcBef>
            </a:pPr>
            <a:r>
              <a:rPr lang="fr-FR" altLang="en-US" sz="1800" b="1" i="1" dirty="0"/>
              <a:t>L’oral au brevet des collèges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03243" y="21336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Ecrire le texte de son </a:t>
            </a:r>
            <a:r>
              <a:rPr lang="en-US" sz="1800" b="1" dirty="0">
                <a:solidFill>
                  <a:srgbClr val="FF0000"/>
                </a:solidFill>
              </a:rPr>
              <a:t>exposé et le lire.</a:t>
            </a: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 err="1">
                <a:solidFill>
                  <a:srgbClr val="FF0000"/>
                </a:solidFill>
              </a:rPr>
              <a:t>Regarder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fixement</a:t>
            </a:r>
            <a:r>
              <a:rPr lang="en-US" sz="1800" b="1" dirty="0">
                <a:solidFill>
                  <a:srgbClr val="FF0000"/>
                </a:solidFill>
              </a:rPr>
              <a:t> son papier .</a:t>
            </a: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 err="1">
                <a:solidFill>
                  <a:srgbClr val="FF0000"/>
                </a:solidFill>
              </a:rPr>
              <a:t>Parler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d’une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voix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monocorde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 err="1">
                <a:solidFill>
                  <a:srgbClr val="FF0000"/>
                </a:solidFill>
              </a:rPr>
              <a:t>Raconter</a:t>
            </a:r>
            <a:r>
              <a:rPr lang="en-US" sz="1800" b="1" dirty="0">
                <a:solidFill>
                  <a:srgbClr val="FF0000"/>
                </a:solidFill>
              </a:rPr>
              <a:t> tout </a:t>
            </a:r>
            <a:r>
              <a:rPr lang="en-US" sz="1800" b="1" dirty="0" err="1">
                <a:solidFill>
                  <a:srgbClr val="FF0000"/>
                </a:solidFill>
              </a:rPr>
              <a:t>ce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qu’on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>
                <a:solidFill>
                  <a:srgbClr val="FF0000"/>
                </a:solidFill>
              </a:rPr>
              <a:t>a à dire d’un seul bloc.</a:t>
            </a:r>
          </a:p>
          <a:p>
            <a:endParaRPr lang="fr-FR" sz="1800" b="1" dirty="0">
              <a:solidFill>
                <a:srgbClr val="FF0000"/>
              </a:solidFill>
            </a:endParaRPr>
          </a:p>
          <a:p>
            <a:r>
              <a:rPr lang="fr-FR" sz="1800" b="1" dirty="0">
                <a:solidFill>
                  <a:srgbClr val="FF0000"/>
                </a:solidFill>
              </a:rPr>
              <a:t>Réciter ce qu'on a copié </a:t>
            </a:r>
            <a:r>
              <a:rPr lang="en-US" sz="1800" b="1" dirty="0" err="1">
                <a:solidFill>
                  <a:srgbClr val="FF0000"/>
                </a:solidFill>
              </a:rPr>
              <a:t>dans</a:t>
            </a:r>
            <a:r>
              <a:rPr lang="en-US" sz="1800" b="1" dirty="0">
                <a:solidFill>
                  <a:srgbClr val="FF0000"/>
                </a:solidFill>
              </a:rPr>
              <a:t> les documents .</a:t>
            </a: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 err="1">
                <a:solidFill>
                  <a:srgbClr val="FF0000"/>
                </a:solidFill>
              </a:rPr>
              <a:t>Dépasser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l’horaire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imparti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ou</a:t>
            </a:r>
            <a:r>
              <a:rPr lang="en-US" sz="1800" b="1" dirty="0">
                <a:solidFill>
                  <a:srgbClr val="FF0000"/>
                </a:solidFill>
              </a:rPr>
              <a:t>, au contraire, ne </a:t>
            </a:r>
            <a:r>
              <a:rPr lang="en-US" sz="1800" b="1" dirty="0" err="1">
                <a:solidFill>
                  <a:srgbClr val="FF0000"/>
                </a:solidFill>
              </a:rPr>
              <a:t>parler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qu’une</a:t>
            </a:r>
            <a:r>
              <a:rPr lang="en-US" sz="1800" b="1" dirty="0">
                <a:solidFill>
                  <a:srgbClr val="FF0000"/>
                </a:solidFill>
              </a:rPr>
              <a:t> petite </a:t>
            </a:r>
            <a:r>
              <a:rPr lang="en-US" sz="1800" b="1" dirty="0" err="1">
                <a:solidFill>
                  <a:srgbClr val="FF0000"/>
                </a:solidFill>
              </a:rPr>
              <a:t>partie</a:t>
            </a:r>
            <a:r>
              <a:rPr lang="en-US" sz="1800" b="1" dirty="0">
                <a:solidFill>
                  <a:srgbClr val="FF0000"/>
                </a:solidFill>
              </a:rPr>
              <a:t> du temps </a:t>
            </a:r>
            <a:r>
              <a:rPr lang="en-US" sz="1800" b="1" dirty="0" err="1">
                <a:solidFill>
                  <a:srgbClr val="FF0000"/>
                </a:solidFill>
              </a:rPr>
              <a:t>accordé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EE324C8-C4B8-C2F4-E802-D5557F90A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34" t="27778" r="25833" b="21852"/>
          <a:stretch/>
        </p:blipFill>
        <p:spPr>
          <a:xfrm>
            <a:off x="3352800" y="609600"/>
            <a:ext cx="3505200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4700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68EA6A2-9836-426D-1C35-048A5473B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66296" r="70000" b="11482"/>
          <a:stretch/>
        </p:blipFill>
        <p:spPr>
          <a:xfrm>
            <a:off x="533400" y="1066800"/>
            <a:ext cx="6858000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749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DCDD61-B35D-DA8D-9757-3E4FB1C26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7" t="23333" r="70000" b="36667"/>
          <a:stretch/>
        </p:blipFill>
        <p:spPr>
          <a:xfrm>
            <a:off x="2362200" y="304800"/>
            <a:ext cx="496711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45761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C31293B-429A-97F0-88C4-B8761E1DC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t="32222" r="48333" b="42593"/>
          <a:stretch/>
        </p:blipFill>
        <p:spPr>
          <a:xfrm>
            <a:off x="914400" y="761999"/>
            <a:ext cx="6553200" cy="53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40453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82" y="76200"/>
            <a:ext cx="906871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LES ETAPES PREPARATOIRES</a:t>
            </a:r>
          </a:p>
          <a:p>
            <a:r>
              <a:rPr lang="en-US" sz="2000" b="1" dirty="0" err="1"/>
              <a:t>S’organiser</a:t>
            </a:r>
            <a:r>
              <a:rPr lang="en-US" sz="2000" b="1" dirty="0"/>
              <a:t> :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Utiliser des feuilles simples</a:t>
            </a:r>
            <a:r>
              <a:rPr lang="fr-FR" sz="2000" dirty="0"/>
              <a:t>, écrites sur le </a:t>
            </a:r>
            <a:r>
              <a:rPr lang="fr-FR" sz="2000" b="1" dirty="0"/>
              <a:t>recto </a:t>
            </a:r>
            <a:r>
              <a:rPr lang="fr-FR" sz="2000" dirty="0"/>
              <a:t>seulement et </a:t>
            </a:r>
            <a:r>
              <a:rPr lang="fr-FR" sz="2000" b="1" dirty="0"/>
              <a:t>numéroter </a:t>
            </a:r>
            <a:r>
              <a:rPr lang="fr-FR" sz="2000" dirty="0"/>
              <a:t>les feuilles.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Numéroter les parties, souligner les titres, </a:t>
            </a:r>
            <a:r>
              <a:rPr lang="en-US" sz="2000" b="1" dirty="0" err="1"/>
              <a:t>aérer</a:t>
            </a:r>
            <a:r>
              <a:rPr lang="en-US" sz="2000" b="1" dirty="0"/>
              <a:t> les </a:t>
            </a:r>
            <a:r>
              <a:rPr lang="en-US" sz="2000" b="1" dirty="0" err="1"/>
              <a:t>paragraphes</a:t>
            </a:r>
            <a:r>
              <a:rPr lang="en-US" sz="2000" b="1" dirty="0"/>
              <a:t>.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Noter le plan </a:t>
            </a:r>
            <a:r>
              <a:rPr lang="fr-FR" sz="2000" dirty="0"/>
              <a:t>sur la feuille 1</a:t>
            </a:r>
            <a:r>
              <a:rPr lang="fr-FR" sz="2000" b="1" dirty="0"/>
              <a:t>.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Ecrire l’introduction </a:t>
            </a:r>
            <a:r>
              <a:rPr lang="fr-FR" sz="2000" dirty="0"/>
              <a:t>sur la feuille 2.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Utiliser une feuille ou plus par partie.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Ecrire la conclusion </a:t>
            </a:r>
            <a:r>
              <a:rPr lang="fr-FR" sz="2000" dirty="0"/>
              <a:t>sur la dernière feuille.</a:t>
            </a:r>
          </a:p>
          <a:p>
            <a:r>
              <a:rPr lang="en-US" sz="2000" b="1" dirty="0" err="1"/>
              <a:t>S’entrainer</a:t>
            </a:r>
            <a:r>
              <a:rPr lang="en-US" sz="2000" b="1" dirty="0"/>
              <a:t> :</a:t>
            </a:r>
          </a:p>
          <a:p>
            <a:r>
              <a:rPr lang="fr-FR" sz="2000" dirty="0"/>
              <a:t>• A voix haute au moins une fois avant l’exposé, en </a:t>
            </a:r>
            <a:r>
              <a:rPr lang="fr-FR" sz="2000" b="1" dirty="0"/>
              <a:t>chronométrant </a:t>
            </a:r>
            <a:r>
              <a:rPr lang="fr-FR" sz="2000" dirty="0"/>
              <a:t>le temps de présentation,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Si l’exposé est trop long, </a:t>
            </a:r>
            <a:r>
              <a:rPr lang="fr-FR" sz="2000" dirty="0"/>
              <a:t>éliminer ou raccourcir certains passages trop développés.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Si l’exposé est trop court, </a:t>
            </a:r>
            <a:r>
              <a:rPr lang="fr-FR" sz="2000" dirty="0"/>
              <a:t>approfondir </a:t>
            </a:r>
            <a:r>
              <a:rPr lang="en-US" sz="2000" dirty="0" err="1"/>
              <a:t>certaines</a:t>
            </a:r>
            <a:r>
              <a:rPr lang="en-US" sz="2000" dirty="0"/>
              <a:t> parties.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Vérifier que le sujet est traité conformément </a:t>
            </a:r>
            <a:r>
              <a:rPr lang="en-US" sz="2000" b="1" dirty="0"/>
              <a:t>au plan </a:t>
            </a:r>
            <a:r>
              <a:rPr lang="en-US" sz="2000" b="1" dirty="0" err="1"/>
              <a:t>défini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Exposer :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Vérifier l’ordre des feuilles </a:t>
            </a:r>
            <a:r>
              <a:rPr lang="fr-FR" sz="2000" dirty="0"/>
              <a:t>avant de </a:t>
            </a:r>
            <a:r>
              <a:rPr lang="en-US" sz="2000" dirty="0"/>
              <a:t>commencer.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Poser son plan devant soi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Annoncer </a:t>
            </a:r>
            <a:r>
              <a:rPr lang="fr-FR" sz="2000" dirty="0"/>
              <a:t>son sujet, </a:t>
            </a:r>
            <a:r>
              <a:rPr lang="fr-FR" sz="2000" b="1" dirty="0"/>
              <a:t>présenter </a:t>
            </a:r>
            <a:r>
              <a:rPr lang="fr-FR" sz="2000" dirty="0"/>
              <a:t>le plan.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Maîtriser le volume de sa voix</a:t>
            </a:r>
          </a:p>
          <a:p>
            <a:r>
              <a:rPr lang="fr-FR" sz="2000" dirty="0"/>
              <a:t>• </a:t>
            </a:r>
            <a:r>
              <a:rPr lang="fr-FR" sz="2000" b="1" dirty="0"/>
              <a:t>Gérer le temps </a:t>
            </a:r>
            <a:r>
              <a:rPr lang="fr-FR" sz="2000" dirty="0"/>
              <a:t>: raccourcir une partie plutôt </a:t>
            </a:r>
            <a:r>
              <a:rPr lang="en-US" sz="2000" dirty="0"/>
              <a:t>que </a:t>
            </a:r>
            <a:r>
              <a:rPr lang="en-US" sz="2000" dirty="0" err="1"/>
              <a:t>supprimer</a:t>
            </a:r>
            <a:r>
              <a:rPr lang="en-US" sz="2000" dirty="0"/>
              <a:t> la </a:t>
            </a:r>
            <a:r>
              <a:rPr lang="en-US" sz="2000" b="1" dirty="0"/>
              <a:t>conclusion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46312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Géomètre">
  <a:themeElements>
    <a:clrScheme name="Géomètre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Géomèt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éomètr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éomètre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éomètre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éomètre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Designs\Géomètre.pot</Template>
  <TotalTime>2473</TotalTime>
  <Words>881</Words>
  <Application>Microsoft Office PowerPoint</Application>
  <PresentationFormat>Affichage à l'écran (4:3)</PresentationFormat>
  <Paragraphs>120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Tahoma</vt:lpstr>
      <vt:lpstr>Times New Roman</vt:lpstr>
      <vt:lpstr>Wingdings</vt:lpstr>
      <vt:lpstr>Géomètre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particulier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méthode pour traiter  la question sur documents  au brevet des collèges</dc:title>
  <dc:creator>VENIEN</dc:creator>
  <cp:lastModifiedBy>frederic Roussel</cp:lastModifiedBy>
  <cp:revision>107</cp:revision>
  <cp:lastPrinted>2018-03-18T16:57:52Z</cp:lastPrinted>
  <dcterms:created xsi:type="dcterms:W3CDTF">2001-10-03T13:59:20Z</dcterms:created>
  <dcterms:modified xsi:type="dcterms:W3CDTF">2022-06-07T17:09:14Z</dcterms:modified>
</cp:coreProperties>
</file>