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81" r:id="rId4"/>
    <p:sldId id="288" r:id="rId5"/>
    <p:sldId id="297" r:id="rId6"/>
    <p:sldId id="292" r:id="rId7"/>
    <p:sldId id="293" r:id="rId8"/>
    <p:sldId id="294" r:id="rId9"/>
    <p:sldId id="290" r:id="rId10"/>
    <p:sldId id="291" r:id="rId1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 autoAdjust="0"/>
  </p:normalViewPr>
  <p:slideViewPr>
    <p:cSldViewPr snapToGrid="0">
      <p:cViewPr varScale="1">
        <p:scale>
          <a:sx n="90" d="100"/>
          <a:sy n="90" d="100"/>
        </p:scale>
        <p:origin x="48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698EE-1EB3-4CA3-9F5E-C78B0BCB02D8}" type="datetimeFigureOut">
              <a:rPr lang="fr-FR" smtClean="0"/>
              <a:pPr/>
              <a:t>15/09/2020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4CFFD-5F14-4AF0-9CDE-BE3CBE7D51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878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harcot.etab.ac-lyon.fr/spip/" TargetMode="External"/><Relationship Id="rId2" Type="http://schemas.openxmlformats.org/officeDocument/2006/relationships/hyperlink" Target="mailto:ce.0691670r@ac-lyon.fr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ghislaine.rossignol1@ac-lyon.fr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harcot.etab.ac-lyon.fr/spip/spip.php?article484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43200" y="1881051"/>
            <a:ext cx="6764867" cy="2548335"/>
          </a:xfrm>
          <a:solidFill>
            <a:srgbClr val="0070C0"/>
          </a:solidFill>
        </p:spPr>
        <p:txBody>
          <a:bodyPr/>
          <a:lstStyle/>
          <a:p>
            <a:br>
              <a:rPr lang="fr-FR" sz="3600" b="1" dirty="0"/>
            </a:br>
            <a:br>
              <a:rPr lang="fr-FR" sz="3600" b="1" dirty="0"/>
            </a:br>
            <a:br>
              <a:rPr lang="fr-FR" sz="3600" b="1" dirty="0"/>
            </a:br>
            <a:r>
              <a:rPr lang="fr-FR" sz="3600" b="1" dirty="0"/>
              <a:t> </a:t>
            </a:r>
            <a:r>
              <a:rPr lang="fr-FR" sz="3600" b="1" dirty="0">
                <a:solidFill>
                  <a:schemeClr val="bg1"/>
                </a:solidFill>
              </a:rPr>
              <a:t>Rentrée scolaire 2020-2021 </a:t>
            </a:r>
            <a:br>
              <a:rPr lang="fr-FR" sz="3600" b="1" dirty="0">
                <a:solidFill>
                  <a:schemeClr val="bg1"/>
                </a:solidFill>
              </a:rPr>
            </a:br>
            <a:r>
              <a:rPr lang="fr-FR" sz="2800" b="1" dirty="0">
                <a:solidFill>
                  <a:schemeClr val="bg1"/>
                </a:solidFill>
              </a:rPr>
              <a:t>Réunion parents </a:t>
            </a:r>
            <a:br>
              <a:rPr lang="fr-FR" sz="2800" b="1" dirty="0">
                <a:solidFill>
                  <a:schemeClr val="bg1"/>
                </a:solidFill>
              </a:rPr>
            </a:br>
            <a:br>
              <a:rPr lang="fr-FR" sz="2800" b="1" dirty="0">
                <a:solidFill>
                  <a:schemeClr val="bg1"/>
                </a:solidFill>
              </a:rPr>
            </a:br>
            <a:r>
              <a:rPr lang="fr-FR" sz="1400" dirty="0"/>
              <a:t> </a:t>
            </a:r>
            <a:r>
              <a:rPr lang="fr-FR" sz="1400" b="1" dirty="0">
                <a:solidFill>
                  <a:schemeClr val="bg1"/>
                </a:solidFill>
              </a:rPr>
              <a:t>Lundi 14 septembre pour les 5</a:t>
            </a:r>
            <a:r>
              <a:rPr lang="fr-FR" sz="1400" b="1" baseline="30000" dirty="0">
                <a:solidFill>
                  <a:schemeClr val="bg1"/>
                </a:solidFill>
              </a:rPr>
              <a:t>ème</a:t>
            </a:r>
            <a:r>
              <a:rPr lang="fr-FR" sz="1400" b="1" dirty="0">
                <a:solidFill>
                  <a:schemeClr val="bg1"/>
                </a:solidFill>
              </a:rPr>
              <a:t> et 4</a:t>
            </a:r>
            <a:r>
              <a:rPr lang="fr-FR" sz="1400" b="1" baseline="30000" dirty="0">
                <a:solidFill>
                  <a:schemeClr val="bg1"/>
                </a:solidFill>
              </a:rPr>
              <a:t>ème</a:t>
            </a:r>
            <a:r>
              <a:rPr lang="fr-FR" sz="1400" b="1" dirty="0">
                <a:solidFill>
                  <a:schemeClr val="bg1"/>
                </a:solidFill>
              </a:rPr>
              <a:t>  </a:t>
            </a:r>
            <a:br>
              <a:rPr lang="fr-FR" sz="1400" b="1" dirty="0">
                <a:solidFill>
                  <a:schemeClr val="bg1"/>
                </a:solidFill>
              </a:rPr>
            </a:br>
            <a:r>
              <a:rPr lang="fr-FR" sz="1400" b="1" dirty="0">
                <a:solidFill>
                  <a:schemeClr val="bg1"/>
                </a:solidFill>
              </a:rPr>
              <a:t>Jeudi 24 septembre pour les 6</a:t>
            </a:r>
            <a:r>
              <a:rPr lang="fr-FR" sz="1400" b="1" baseline="30000" dirty="0">
                <a:solidFill>
                  <a:schemeClr val="bg1"/>
                </a:solidFill>
              </a:rPr>
              <a:t>èmes</a:t>
            </a:r>
            <a:br>
              <a:rPr lang="fr-FR" sz="1400" b="1" dirty="0">
                <a:solidFill>
                  <a:schemeClr val="bg1"/>
                </a:solidFill>
              </a:rPr>
            </a:br>
            <a:r>
              <a:rPr lang="fr-FR" sz="1400" b="1" dirty="0">
                <a:solidFill>
                  <a:schemeClr val="bg1"/>
                </a:solidFill>
              </a:rPr>
              <a:t>Mardi 29 septembre pour les 3</a:t>
            </a:r>
            <a:r>
              <a:rPr lang="fr-FR" sz="1400" b="1" baseline="30000" dirty="0">
                <a:solidFill>
                  <a:schemeClr val="bg1"/>
                </a:solidFill>
              </a:rPr>
              <a:t>èmes</a:t>
            </a:r>
            <a:br>
              <a:rPr lang="fr-FR" sz="1400" dirty="0"/>
            </a:br>
            <a:br>
              <a:rPr lang="fr-FR" sz="1400" b="1" dirty="0"/>
            </a:br>
            <a:endParaRPr lang="fr-FR" sz="14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10325" y="4495798"/>
            <a:ext cx="3097742" cy="495301"/>
          </a:xfrm>
          <a:solidFill>
            <a:srgbClr val="92D050"/>
          </a:solidFill>
        </p:spPr>
        <p:txBody>
          <a:bodyPr>
            <a:normAutofit fontScale="85000" lnSpcReduction="10000"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Collège J. CHARCOT</a:t>
            </a:r>
          </a:p>
        </p:txBody>
      </p:sp>
    </p:spTree>
    <p:extLst>
      <p:ext uri="{BB962C8B-B14F-4D97-AF65-F5344CB8AC3E}">
        <p14:creationId xmlns:p14="http://schemas.microsoft.com/office/powerpoint/2010/main" val="1400559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2168434" y="1908538"/>
            <a:ext cx="8451669" cy="2310765"/>
          </a:xfrm>
          <a:prstGeom prst="rect">
            <a:avLst/>
          </a:prstGeom>
          <a:solidFill>
            <a:srgbClr val="0070C0"/>
          </a:solidFill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1200" cap="none" spc="0" normalizeH="0" baseline="0" noProof="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Echanges avec la salle</a:t>
            </a:r>
            <a:br>
              <a:rPr kumimoji="0" lang="fr-FR" sz="3600" b="1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3600" b="1" i="0" u="none" strike="noStrike" kern="1200" cap="none" spc="0" normalizeH="0" baseline="0" noProof="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1347653" y="775974"/>
            <a:ext cx="9601196" cy="6580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 dirty="0">
                <a:solidFill>
                  <a:schemeClr val="bg1"/>
                </a:solidFill>
              </a:rPr>
              <a:t>Eléments généraux sur le collège</a:t>
            </a:r>
          </a:p>
        </p:txBody>
      </p:sp>
      <p:sp>
        <p:nvSpPr>
          <p:cNvPr id="5" name="Rectangle 4"/>
          <p:cNvSpPr/>
          <p:nvPr/>
        </p:nvSpPr>
        <p:spPr>
          <a:xfrm>
            <a:off x="1248355" y="1789609"/>
            <a:ext cx="95256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Bef>
                <a:spcPts val="600"/>
              </a:spcBef>
              <a:defRPr/>
            </a:pPr>
            <a:r>
              <a:rPr lang="fr-FR" dirty="0">
                <a:solidFill>
                  <a:srgbClr val="002060"/>
                </a:solidFill>
              </a:rPr>
              <a:t>    </a:t>
            </a:r>
            <a:r>
              <a:rPr lang="fr-FR" b="1" dirty="0">
                <a:solidFill>
                  <a:srgbClr val="002060"/>
                </a:solidFill>
              </a:rPr>
              <a:t>Structure: </a:t>
            </a:r>
          </a:p>
          <a:p>
            <a:pPr marL="700088" indent="-342900">
              <a:buFontTx/>
              <a:buChar char="-"/>
              <a:defRPr/>
            </a:pPr>
            <a:r>
              <a:rPr lang="fr-FR" dirty="0"/>
              <a:t>336</a:t>
            </a:r>
            <a:r>
              <a:rPr lang="fr-FR" dirty="0">
                <a:solidFill>
                  <a:srgbClr val="002060"/>
                </a:solidFill>
              </a:rPr>
              <a:t> élèves (89 en 5</a:t>
            </a:r>
            <a:r>
              <a:rPr lang="fr-FR" baseline="30000" dirty="0">
                <a:solidFill>
                  <a:srgbClr val="002060"/>
                </a:solidFill>
              </a:rPr>
              <a:t>ème  </a:t>
            </a:r>
            <a:r>
              <a:rPr lang="fr-FR" dirty="0">
                <a:solidFill>
                  <a:srgbClr val="002060"/>
                </a:solidFill>
              </a:rPr>
              <a:t>et 87 en 4</a:t>
            </a:r>
            <a:r>
              <a:rPr lang="fr-FR" baseline="30000" dirty="0">
                <a:solidFill>
                  <a:srgbClr val="002060"/>
                </a:solidFill>
              </a:rPr>
              <a:t>ème</a:t>
            </a:r>
            <a:r>
              <a:rPr lang="fr-FR" dirty="0">
                <a:solidFill>
                  <a:srgbClr val="002060"/>
                </a:solidFill>
              </a:rPr>
              <a:t> )</a:t>
            </a:r>
          </a:p>
          <a:p>
            <a:pPr marL="700088" indent="-342900">
              <a:buFontTx/>
              <a:buChar char="-"/>
              <a:defRPr/>
            </a:pPr>
            <a:r>
              <a:rPr lang="fr-FR" dirty="0">
                <a:solidFill>
                  <a:srgbClr val="002060"/>
                </a:solidFill>
              </a:rPr>
              <a:t>16 divisions de 24.5 élèves en moyenne (quatre classes par niveau)</a:t>
            </a:r>
          </a:p>
          <a:p>
            <a:pPr marL="700088" indent="-342900">
              <a:buFontTx/>
              <a:buChar char="-"/>
              <a:defRPr/>
            </a:pPr>
            <a:r>
              <a:rPr lang="fr-FR" dirty="0">
                <a:solidFill>
                  <a:srgbClr val="002060"/>
                </a:solidFill>
              </a:rPr>
              <a:t>1 section SEGPA (enseignement adapté) une division par niveau</a:t>
            </a:r>
          </a:p>
          <a:p>
            <a:pPr marL="700088" indent="-342900">
              <a:buFontTx/>
              <a:buChar char="-"/>
              <a:defRPr/>
            </a:pPr>
            <a:r>
              <a:rPr lang="fr-FR" dirty="0">
                <a:solidFill>
                  <a:srgbClr val="002060"/>
                </a:solidFill>
              </a:rPr>
              <a:t>47 enseignants, 9 agents métropole, 2 secrétaires administratif, 3 personnels médico-social, 4 personnels de Direction.</a:t>
            </a:r>
          </a:p>
          <a:p>
            <a:pPr marL="700088" indent="-342900">
              <a:buFontTx/>
              <a:buChar char="-"/>
              <a:defRPr/>
            </a:pPr>
            <a:r>
              <a:rPr lang="fr-FR" dirty="0">
                <a:solidFill>
                  <a:srgbClr val="002060"/>
                </a:solidFill>
              </a:rPr>
              <a:t>31élèves en section Tennis de table</a:t>
            </a:r>
          </a:p>
          <a:p>
            <a:pPr marL="700088" indent="-342900">
              <a:buFontTx/>
              <a:buChar char="-"/>
              <a:defRPr/>
            </a:pPr>
            <a:r>
              <a:rPr lang="fr-FR" dirty="0">
                <a:solidFill>
                  <a:srgbClr val="002060"/>
                </a:solidFill>
              </a:rPr>
              <a:t>60 élèves de CHAM</a:t>
            </a:r>
          </a:p>
          <a:p>
            <a:pPr marL="700088" indent="-342900">
              <a:defRPr/>
            </a:pPr>
            <a:endParaRPr lang="fr-FR" dirty="0">
              <a:solidFill>
                <a:srgbClr val="002060"/>
              </a:solidFill>
            </a:endParaRPr>
          </a:p>
          <a:p>
            <a:pPr marL="700088" indent="-342900">
              <a:defRPr/>
            </a:pPr>
            <a:r>
              <a:rPr lang="fr-FR" b="1" dirty="0">
                <a:solidFill>
                  <a:srgbClr val="002060"/>
                </a:solidFill>
              </a:rPr>
              <a:t>Résultats et affectations post 3</a:t>
            </a:r>
            <a:r>
              <a:rPr lang="fr-FR" b="1" baseline="30000" dirty="0">
                <a:solidFill>
                  <a:srgbClr val="002060"/>
                </a:solidFill>
              </a:rPr>
              <a:t>ème</a:t>
            </a:r>
            <a:r>
              <a:rPr lang="fr-FR" b="1" dirty="0">
                <a:solidFill>
                  <a:srgbClr val="002060"/>
                </a:solidFill>
              </a:rPr>
              <a:t> :</a:t>
            </a:r>
          </a:p>
          <a:p>
            <a:pPr marL="700088" indent="-342900">
              <a:buFontTx/>
              <a:buChar char="-"/>
              <a:defRPr/>
            </a:pPr>
            <a:r>
              <a:rPr lang="fr-FR" dirty="0">
                <a:solidFill>
                  <a:srgbClr val="002060"/>
                </a:solidFill>
              </a:rPr>
              <a:t>94.9% de réussite au DNB (Académie: </a:t>
            </a:r>
            <a:r>
              <a:rPr lang="fr-FR" dirty="0"/>
              <a:t>90.3%</a:t>
            </a:r>
            <a:r>
              <a:rPr lang="fr-FR" dirty="0">
                <a:solidFill>
                  <a:srgbClr val="002060"/>
                </a:solidFill>
              </a:rPr>
              <a:t>, National: </a:t>
            </a:r>
            <a:r>
              <a:rPr lang="fr-FR" dirty="0"/>
              <a:t>90.5%</a:t>
            </a:r>
            <a:r>
              <a:rPr lang="fr-FR" dirty="0">
                <a:solidFill>
                  <a:srgbClr val="002060"/>
                </a:solidFill>
              </a:rPr>
              <a:t>) avec 82% de mentions</a:t>
            </a:r>
          </a:p>
          <a:p>
            <a:pPr marL="700088" indent="-342900">
              <a:buFontTx/>
              <a:buChar char="-"/>
              <a:defRPr/>
            </a:pPr>
            <a:r>
              <a:rPr lang="fr-FR" dirty="0">
                <a:solidFill>
                  <a:srgbClr val="002060"/>
                </a:solidFill>
              </a:rPr>
              <a:t>100% de réussite au CFG</a:t>
            </a:r>
          </a:p>
          <a:p>
            <a:pPr marL="700088" indent="-342900">
              <a:buFontTx/>
              <a:buChar char="-"/>
              <a:defRPr/>
            </a:pPr>
            <a:r>
              <a:rPr lang="fr-FR" dirty="0">
                <a:solidFill>
                  <a:srgbClr val="002060"/>
                </a:solidFill>
              </a:rPr>
              <a:t>58 élèves sont allés en 2</a:t>
            </a:r>
            <a:r>
              <a:rPr lang="fr-FR" baseline="30000" dirty="0">
                <a:solidFill>
                  <a:srgbClr val="002060"/>
                </a:solidFill>
              </a:rPr>
              <a:t>nd</a:t>
            </a:r>
            <a:r>
              <a:rPr lang="fr-FR" dirty="0">
                <a:solidFill>
                  <a:srgbClr val="002060"/>
                </a:solidFill>
              </a:rPr>
              <a:t> GT ,25 élèves orientés en voie professionnelle, 4 redoublements.</a:t>
            </a:r>
          </a:p>
          <a:p>
            <a:pPr marL="700088" indent="-342900">
              <a:defRPr/>
            </a:pP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945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1347653" y="775974"/>
            <a:ext cx="9601196" cy="6580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 dirty="0">
                <a:solidFill>
                  <a:schemeClr val="bg1"/>
                </a:solidFill>
              </a:rPr>
              <a:t>Liens famille - collège</a:t>
            </a:r>
          </a:p>
        </p:txBody>
      </p:sp>
      <p:sp>
        <p:nvSpPr>
          <p:cNvPr id="4" name="Rectangle 3"/>
          <p:cNvSpPr/>
          <p:nvPr/>
        </p:nvSpPr>
        <p:spPr>
          <a:xfrm>
            <a:off x="1248355" y="1789610"/>
            <a:ext cx="9525663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Bef>
                <a:spcPts val="600"/>
              </a:spcBef>
              <a:defRPr/>
            </a:pPr>
            <a:r>
              <a:rPr lang="fr-FR" b="1" dirty="0">
                <a:solidFill>
                  <a:srgbClr val="002060"/>
                </a:solidFill>
              </a:rPr>
              <a:t>Carnet de correspondance: </a:t>
            </a:r>
            <a:r>
              <a:rPr lang="fr-FR" dirty="0">
                <a:solidFill>
                  <a:srgbClr val="002060"/>
                </a:solidFill>
              </a:rPr>
              <a:t>carte d’identité de l’élève au collège, pages de correspondances pour informations à donner ou prise de RDV avec enseignants.</a:t>
            </a:r>
          </a:p>
          <a:p>
            <a:pPr marL="177800" indent="-177800">
              <a:spcBef>
                <a:spcPts val="600"/>
              </a:spcBef>
              <a:defRPr/>
            </a:pPr>
            <a:r>
              <a:rPr lang="fr-FR" b="1" dirty="0">
                <a:solidFill>
                  <a:srgbClr val="002060"/>
                </a:solidFill>
              </a:rPr>
              <a:t>Téléphone:</a:t>
            </a:r>
          </a:p>
          <a:p>
            <a:pPr marL="177800" indent="-177800">
              <a:spcBef>
                <a:spcPts val="600"/>
              </a:spcBef>
              <a:defRPr/>
            </a:pPr>
            <a:r>
              <a:rPr lang="fr-FR" dirty="0">
                <a:solidFill>
                  <a:srgbClr val="002060"/>
                </a:solidFill>
              </a:rPr>
              <a:t>Standard: 04.72.38.81.81</a:t>
            </a:r>
          </a:p>
          <a:p>
            <a:pPr marL="177800" indent="-177800">
              <a:spcBef>
                <a:spcPts val="600"/>
              </a:spcBef>
              <a:defRPr/>
            </a:pPr>
            <a:r>
              <a:rPr lang="fr-FR" b="1" dirty="0">
                <a:solidFill>
                  <a:srgbClr val="002060"/>
                </a:solidFill>
              </a:rPr>
              <a:t>Mail: </a:t>
            </a:r>
          </a:p>
          <a:p>
            <a:pPr marL="177800" indent="-177800">
              <a:spcBef>
                <a:spcPts val="600"/>
              </a:spcBef>
              <a:buFontTx/>
              <a:buChar char="-"/>
              <a:defRPr/>
            </a:pPr>
            <a:r>
              <a:rPr lang="fr-FR" dirty="0">
                <a:solidFill>
                  <a:srgbClr val="002060"/>
                </a:solidFill>
              </a:rPr>
              <a:t>collège: </a:t>
            </a:r>
            <a:r>
              <a:rPr lang="fr-FR" b="1" dirty="0">
                <a:hlinkClick r:id="rId2"/>
              </a:rPr>
              <a:t>ce.0691670r@ac-lyon.fr</a:t>
            </a:r>
            <a:endParaRPr lang="fr-FR" b="1" dirty="0"/>
          </a:p>
          <a:p>
            <a:pPr marL="177800" indent="-177800">
              <a:spcBef>
                <a:spcPts val="600"/>
              </a:spcBef>
              <a:buFontTx/>
              <a:buChar char="-"/>
              <a:defRPr/>
            </a:pPr>
            <a:r>
              <a:rPr lang="fr-FR" dirty="0">
                <a:solidFill>
                  <a:srgbClr val="002060"/>
                </a:solidFill>
              </a:rPr>
              <a:t>Vie scolaire</a:t>
            </a:r>
            <a:r>
              <a:rPr lang="fr-FR" dirty="0"/>
              <a:t>: </a:t>
            </a:r>
            <a:r>
              <a:rPr lang="fr-FR" b="1" dirty="0"/>
              <a:t>viescolaire.charcot@gmail.com</a:t>
            </a:r>
          </a:p>
          <a:p>
            <a:pPr marL="177800" indent="-177800">
              <a:spcBef>
                <a:spcPts val="600"/>
              </a:spcBef>
              <a:buFontTx/>
              <a:buChar char="-"/>
              <a:defRPr/>
            </a:pPr>
            <a:r>
              <a:rPr lang="fr-FR" b="1" u="sng" dirty="0">
                <a:solidFill>
                  <a:srgbClr val="002060"/>
                </a:solidFill>
              </a:rPr>
              <a:t>Pronote </a:t>
            </a:r>
            <a:r>
              <a:rPr lang="fr-FR" dirty="0">
                <a:solidFill>
                  <a:srgbClr val="002060"/>
                </a:solidFill>
              </a:rPr>
              <a:t>(diapositive spécifiques plus bas)</a:t>
            </a:r>
          </a:p>
          <a:p>
            <a:pPr marL="177800" indent="-177800">
              <a:spcBef>
                <a:spcPts val="600"/>
              </a:spcBef>
              <a:defRPr/>
            </a:pPr>
            <a:endParaRPr lang="fr-FR" dirty="0">
              <a:solidFill>
                <a:srgbClr val="002060"/>
              </a:solidFill>
            </a:endParaRPr>
          </a:p>
          <a:p>
            <a:pPr marL="177800" indent="-177800">
              <a:spcBef>
                <a:spcPts val="600"/>
              </a:spcBef>
              <a:defRPr/>
            </a:pPr>
            <a:r>
              <a:rPr lang="fr-FR" b="1" dirty="0">
                <a:solidFill>
                  <a:srgbClr val="002060"/>
                </a:solidFill>
              </a:rPr>
              <a:t>Site du collège</a:t>
            </a:r>
            <a:r>
              <a:rPr lang="fr-FR" dirty="0">
                <a:solidFill>
                  <a:srgbClr val="002060"/>
                </a:solidFill>
              </a:rPr>
              <a:t>: </a:t>
            </a:r>
          </a:p>
          <a:p>
            <a:pPr marL="177800" indent="-177800">
              <a:spcBef>
                <a:spcPts val="600"/>
              </a:spcBef>
              <a:defRPr/>
            </a:pPr>
            <a:r>
              <a:rPr lang="fr-FR" b="1" dirty="0">
                <a:solidFill>
                  <a:srgbClr val="002060"/>
                </a:solidFill>
                <a:hlinkClick r:id="rId3"/>
              </a:rPr>
              <a:t>https://charcot.etab.ac-lyon.fr/spip/</a:t>
            </a:r>
            <a:endParaRPr lang="fr-FR" b="1" dirty="0">
              <a:solidFill>
                <a:srgbClr val="002060"/>
              </a:solidFill>
            </a:endParaRPr>
          </a:p>
          <a:p>
            <a:pPr marL="177800" indent="-177800">
              <a:spcBef>
                <a:spcPts val="600"/>
              </a:spcBef>
              <a:defRPr/>
            </a:pPr>
            <a:endParaRPr lang="fr-FR" dirty="0">
              <a:solidFill>
                <a:srgbClr val="002060"/>
              </a:solidFill>
            </a:endParaRPr>
          </a:p>
          <a:p>
            <a:pPr marL="177800" indent="-177800">
              <a:spcBef>
                <a:spcPts val="600"/>
              </a:spcBef>
              <a:defRPr/>
            </a:pPr>
            <a:endParaRPr lang="fr-FR" dirty="0">
              <a:solidFill>
                <a:srgbClr val="002060"/>
              </a:solidFill>
            </a:endParaRPr>
          </a:p>
          <a:p>
            <a:pPr marL="700088" indent="-342900">
              <a:defRPr/>
            </a:pPr>
            <a:endParaRPr lang="fr-FR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1347653" y="775974"/>
            <a:ext cx="9601196" cy="6580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 dirty="0">
                <a:solidFill>
                  <a:schemeClr val="bg1"/>
                </a:solidFill>
              </a:rPr>
              <a:t>Liens famille – Personnes à connaître</a:t>
            </a:r>
          </a:p>
        </p:txBody>
      </p:sp>
      <p:sp>
        <p:nvSpPr>
          <p:cNvPr id="3" name="Rectangle 2"/>
          <p:cNvSpPr/>
          <p:nvPr/>
        </p:nvSpPr>
        <p:spPr>
          <a:xfrm>
            <a:off x="1248355" y="1476463"/>
            <a:ext cx="9525663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Bef>
                <a:spcPts val="600"/>
              </a:spcBef>
              <a:defRPr/>
            </a:pPr>
            <a:endParaRPr lang="fr-FR" b="1" dirty="0">
              <a:solidFill>
                <a:srgbClr val="002060"/>
              </a:solidFill>
            </a:endParaRPr>
          </a:p>
          <a:p>
            <a:pPr marL="177800" indent="-177800">
              <a:spcBef>
                <a:spcPts val="600"/>
              </a:spcBef>
              <a:defRPr/>
            </a:pPr>
            <a:r>
              <a:rPr lang="fr-FR" sz="2000" b="1" dirty="0">
                <a:solidFill>
                  <a:srgbClr val="002060"/>
                </a:solidFill>
              </a:rPr>
              <a:t>- Le professeur principal </a:t>
            </a:r>
            <a:r>
              <a:rPr lang="fr-FR" sz="2000" dirty="0">
                <a:solidFill>
                  <a:srgbClr val="002060"/>
                </a:solidFill>
              </a:rPr>
              <a:t>de votre enfant, principal interlocuteur</a:t>
            </a:r>
          </a:p>
          <a:p>
            <a:pPr marL="177800" indent="-177800">
              <a:spcBef>
                <a:spcPts val="600"/>
              </a:spcBef>
              <a:defRPr/>
            </a:pPr>
            <a:r>
              <a:rPr lang="fr-FR" sz="2000" b="1" dirty="0">
                <a:solidFill>
                  <a:srgbClr val="002060"/>
                </a:solidFill>
              </a:rPr>
              <a:t>- La Conseillère Principale d’Education: </a:t>
            </a:r>
            <a:r>
              <a:rPr lang="fr-FR" sz="2000" dirty="0">
                <a:solidFill>
                  <a:srgbClr val="002060"/>
                </a:solidFill>
              </a:rPr>
              <a:t>Mme GONNARD</a:t>
            </a:r>
          </a:p>
          <a:p>
            <a:pPr marL="177800" indent="-177800">
              <a:spcBef>
                <a:spcPts val="600"/>
              </a:spcBef>
              <a:buFontTx/>
              <a:buChar char="-"/>
              <a:defRPr/>
            </a:pPr>
            <a:r>
              <a:rPr lang="fr-FR" sz="2000" b="1" dirty="0">
                <a:solidFill>
                  <a:srgbClr val="002060"/>
                </a:solidFill>
              </a:rPr>
              <a:t>Le secrétaire du collège</a:t>
            </a:r>
            <a:r>
              <a:rPr lang="fr-FR" sz="2000" dirty="0">
                <a:solidFill>
                  <a:srgbClr val="002060"/>
                </a:solidFill>
              </a:rPr>
              <a:t>: Mme MARSAL</a:t>
            </a:r>
          </a:p>
          <a:p>
            <a:pPr marL="177800" indent="-177800">
              <a:spcBef>
                <a:spcPts val="600"/>
              </a:spcBef>
              <a:buFontTx/>
              <a:buChar char="-"/>
              <a:defRPr/>
            </a:pPr>
            <a:r>
              <a:rPr lang="fr-FR" sz="2000" b="1" dirty="0">
                <a:solidFill>
                  <a:srgbClr val="002060"/>
                </a:solidFill>
              </a:rPr>
              <a:t>L’infirmière</a:t>
            </a:r>
            <a:r>
              <a:rPr lang="fr-FR" sz="2000" dirty="0">
                <a:solidFill>
                  <a:srgbClr val="002060"/>
                </a:solidFill>
              </a:rPr>
              <a:t>: Mme DELORME, présente au collège les mardis, mercredis et jeudis</a:t>
            </a:r>
            <a:endParaRPr lang="fr-FR" sz="2000" dirty="0"/>
          </a:p>
          <a:p>
            <a:pPr marL="177800" indent="-177800">
              <a:spcBef>
                <a:spcPts val="600"/>
              </a:spcBef>
              <a:buFontTx/>
              <a:buChar char="-"/>
              <a:defRPr/>
            </a:pPr>
            <a:r>
              <a:rPr lang="fr-FR" sz="2000" b="1" dirty="0">
                <a:solidFill>
                  <a:srgbClr val="002060"/>
                </a:solidFill>
              </a:rPr>
              <a:t>La Conseillère d’Orientation Psychologue</a:t>
            </a:r>
            <a:r>
              <a:rPr lang="fr-FR" sz="2000" dirty="0">
                <a:solidFill>
                  <a:srgbClr val="002060"/>
                </a:solidFill>
              </a:rPr>
              <a:t>: Mme D’ARCIMOLES, présente un mercredi sur deux et les jeudis toute la journée; Prise de RDV par téléphone auprès de Mme </a:t>
            </a:r>
            <a:r>
              <a:rPr lang="fr-FR" sz="2000" dirty="0" err="1">
                <a:solidFill>
                  <a:srgbClr val="002060"/>
                </a:solidFill>
              </a:rPr>
              <a:t>Sabaton</a:t>
            </a:r>
            <a:r>
              <a:rPr lang="fr-FR" sz="2000" dirty="0">
                <a:solidFill>
                  <a:srgbClr val="002060"/>
                </a:solidFill>
              </a:rPr>
              <a:t>.</a:t>
            </a:r>
          </a:p>
          <a:p>
            <a:pPr marL="177800" indent="-177800" algn="just">
              <a:spcBef>
                <a:spcPts val="600"/>
              </a:spcBef>
              <a:buFontTx/>
              <a:buChar char="-"/>
              <a:defRPr/>
            </a:pPr>
            <a:r>
              <a:rPr lang="fr-FR" sz="2000" b="1" dirty="0">
                <a:solidFill>
                  <a:srgbClr val="002060"/>
                </a:solidFill>
              </a:rPr>
              <a:t>L’assistante sociale</a:t>
            </a:r>
            <a:r>
              <a:rPr lang="fr-FR" sz="2000" dirty="0">
                <a:solidFill>
                  <a:srgbClr val="002060"/>
                </a:solidFill>
              </a:rPr>
              <a:t>: Mme ROSSIGNOL, toute la journée Prise de RDV par téléphone au 04.72.38.81.88 présente les  lundis et mercredis matin et jeudis</a:t>
            </a:r>
          </a:p>
          <a:p>
            <a:pPr marL="177800" indent="-177800" algn="ctr">
              <a:spcBef>
                <a:spcPts val="600"/>
              </a:spcBef>
              <a:defRPr/>
            </a:pPr>
            <a:r>
              <a:rPr lang="fr-FR" sz="2000" dirty="0">
                <a:solidFill>
                  <a:srgbClr val="002060"/>
                </a:solidFill>
              </a:rPr>
              <a:t>Vous pouvez aussi la contacter par mail: </a:t>
            </a:r>
            <a:r>
              <a:rPr lang="fr-FR" sz="2000" b="1" dirty="0">
                <a:solidFill>
                  <a:srgbClr val="002060"/>
                </a:solidFill>
                <a:hlinkClick r:id="rId2"/>
              </a:rPr>
              <a:t>ghislaine.rossignol1@ac-lyon.fr</a:t>
            </a:r>
            <a:endParaRPr lang="fr-FR" sz="2000" dirty="0"/>
          </a:p>
          <a:p>
            <a:pPr>
              <a:spcBef>
                <a:spcPts val="600"/>
              </a:spcBef>
              <a:defRPr/>
            </a:pPr>
            <a:endParaRPr lang="fr-FR" dirty="0">
              <a:solidFill>
                <a:srgbClr val="002060"/>
              </a:solidFill>
            </a:endParaRPr>
          </a:p>
          <a:p>
            <a:pPr marL="700088" indent="-342900">
              <a:defRPr/>
            </a:pPr>
            <a:endParaRPr lang="fr-FR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6000" b="1" dirty="0" err="1">
                <a:solidFill>
                  <a:srgbClr val="002060"/>
                </a:solidFill>
              </a:rPr>
              <a:t>Pronote</a:t>
            </a:r>
            <a:br>
              <a:rPr lang="fr-FR" sz="6000" b="1" dirty="0">
                <a:solidFill>
                  <a:srgbClr val="002060"/>
                </a:solidFill>
              </a:rPr>
            </a:br>
            <a:r>
              <a:rPr lang="fr-FR" sz="3200" b="1" dirty="0">
                <a:solidFill>
                  <a:srgbClr val="002060"/>
                </a:solidFill>
              </a:rPr>
              <a:t>Lien d’accès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fr-FR" sz="2000" b="1" dirty="0"/>
          </a:p>
          <a:p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https://charcot.etab.ac-lyon.fr/spip/spip.php?article484</a:t>
            </a:r>
            <a:endParaRPr lang="fr-F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Tapez sur votre moteur de recherche l’intitulé </a:t>
            </a:r>
          </a:p>
          <a:p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« espace parents Pronote Charcot »</a:t>
            </a:r>
          </a:p>
        </p:txBody>
      </p:sp>
    </p:spTree>
    <p:extLst>
      <p:ext uri="{BB962C8B-B14F-4D97-AF65-F5344CB8AC3E}">
        <p14:creationId xmlns:p14="http://schemas.microsoft.com/office/powerpoint/2010/main" val="2972349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9730" y="927973"/>
            <a:ext cx="8892540" cy="500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2642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1630" y="826796"/>
            <a:ext cx="8858774" cy="517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27245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291" y="785844"/>
            <a:ext cx="8565334" cy="523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911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8355" y="1946366"/>
            <a:ext cx="95256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0088" indent="-342900">
              <a:buFontTx/>
              <a:buChar char="-"/>
              <a:defRPr/>
            </a:pPr>
            <a:r>
              <a:rPr lang="fr-FR" sz="2200" dirty="0">
                <a:solidFill>
                  <a:srgbClr val="002060"/>
                </a:solidFill>
              </a:rPr>
              <a:t>Génération des codes PRONOTE semaine dernière</a:t>
            </a:r>
          </a:p>
          <a:p>
            <a:pPr marL="700088" indent="-342900">
              <a:buFontTx/>
              <a:buChar char="-"/>
              <a:defRPr/>
            </a:pPr>
            <a:r>
              <a:rPr lang="fr-FR" sz="2200" dirty="0">
                <a:solidFill>
                  <a:srgbClr val="002060"/>
                </a:solidFill>
              </a:rPr>
              <a:t>Distribution des Emplois du Temps définitifs pour le 14 septembre</a:t>
            </a:r>
          </a:p>
          <a:p>
            <a:pPr marL="700088" indent="-342900">
              <a:buFontTx/>
              <a:buChar char="-"/>
              <a:defRPr/>
            </a:pPr>
            <a:r>
              <a:rPr lang="fr-FR" sz="2200" dirty="0">
                <a:solidFill>
                  <a:srgbClr val="002060"/>
                </a:solidFill>
              </a:rPr>
              <a:t>Exercices de sécurité (évacuation, intrusion, confinement) sous peu.</a:t>
            </a:r>
          </a:p>
          <a:p>
            <a:pPr marL="700088" indent="-342900">
              <a:buFontTx/>
              <a:buChar char="-"/>
              <a:defRPr/>
            </a:pPr>
            <a:r>
              <a:rPr lang="fr-FR" sz="2200" dirty="0">
                <a:solidFill>
                  <a:srgbClr val="002060"/>
                </a:solidFill>
              </a:rPr>
              <a:t>Elections des délégués élèves, personnels et parents (semaine du 05 octobre)</a:t>
            </a:r>
          </a:p>
          <a:p>
            <a:pPr marL="700088" indent="-342900">
              <a:buFontTx/>
              <a:buChar char="-"/>
              <a:defRPr/>
            </a:pPr>
            <a:r>
              <a:rPr lang="fr-FR" sz="2200" dirty="0">
                <a:solidFill>
                  <a:srgbClr val="002060"/>
                </a:solidFill>
              </a:rPr>
              <a:t>Arrêt des notes du 1</a:t>
            </a:r>
            <a:r>
              <a:rPr lang="fr-FR" sz="2200" baseline="30000" dirty="0">
                <a:solidFill>
                  <a:srgbClr val="002060"/>
                </a:solidFill>
              </a:rPr>
              <a:t>er</a:t>
            </a:r>
            <a:r>
              <a:rPr lang="fr-FR" sz="2200" dirty="0">
                <a:solidFill>
                  <a:srgbClr val="002060"/>
                </a:solidFill>
              </a:rPr>
              <a:t> trimestre le 27 novembre</a:t>
            </a:r>
          </a:p>
          <a:p>
            <a:pPr marL="700088" indent="-342900">
              <a:buFontTx/>
              <a:buChar char="-"/>
              <a:defRPr/>
            </a:pPr>
            <a:r>
              <a:rPr lang="fr-FR" sz="2200" dirty="0">
                <a:solidFill>
                  <a:srgbClr val="002060"/>
                </a:solidFill>
              </a:rPr>
              <a:t>Début décembre 1</a:t>
            </a:r>
            <a:r>
              <a:rPr lang="fr-FR" sz="2200" baseline="30000" dirty="0">
                <a:solidFill>
                  <a:srgbClr val="002060"/>
                </a:solidFill>
              </a:rPr>
              <a:t>er</a:t>
            </a:r>
            <a:r>
              <a:rPr lang="fr-FR" sz="2200" dirty="0">
                <a:solidFill>
                  <a:srgbClr val="002060"/>
                </a:solidFill>
              </a:rPr>
              <a:t> conseil de classe</a:t>
            </a:r>
          </a:p>
          <a:p>
            <a:pPr marL="700088" indent="-342900">
              <a:buFontTx/>
              <a:buChar char="-"/>
              <a:defRPr/>
            </a:pPr>
            <a:r>
              <a:rPr lang="fr-FR" sz="2200" dirty="0">
                <a:solidFill>
                  <a:srgbClr val="002060"/>
                </a:solidFill>
              </a:rPr>
              <a:t>Lancement des devoirs faits dernière semaine </a:t>
            </a:r>
            <a:r>
              <a:rPr lang="fr-FR" sz="2200">
                <a:solidFill>
                  <a:srgbClr val="002060"/>
                </a:solidFill>
              </a:rPr>
              <a:t>de septembre </a:t>
            </a:r>
            <a:endParaRPr lang="fr-FR" sz="2200" dirty="0">
              <a:solidFill>
                <a:srgbClr val="002060"/>
              </a:solidFill>
            </a:endParaRPr>
          </a:p>
          <a:p>
            <a:pPr marL="700088" indent="-342900">
              <a:buFontTx/>
              <a:buChar char="-"/>
              <a:defRPr/>
            </a:pPr>
            <a:r>
              <a:rPr lang="fr-FR" sz="2200" dirty="0">
                <a:solidFill>
                  <a:srgbClr val="002060"/>
                </a:solidFill>
              </a:rPr>
              <a:t>Réunion parents professeurs: remise des bulletins avant les vacances de Noël.</a:t>
            </a:r>
          </a:p>
          <a:p>
            <a:pPr marL="700088" indent="-342900">
              <a:buFontTx/>
              <a:buChar char="-"/>
              <a:defRPr/>
            </a:pPr>
            <a:r>
              <a:rPr lang="fr-FR" sz="2200" dirty="0">
                <a:solidFill>
                  <a:srgbClr val="002060"/>
                </a:solidFill>
              </a:rPr>
              <a:t>Journée Portes ouvertes prévue le 7 novembre 2020</a:t>
            </a:r>
          </a:p>
          <a:p>
            <a:pPr marL="700088" indent="-342900">
              <a:defRPr/>
            </a:pP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 txBox="1">
            <a:spLocks/>
          </p:cNvSpPr>
          <p:nvPr/>
        </p:nvSpPr>
        <p:spPr>
          <a:xfrm>
            <a:off x="1347653" y="775974"/>
            <a:ext cx="9601196" cy="6580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 dirty="0">
                <a:solidFill>
                  <a:schemeClr val="bg1"/>
                </a:solidFill>
              </a:rPr>
              <a:t>Échéances prochaines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1933</TotalTime>
  <Words>484</Words>
  <Application>Microsoft Office PowerPoint</Application>
  <PresentationFormat>Grand écran</PresentationFormat>
  <Paragraphs>53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Organique</vt:lpstr>
      <vt:lpstr>    Rentrée scolaire 2020-2021  Réunion parents    Lundi 14 septembre pour les 5ème et 4ème   Jeudi 24 septembre pour les 6èmes Mardi 29 septembre pour les 3èmes  </vt:lpstr>
      <vt:lpstr>Présentation PowerPoint</vt:lpstr>
      <vt:lpstr>Présentation PowerPoint</vt:lpstr>
      <vt:lpstr>Présentation PowerPoint</vt:lpstr>
      <vt:lpstr>Pronote Lien d’accès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Calendrier mise en place de la réforme au sein d'un collège</dc:title>
  <dc:creator>aradosta</dc:creator>
  <cp:lastModifiedBy>frederic Roussel</cp:lastModifiedBy>
  <cp:revision>185</cp:revision>
  <cp:lastPrinted>2019-09-10T15:57:37Z</cp:lastPrinted>
  <dcterms:created xsi:type="dcterms:W3CDTF">2015-10-07T11:45:14Z</dcterms:created>
  <dcterms:modified xsi:type="dcterms:W3CDTF">2020-09-15T06:24:30Z</dcterms:modified>
</cp:coreProperties>
</file>